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96" r:id="rId3"/>
    <p:sldMasterId id="2147483697" r:id="rId4"/>
  </p:sldMasterIdLst>
  <p:notesMasterIdLst>
    <p:notesMasterId r:id="rId102"/>
  </p:notesMasterIdLst>
  <p:sldIdLst>
    <p:sldId id="460" r:id="rId5"/>
    <p:sldId id="874" r:id="rId6"/>
    <p:sldId id="784" r:id="rId7"/>
    <p:sldId id="785" r:id="rId8"/>
    <p:sldId id="786" r:id="rId9"/>
    <p:sldId id="787" r:id="rId10"/>
    <p:sldId id="846" r:id="rId11"/>
    <p:sldId id="847" r:id="rId12"/>
    <p:sldId id="848" r:id="rId13"/>
    <p:sldId id="849" r:id="rId14"/>
    <p:sldId id="855" r:id="rId15"/>
    <p:sldId id="853" r:id="rId16"/>
    <p:sldId id="851" r:id="rId17"/>
    <p:sldId id="852" r:id="rId18"/>
    <p:sldId id="857" r:id="rId19"/>
    <p:sldId id="858" r:id="rId20"/>
    <p:sldId id="859" r:id="rId21"/>
    <p:sldId id="860" r:id="rId22"/>
    <p:sldId id="861" r:id="rId23"/>
    <p:sldId id="862" r:id="rId24"/>
    <p:sldId id="863" r:id="rId25"/>
    <p:sldId id="856" r:id="rId26"/>
    <p:sldId id="864" r:id="rId27"/>
    <p:sldId id="865" r:id="rId28"/>
    <p:sldId id="866" r:id="rId29"/>
    <p:sldId id="867" r:id="rId30"/>
    <p:sldId id="868" r:id="rId31"/>
    <p:sldId id="869" r:id="rId32"/>
    <p:sldId id="870" r:id="rId33"/>
    <p:sldId id="871" r:id="rId34"/>
    <p:sldId id="872" r:id="rId35"/>
    <p:sldId id="873" r:id="rId36"/>
    <p:sldId id="840" r:id="rId37"/>
    <p:sldId id="841" r:id="rId38"/>
    <p:sldId id="842" r:id="rId39"/>
    <p:sldId id="843" r:id="rId40"/>
    <p:sldId id="844" r:id="rId41"/>
    <p:sldId id="788" r:id="rId42"/>
    <p:sldId id="805" r:id="rId43"/>
    <p:sldId id="806" r:id="rId44"/>
    <p:sldId id="789" r:id="rId45"/>
    <p:sldId id="790" r:id="rId46"/>
    <p:sldId id="791" r:id="rId47"/>
    <p:sldId id="792" r:id="rId48"/>
    <p:sldId id="793" r:id="rId49"/>
    <p:sldId id="794" r:id="rId50"/>
    <p:sldId id="795" r:id="rId51"/>
    <p:sldId id="796" r:id="rId52"/>
    <p:sldId id="797" r:id="rId53"/>
    <p:sldId id="798" r:id="rId54"/>
    <p:sldId id="799" r:id="rId55"/>
    <p:sldId id="800" r:id="rId56"/>
    <p:sldId id="801" r:id="rId57"/>
    <p:sldId id="802" r:id="rId58"/>
    <p:sldId id="803" r:id="rId59"/>
    <p:sldId id="804" r:id="rId60"/>
    <p:sldId id="807" r:id="rId61"/>
    <p:sldId id="808" r:id="rId62"/>
    <p:sldId id="809" r:id="rId63"/>
    <p:sldId id="810" r:id="rId64"/>
    <p:sldId id="811" r:id="rId65"/>
    <p:sldId id="812" r:id="rId66"/>
    <p:sldId id="813" r:id="rId67"/>
    <p:sldId id="814" r:id="rId68"/>
    <p:sldId id="815" r:id="rId69"/>
    <p:sldId id="816" r:id="rId70"/>
    <p:sldId id="817" r:id="rId71"/>
    <p:sldId id="818" r:id="rId72"/>
    <p:sldId id="819" r:id="rId73"/>
    <p:sldId id="820" r:id="rId74"/>
    <p:sldId id="821" r:id="rId75"/>
    <p:sldId id="822" r:id="rId76"/>
    <p:sldId id="823" r:id="rId77"/>
    <p:sldId id="824" r:id="rId78"/>
    <p:sldId id="825" r:id="rId79"/>
    <p:sldId id="826" r:id="rId80"/>
    <p:sldId id="827" r:id="rId81"/>
    <p:sldId id="832" r:id="rId82"/>
    <p:sldId id="833" r:id="rId83"/>
    <p:sldId id="834" r:id="rId84"/>
    <p:sldId id="835" r:id="rId85"/>
    <p:sldId id="836" r:id="rId86"/>
    <p:sldId id="837" r:id="rId87"/>
    <p:sldId id="838" r:id="rId88"/>
    <p:sldId id="971" r:id="rId89"/>
    <p:sldId id="972" r:id="rId90"/>
    <p:sldId id="973" r:id="rId91"/>
    <p:sldId id="974" r:id="rId92"/>
    <p:sldId id="975" r:id="rId93"/>
    <p:sldId id="976" r:id="rId94"/>
    <p:sldId id="977" r:id="rId95"/>
    <p:sldId id="978" r:id="rId96"/>
    <p:sldId id="979" r:id="rId97"/>
    <p:sldId id="980" r:id="rId98"/>
    <p:sldId id="981" r:id="rId99"/>
    <p:sldId id="982" r:id="rId100"/>
    <p:sldId id="839" r:id="rId101"/>
  </p:sldIdLst>
  <p:sldSz cx="12833350" cy="7218363"/>
  <p:notesSz cx="7099300" cy="10234613"/>
  <p:defaultTextStyle>
    <a:defPPr>
      <a:defRPr lang="en-US"/>
    </a:defPPr>
    <a:lvl1pPr algn="ctr" rtl="0" fontAlgn="base">
      <a:spcBef>
        <a:spcPct val="0"/>
      </a:spcBef>
      <a:spcAft>
        <a:spcPct val="0"/>
      </a:spcAft>
      <a:buFont typeface="Arial" pitchFamily="34" charset="0"/>
      <a:defRPr sz="2400" b="1" kern="1200">
        <a:solidFill>
          <a:schemeClr val="tx1"/>
        </a:solidFill>
        <a:latin typeface="宋体" pitchFamily="2" charset="-122"/>
        <a:ea typeface="宋体" pitchFamily="2" charset="-122"/>
        <a:cs typeface="+mn-cs"/>
      </a:defRPr>
    </a:lvl1pPr>
    <a:lvl2pPr marL="457200" algn="ctr" rtl="0" fontAlgn="base">
      <a:spcBef>
        <a:spcPct val="0"/>
      </a:spcBef>
      <a:spcAft>
        <a:spcPct val="0"/>
      </a:spcAft>
      <a:buFont typeface="Arial" pitchFamily="34" charset="0"/>
      <a:defRPr sz="2400" b="1" kern="1200">
        <a:solidFill>
          <a:schemeClr val="tx1"/>
        </a:solidFill>
        <a:latin typeface="宋体" pitchFamily="2" charset="-122"/>
        <a:ea typeface="宋体" pitchFamily="2" charset="-122"/>
        <a:cs typeface="+mn-cs"/>
      </a:defRPr>
    </a:lvl2pPr>
    <a:lvl3pPr marL="914400" algn="ctr" rtl="0" fontAlgn="base">
      <a:spcBef>
        <a:spcPct val="0"/>
      </a:spcBef>
      <a:spcAft>
        <a:spcPct val="0"/>
      </a:spcAft>
      <a:buFont typeface="Arial" pitchFamily="34" charset="0"/>
      <a:defRPr sz="2400" b="1" kern="1200">
        <a:solidFill>
          <a:schemeClr val="tx1"/>
        </a:solidFill>
        <a:latin typeface="宋体" pitchFamily="2" charset="-122"/>
        <a:ea typeface="宋体" pitchFamily="2" charset="-122"/>
        <a:cs typeface="+mn-cs"/>
      </a:defRPr>
    </a:lvl3pPr>
    <a:lvl4pPr marL="1371600" algn="ctr" rtl="0" fontAlgn="base">
      <a:spcBef>
        <a:spcPct val="0"/>
      </a:spcBef>
      <a:spcAft>
        <a:spcPct val="0"/>
      </a:spcAft>
      <a:buFont typeface="Arial" pitchFamily="34" charset="0"/>
      <a:defRPr sz="2400" b="1" kern="1200">
        <a:solidFill>
          <a:schemeClr val="tx1"/>
        </a:solidFill>
        <a:latin typeface="宋体" pitchFamily="2" charset="-122"/>
        <a:ea typeface="宋体" pitchFamily="2" charset="-122"/>
        <a:cs typeface="+mn-cs"/>
      </a:defRPr>
    </a:lvl4pPr>
    <a:lvl5pPr marL="1828800" algn="ctr" rtl="0" fontAlgn="base">
      <a:spcBef>
        <a:spcPct val="0"/>
      </a:spcBef>
      <a:spcAft>
        <a:spcPct val="0"/>
      </a:spcAft>
      <a:buFont typeface="Arial" pitchFamily="34" charset="0"/>
      <a:defRPr sz="2400" b="1" kern="1200">
        <a:solidFill>
          <a:schemeClr val="tx1"/>
        </a:solidFill>
        <a:latin typeface="宋体" pitchFamily="2" charset="-122"/>
        <a:ea typeface="宋体" pitchFamily="2" charset="-122"/>
        <a:cs typeface="+mn-cs"/>
      </a:defRPr>
    </a:lvl5pPr>
    <a:lvl6pPr marL="2286000" algn="l" defTabSz="914400" rtl="0" eaLnBrk="1" latinLnBrk="0" hangingPunct="1">
      <a:defRPr sz="2400" b="1" kern="1200">
        <a:solidFill>
          <a:schemeClr val="tx1"/>
        </a:solidFill>
        <a:latin typeface="宋体" pitchFamily="2" charset="-122"/>
        <a:ea typeface="宋体" pitchFamily="2" charset="-122"/>
        <a:cs typeface="+mn-cs"/>
      </a:defRPr>
    </a:lvl6pPr>
    <a:lvl7pPr marL="2743200" algn="l" defTabSz="914400" rtl="0" eaLnBrk="1" latinLnBrk="0" hangingPunct="1">
      <a:defRPr sz="2400" b="1" kern="1200">
        <a:solidFill>
          <a:schemeClr val="tx1"/>
        </a:solidFill>
        <a:latin typeface="宋体" pitchFamily="2" charset="-122"/>
        <a:ea typeface="宋体" pitchFamily="2" charset="-122"/>
        <a:cs typeface="+mn-cs"/>
      </a:defRPr>
    </a:lvl7pPr>
    <a:lvl8pPr marL="3200400" algn="l" defTabSz="914400" rtl="0" eaLnBrk="1" latinLnBrk="0" hangingPunct="1">
      <a:defRPr sz="2400" b="1" kern="1200">
        <a:solidFill>
          <a:schemeClr val="tx1"/>
        </a:solidFill>
        <a:latin typeface="宋体" pitchFamily="2" charset="-122"/>
        <a:ea typeface="宋体" pitchFamily="2" charset="-122"/>
        <a:cs typeface="+mn-cs"/>
      </a:defRPr>
    </a:lvl8pPr>
    <a:lvl9pPr marL="3657600" algn="l" defTabSz="914400" rtl="0" eaLnBrk="1" latinLnBrk="0" hangingPunct="1">
      <a:defRPr sz="2400" b="1" kern="1200">
        <a:solidFill>
          <a:schemeClr val="tx1"/>
        </a:solidFill>
        <a:latin typeface="宋体" pitchFamily="2" charset="-122"/>
        <a:ea typeface="宋体" pitchFamily="2" charset="-122"/>
        <a:cs typeface="+mn-cs"/>
      </a:defRPr>
    </a:lvl9pPr>
  </p:defaultTextStyle>
  <p:extLst>
    <p:ext uri="{EFAFB233-063F-42B5-8137-9DF3F51BA10A}">
      <p15:sldGuideLst xmlns:p15="http://schemas.microsoft.com/office/powerpoint/2012/main">
        <p15:guide id="1" orient="horz" pos="2273" userDrawn="1">
          <p15:clr>
            <a:srgbClr val="A4A3A4"/>
          </p15:clr>
        </p15:guide>
        <p15:guide id="2" pos="48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FF0000"/>
    <a:srgbClr val="0000FF"/>
    <a:srgbClr val="6600FF"/>
    <a:srgbClr val="FF33CC"/>
    <a:srgbClr val="FFCC00"/>
    <a:srgbClr val="00FF00"/>
    <a:srgbClr val="663300"/>
    <a:srgbClr val="FF3399"/>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8" autoAdjust="0"/>
    <p:restoredTop sz="94676" autoAdjust="0"/>
  </p:normalViewPr>
  <p:slideViewPr>
    <p:cSldViewPr showGuides="1">
      <p:cViewPr varScale="1">
        <p:scale>
          <a:sx n="102" d="100"/>
          <a:sy n="102" d="100"/>
        </p:scale>
        <p:origin x="630" y="114"/>
      </p:cViewPr>
      <p:guideLst>
        <p:guide orient="horz" pos="2273"/>
        <p:guide pos="486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prstTxWarp prst="textNoShape">
              <a:avLst/>
            </a:prstTxWarp>
          </a:bodyPr>
          <a:lstStyle>
            <a:lvl1pPr algn="l" defTabSz="946150" eaLnBrk="0" hangingPunct="0">
              <a:defRPr sz="1200">
                <a:latin typeface="Arial"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prstTxWarp prst="textNoShape">
              <a:avLst/>
            </a:prstTxWarp>
          </a:bodyPr>
          <a:lstStyle>
            <a:lvl1pPr algn="r" defTabSz="946150" eaLnBrk="0" hangingPunct="0">
              <a:defRPr sz="1200">
                <a:latin typeface="Arial"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115888" y="773113"/>
            <a:ext cx="686752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prstTxWarp prst="textNoShape">
              <a:avLst/>
            </a:prstTxWarp>
          </a:bodyPr>
          <a:lstStyle>
            <a:lvl1pPr algn="l" defTabSz="946150" eaLnBrk="0" hangingPunct="0">
              <a:defRPr sz="1200">
                <a:latin typeface="Arial"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prstTxWarp prst="textNoShape">
              <a:avLst/>
            </a:prstTxWarp>
          </a:bodyPr>
          <a:lstStyle>
            <a:lvl1pPr algn="r" defTabSz="946150" eaLnBrk="0" hangingPunct="0">
              <a:defRPr sz="1200">
                <a:latin typeface="Arial" pitchFamily="34" charset="0"/>
              </a:defRPr>
            </a:lvl1pPr>
          </a:lstStyle>
          <a:p>
            <a:pPr>
              <a:defRPr/>
            </a:pPr>
            <a:fld id="{54964AFB-F732-4DD9-9199-CD178992C230}" type="slidenum">
              <a:rPr lang="zh-CN" altLang="en-US"/>
              <a:pPr>
                <a:defRPr/>
              </a:pPr>
              <a:t>‹#›</a:t>
            </a:fld>
            <a:endParaRPr lang="en-US"/>
          </a:p>
        </p:txBody>
      </p:sp>
    </p:spTree>
    <p:extLst>
      <p:ext uri="{BB962C8B-B14F-4D97-AF65-F5344CB8AC3E}">
        <p14:creationId xmlns:p14="http://schemas.microsoft.com/office/powerpoint/2010/main" val="3262759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8" y="773113"/>
            <a:ext cx="6867525" cy="3863975"/>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54964AFB-F732-4DD9-9199-CD178992C230}" type="slidenum">
              <a:rPr lang="zh-CN" altLang="en-US" smtClean="0"/>
              <a:pPr>
                <a:defRPr/>
              </a:pPr>
              <a:t>46</a:t>
            </a:fld>
            <a:endParaRPr lang="en-US"/>
          </a:p>
        </p:txBody>
      </p:sp>
    </p:spTree>
    <p:extLst>
      <p:ext uri="{BB962C8B-B14F-4D97-AF65-F5344CB8AC3E}">
        <p14:creationId xmlns:p14="http://schemas.microsoft.com/office/powerpoint/2010/main" val="1512736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2501" y="2243139"/>
            <a:ext cx="10908348"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925003" y="4090989"/>
            <a:ext cx="8983345"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1664958221"/>
      </p:ext>
    </p:extLst>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574043322"/>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85938" y="180976"/>
            <a:ext cx="2988278"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21102" y="180976"/>
            <a:ext cx="8767400"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9239651"/>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2501" y="2243139"/>
            <a:ext cx="10908348"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925003" y="4090989"/>
            <a:ext cx="8983345"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3A6BD0B-F08D-4893-9E1A-26C1A9E0852E}"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BDEB97-C56C-4CC4-9200-CB6D4B2DFD0C}" type="slidenum">
              <a:rPr lang="zh-CN" altLang="en-US"/>
              <a:pPr>
                <a:defRPr/>
              </a:pPr>
              <a:t>‹#›</a:t>
            </a:fld>
            <a:endParaRPr lang="en-US"/>
          </a:p>
        </p:txBody>
      </p:sp>
    </p:spTree>
    <p:extLst>
      <p:ext uri="{BB962C8B-B14F-4D97-AF65-F5344CB8AC3E}">
        <p14:creationId xmlns:p14="http://schemas.microsoft.com/office/powerpoint/2010/main" val="3550791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8D7B061-5AAE-4F68-9544-4886A9F74F8D}"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534ED55-952C-4745-B090-6F7B7FBF0F94}" type="slidenum">
              <a:rPr lang="zh-CN" altLang="en-US"/>
              <a:pPr>
                <a:defRPr/>
              </a:pPr>
              <a:t>‹#›</a:t>
            </a:fld>
            <a:endParaRPr lang="en-US"/>
          </a:p>
        </p:txBody>
      </p:sp>
    </p:spTree>
    <p:extLst>
      <p:ext uri="{BB962C8B-B14F-4D97-AF65-F5344CB8AC3E}">
        <p14:creationId xmlns:p14="http://schemas.microsoft.com/office/powerpoint/2010/main" val="2254541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3917" y="4638676"/>
            <a:ext cx="10908348"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1013917" y="3059113"/>
            <a:ext cx="10908348"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3B01BBC-E841-42B8-9188-835DFC0698C1}"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175AA0-2B1A-4FED-9911-CDC888D45A15}" type="slidenum">
              <a:rPr lang="zh-CN" altLang="en-US"/>
              <a:pPr>
                <a:defRPr/>
              </a:pPr>
              <a:t>‹#›</a:t>
            </a:fld>
            <a:endParaRPr lang="en-US"/>
          </a:p>
        </p:txBody>
      </p:sp>
    </p:spTree>
    <p:extLst>
      <p:ext uri="{BB962C8B-B14F-4D97-AF65-F5344CB8AC3E}">
        <p14:creationId xmlns:p14="http://schemas.microsoft.com/office/powerpoint/2010/main" val="2748873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41668" y="1282701"/>
            <a:ext cx="567628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515393" y="1282701"/>
            <a:ext cx="567628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80F6EBBA-7CC0-470D-9D70-7DE50CA2A931}"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FFDB477-91BB-4B23-AF38-B9885CBB72B5}" type="slidenum">
              <a:rPr lang="zh-CN" altLang="en-US"/>
              <a:pPr>
                <a:defRPr/>
              </a:pPr>
              <a:t>‹#›</a:t>
            </a:fld>
            <a:endParaRPr lang="en-US"/>
          </a:p>
        </p:txBody>
      </p:sp>
    </p:spTree>
    <p:extLst>
      <p:ext uri="{BB962C8B-B14F-4D97-AF65-F5344CB8AC3E}">
        <p14:creationId xmlns:p14="http://schemas.microsoft.com/office/powerpoint/2010/main" val="4254768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8926"/>
            <a:ext cx="11550015"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41668" y="1616075"/>
            <a:ext cx="5670120"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41668" y="2289175"/>
            <a:ext cx="5670120"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519507" y="1616075"/>
            <a:ext cx="5672176"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9507" y="2289175"/>
            <a:ext cx="5672176"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F1A3C301-4076-4A12-9AD6-81291D5300C2}" type="datetime2">
              <a:rPr lang="zh-CN" altLang="en-US"/>
              <a:pPr>
                <a:defRPr/>
              </a:pPr>
              <a:t>2024年4月23日</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2E0037D-138B-43E7-A632-E42F1B054D30}" type="slidenum">
              <a:rPr lang="zh-CN" altLang="en-US"/>
              <a:pPr>
                <a:defRPr/>
              </a:pPr>
              <a:t>‹#›</a:t>
            </a:fld>
            <a:endParaRPr lang="en-US"/>
          </a:p>
        </p:txBody>
      </p:sp>
    </p:spTree>
    <p:extLst>
      <p:ext uri="{BB962C8B-B14F-4D97-AF65-F5344CB8AC3E}">
        <p14:creationId xmlns:p14="http://schemas.microsoft.com/office/powerpoint/2010/main" val="2833517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88579287-42AB-43CD-9DEA-9730218E525C}" type="datetime2">
              <a:rPr lang="zh-CN" altLang="en-US"/>
              <a:pPr>
                <a:defRPr/>
              </a:pPr>
              <a:t>2024年4月23日</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D4C48C2-2764-47A8-8B9B-85896BF43C4E}" type="slidenum">
              <a:rPr lang="zh-CN" altLang="en-US"/>
              <a:pPr>
                <a:defRPr/>
              </a:pPr>
              <a:t>‹#›</a:t>
            </a:fld>
            <a:endParaRPr lang="en-US"/>
          </a:p>
        </p:txBody>
      </p:sp>
    </p:spTree>
    <p:extLst>
      <p:ext uri="{BB962C8B-B14F-4D97-AF65-F5344CB8AC3E}">
        <p14:creationId xmlns:p14="http://schemas.microsoft.com/office/powerpoint/2010/main" val="640526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3F5EE25-4D68-46B2-8C10-71CF70C021F2}" type="datetime2">
              <a:rPr lang="zh-CN" altLang="en-US"/>
              <a:pPr>
                <a:defRPr/>
              </a:pPr>
              <a:t>2024年4月23日</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9842B60-13F2-420E-A7C3-20B87DBC3B5A}" type="slidenum">
              <a:rPr lang="zh-CN" altLang="en-US"/>
              <a:pPr>
                <a:defRPr/>
              </a:pPr>
              <a:t>‹#›</a:t>
            </a:fld>
            <a:endParaRPr lang="en-US"/>
          </a:p>
        </p:txBody>
      </p:sp>
    </p:spTree>
    <p:extLst>
      <p:ext uri="{BB962C8B-B14F-4D97-AF65-F5344CB8AC3E}">
        <p14:creationId xmlns:p14="http://schemas.microsoft.com/office/powerpoint/2010/main" val="1140148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7338"/>
            <a:ext cx="4222255"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5018169" y="287339"/>
            <a:ext cx="7173514"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41668" y="1511301"/>
            <a:ext cx="4222255"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47C4E09B-7001-4B5A-86C7-6D7E8EA3E468}"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51BCE7-3A4B-41CF-AFB4-C514D0095E96}" type="slidenum">
              <a:rPr lang="zh-CN" altLang="en-US"/>
              <a:pPr>
                <a:defRPr/>
              </a:pPr>
              <a:t>‹#›</a:t>
            </a:fld>
            <a:endParaRPr lang="en-US"/>
          </a:p>
        </p:txBody>
      </p:sp>
    </p:spTree>
    <p:extLst>
      <p:ext uri="{BB962C8B-B14F-4D97-AF65-F5344CB8AC3E}">
        <p14:creationId xmlns:p14="http://schemas.microsoft.com/office/powerpoint/2010/main" val="38157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864644897"/>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55" y="5053013"/>
            <a:ext cx="770001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515255" y="644525"/>
            <a:ext cx="770001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515255" y="5649914"/>
            <a:ext cx="770001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51EAFBF5-1234-4658-A5DE-F9F35433EA0C}"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BF78F6B-65DB-48DE-B6CA-F63E46D58919}" type="slidenum">
              <a:rPr lang="zh-CN" altLang="en-US"/>
              <a:pPr>
                <a:defRPr/>
              </a:pPr>
              <a:t>‹#›</a:t>
            </a:fld>
            <a:endParaRPr lang="en-US"/>
          </a:p>
        </p:txBody>
      </p:sp>
    </p:spTree>
    <p:extLst>
      <p:ext uri="{BB962C8B-B14F-4D97-AF65-F5344CB8AC3E}">
        <p14:creationId xmlns:p14="http://schemas.microsoft.com/office/powerpoint/2010/main" val="1877337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30B3E5B-F9AB-4DBB-861A-60333707C9BD}"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FEBB804-D562-48BF-B0B3-743D7DEC8785}" type="slidenum">
              <a:rPr lang="zh-CN" altLang="en-US"/>
              <a:pPr>
                <a:defRPr/>
              </a:pPr>
              <a:t>‹#›</a:t>
            </a:fld>
            <a:endParaRPr lang="en-US"/>
          </a:p>
        </p:txBody>
      </p:sp>
    </p:spTree>
    <p:extLst>
      <p:ext uri="{BB962C8B-B14F-4D97-AF65-F5344CB8AC3E}">
        <p14:creationId xmlns:p14="http://schemas.microsoft.com/office/powerpoint/2010/main" val="2263939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05222" y="49213"/>
            <a:ext cx="3021184"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41668" y="49213"/>
            <a:ext cx="8866118"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250839D-2FFB-460B-A8F3-754EC9A255BA}"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510E9A-5F37-476C-93AD-B1AEE08E9387}" type="slidenum">
              <a:rPr lang="zh-CN" altLang="en-US"/>
              <a:pPr>
                <a:defRPr/>
              </a:pPr>
              <a:t>‹#›</a:t>
            </a:fld>
            <a:endParaRPr lang="en-US"/>
          </a:p>
        </p:txBody>
      </p:sp>
    </p:spTree>
    <p:extLst>
      <p:ext uri="{BB962C8B-B14F-4D97-AF65-F5344CB8AC3E}">
        <p14:creationId xmlns:p14="http://schemas.microsoft.com/office/powerpoint/2010/main" val="2737530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2501" y="2243139"/>
            <a:ext cx="10908348"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925003" y="4090989"/>
            <a:ext cx="8983345"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743600958"/>
      </p:ext>
    </p:extLst>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3462872397"/>
      </p:ext>
    </p:extLst>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3917" y="4638676"/>
            <a:ext cx="10908348"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1013917" y="3059113"/>
            <a:ext cx="10908348"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084896521"/>
      </p:ext>
    </p:extLst>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33441" y="1160464"/>
            <a:ext cx="5871670"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702547" y="1160464"/>
            <a:ext cx="5871668"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862931246"/>
      </p:ext>
    </p:extLst>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8926"/>
            <a:ext cx="11550015"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41668" y="1616075"/>
            <a:ext cx="5670120"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41668" y="2289175"/>
            <a:ext cx="5670120"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519507" y="1616075"/>
            <a:ext cx="5672176"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9507" y="2289175"/>
            <a:ext cx="5672176"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340269780"/>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176163326"/>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91073939"/>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3917" y="4638676"/>
            <a:ext cx="10908348"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1013917" y="3059113"/>
            <a:ext cx="10908348"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608590935"/>
      </p:ext>
    </p:extLst>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7338"/>
            <a:ext cx="4222255"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5018169" y="287339"/>
            <a:ext cx="7173514"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41668" y="1511301"/>
            <a:ext cx="4222255"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3320557183"/>
      </p:ext>
    </p:extLst>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55" y="5053013"/>
            <a:ext cx="770001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515255" y="644525"/>
            <a:ext cx="770001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515255" y="5649914"/>
            <a:ext cx="770001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580609533"/>
      </p:ext>
    </p:extLst>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1102442257"/>
      </p:ext>
    </p:extLst>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85938" y="180976"/>
            <a:ext cx="2988278"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21102" y="180976"/>
            <a:ext cx="8767400"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extLst>
      <p:ext uri="{BB962C8B-B14F-4D97-AF65-F5344CB8AC3E}">
        <p14:creationId xmlns:p14="http://schemas.microsoft.com/office/powerpoint/2010/main" val="2624272917"/>
      </p:ext>
    </p:extLst>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2501" y="2243139"/>
            <a:ext cx="10908348"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925003" y="4090989"/>
            <a:ext cx="8983345"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2069659-F56F-459B-8050-BE2E762F4638}"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a:ln/>
        </p:spPr>
        <p:txBody>
          <a:bodyPr/>
          <a:lstStyle>
            <a:lvl1pPr>
              <a:defRPr/>
            </a:lvl1pPr>
          </a:lstStyle>
          <a:p>
            <a:pPr>
              <a:defRPr/>
            </a:pPr>
            <a:fld id="{614D8807-A6DA-4CC0-B473-1635F5CFBDF5}" type="slidenum">
              <a:rPr lang="zh-CN" altLang="en-US"/>
              <a:pPr>
                <a:defRPr/>
              </a:pPr>
              <a:t>‹#›</a:t>
            </a:fld>
            <a:endParaRPr lang="en-US"/>
          </a:p>
        </p:txBody>
      </p:sp>
    </p:spTree>
    <p:extLst>
      <p:ext uri="{BB962C8B-B14F-4D97-AF65-F5344CB8AC3E}">
        <p14:creationId xmlns:p14="http://schemas.microsoft.com/office/powerpoint/2010/main" val="3613776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9269BCA-A675-40FF-96AA-054BBF835FEA}"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a:ln/>
        </p:spPr>
        <p:txBody>
          <a:bodyPr/>
          <a:lstStyle>
            <a:lvl1pPr>
              <a:defRPr/>
            </a:lvl1pPr>
          </a:lstStyle>
          <a:p>
            <a:pPr>
              <a:defRPr/>
            </a:pPr>
            <a:fld id="{E7CFF41C-8510-4B2C-B57A-7F0D421A88BD}" type="slidenum">
              <a:rPr lang="zh-CN" altLang="en-US"/>
              <a:pPr>
                <a:defRPr/>
              </a:pPr>
              <a:t>‹#›</a:t>
            </a:fld>
            <a:endParaRPr lang="en-US"/>
          </a:p>
        </p:txBody>
      </p:sp>
    </p:spTree>
    <p:extLst>
      <p:ext uri="{BB962C8B-B14F-4D97-AF65-F5344CB8AC3E}">
        <p14:creationId xmlns:p14="http://schemas.microsoft.com/office/powerpoint/2010/main" val="274643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3917" y="4638676"/>
            <a:ext cx="10908348"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1013917" y="3059113"/>
            <a:ext cx="10908348"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482FD2F9-C5F0-4980-855C-1B97F4B67963}"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a:ln/>
        </p:spPr>
        <p:txBody>
          <a:bodyPr/>
          <a:lstStyle>
            <a:lvl1pPr>
              <a:defRPr/>
            </a:lvl1pPr>
          </a:lstStyle>
          <a:p>
            <a:pPr>
              <a:defRPr/>
            </a:pPr>
            <a:fld id="{567A8CE7-00A1-4494-AC82-F569F105220B}" type="slidenum">
              <a:rPr lang="zh-CN" altLang="en-US"/>
              <a:pPr>
                <a:defRPr/>
              </a:pPr>
              <a:t>‹#›</a:t>
            </a:fld>
            <a:endParaRPr lang="en-US"/>
          </a:p>
        </p:txBody>
      </p:sp>
    </p:spTree>
    <p:extLst>
      <p:ext uri="{BB962C8B-B14F-4D97-AF65-F5344CB8AC3E}">
        <p14:creationId xmlns:p14="http://schemas.microsoft.com/office/powerpoint/2010/main" val="1340561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41668" y="1282701"/>
            <a:ext cx="567628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515393" y="1282701"/>
            <a:ext cx="567628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E84CCA07-3D10-41E9-BF8C-C8D5381DA504}"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a:ln/>
        </p:spPr>
        <p:txBody>
          <a:bodyPr/>
          <a:lstStyle>
            <a:lvl1pPr>
              <a:defRPr/>
            </a:lvl1pPr>
          </a:lstStyle>
          <a:p>
            <a:pPr>
              <a:defRPr/>
            </a:pPr>
            <a:fld id="{B24A5F6A-93D3-449C-8447-7A7D5726A5F6}" type="slidenum">
              <a:rPr lang="zh-CN" altLang="en-US"/>
              <a:pPr>
                <a:defRPr/>
              </a:pPr>
              <a:t>‹#›</a:t>
            </a:fld>
            <a:endParaRPr lang="en-US"/>
          </a:p>
        </p:txBody>
      </p:sp>
    </p:spTree>
    <p:extLst>
      <p:ext uri="{BB962C8B-B14F-4D97-AF65-F5344CB8AC3E}">
        <p14:creationId xmlns:p14="http://schemas.microsoft.com/office/powerpoint/2010/main" val="1432921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8926"/>
            <a:ext cx="11550015"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41668" y="1616075"/>
            <a:ext cx="5670120"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41668" y="2289175"/>
            <a:ext cx="5670120"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519507" y="1616075"/>
            <a:ext cx="5672176"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9507" y="2289175"/>
            <a:ext cx="5672176"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3D060021-DA4F-4841-B0E2-62FE19D67AB6}" type="datetime2">
              <a:rPr lang="zh-CN" altLang="en-US"/>
              <a:pPr>
                <a:defRPr/>
              </a:pPr>
              <a:t>2024年4月23日</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a:ln/>
        </p:spPr>
        <p:txBody>
          <a:bodyPr/>
          <a:lstStyle>
            <a:lvl1pPr>
              <a:defRPr/>
            </a:lvl1pPr>
          </a:lstStyle>
          <a:p>
            <a:pPr>
              <a:defRPr/>
            </a:pPr>
            <a:fld id="{78640675-C1C0-49D0-B414-EDD5A0204A6A}" type="slidenum">
              <a:rPr lang="zh-CN" altLang="en-US"/>
              <a:pPr>
                <a:defRPr/>
              </a:pPr>
              <a:t>‹#›</a:t>
            </a:fld>
            <a:endParaRPr lang="en-US"/>
          </a:p>
        </p:txBody>
      </p:sp>
    </p:spTree>
    <p:extLst>
      <p:ext uri="{BB962C8B-B14F-4D97-AF65-F5344CB8AC3E}">
        <p14:creationId xmlns:p14="http://schemas.microsoft.com/office/powerpoint/2010/main" val="7021449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16A51D81-AC7A-4559-8019-805C98B1BBC3}" type="datetime2">
              <a:rPr lang="zh-CN" altLang="en-US"/>
              <a:pPr>
                <a:defRPr/>
              </a:pPr>
              <a:t>2024年4月23日</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a:ln/>
        </p:spPr>
        <p:txBody>
          <a:bodyPr/>
          <a:lstStyle>
            <a:lvl1pPr>
              <a:defRPr/>
            </a:lvl1pPr>
          </a:lstStyle>
          <a:p>
            <a:pPr>
              <a:defRPr/>
            </a:pPr>
            <a:fld id="{3E3A1F65-5B71-4A68-ACB4-1C4E474FB4F1}" type="slidenum">
              <a:rPr lang="zh-CN" altLang="en-US"/>
              <a:pPr>
                <a:defRPr/>
              </a:pPr>
              <a:t>‹#›</a:t>
            </a:fld>
            <a:endParaRPr lang="en-US"/>
          </a:p>
        </p:txBody>
      </p:sp>
    </p:spTree>
    <p:extLst>
      <p:ext uri="{BB962C8B-B14F-4D97-AF65-F5344CB8AC3E}">
        <p14:creationId xmlns:p14="http://schemas.microsoft.com/office/powerpoint/2010/main" val="149291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33441" y="1160464"/>
            <a:ext cx="5871670"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702547" y="1160464"/>
            <a:ext cx="5871668"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776605816"/>
      </p:ext>
    </p:extLst>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755EB85-CA55-4D24-B2B6-BE381BC7C7D5}" type="datetime2">
              <a:rPr lang="zh-CN" altLang="en-US"/>
              <a:pPr>
                <a:defRPr/>
              </a:pPr>
              <a:t>2024年4月23日</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a:ln/>
        </p:spPr>
        <p:txBody>
          <a:bodyPr/>
          <a:lstStyle>
            <a:lvl1pPr>
              <a:defRPr/>
            </a:lvl1pPr>
          </a:lstStyle>
          <a:p>
            <a:pPr>
              <a:defRPr/>
            </a:pPr>
            <a:fld id="{B3779FF4-C238-43D1-A7DB-F805D35C1A96}" type="slidenum">
              <a:rPr lang="zh-CN" altLang="en-US"/>
              <a:pPr>
                <a:defRPr/>
              </a:pPr>
              <a:t>‹#›</a:t>
            </a:fld>
            <a:endParaRPr lang="en-US"/>
          </a:p>
        </p:txBody>
      </p:sp>
    </p:spTree>
    <p:extLst>
      <p:ext uri="{BB962C8B-B14F-4D97-AF65-F5344CB8AC3E}">
        <p14:creationId xmlns:p14="http://schemas.microsoft.com/office/powerpoint/2010/main" val="1277875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7338"/>
            <a:ext cx="4222255"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5018169" y="287339"/>
            <a:ext cx="7173514"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41668" y="1511301"/>
            <a:ext cx="4222255"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B20EC53-BAB9-49A8-A136-83DA1E57F501}"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a:ln/>
        </p:spPr>
        <p:txBody>
          <a:bodyPr/>
          <a:lstStyle>
            <a:lvl1pPr>
              <a:defRPr/>
            </a:lvl1pPr>
          </a:lstStyle>
          <a:p>
            <a:pPr>
              <a:defRPr/>
            </a:pPr>
            <a:fld id="{ADF39F4B-F5A9-48FE-8FF7-DCDF4077C5B9}" type="slidenum">
              <a:rPr lang="zh-CN" altLang="en-US"/>
              <a:pPr>
                <a:defRPr/>
              </a:pPr>
              <a:t>‹#›</a:t>
            </a:fld>
            <a:endParaRPr lang="en-US"/>
          </a:p>
        </p:txBody>
      </p:sp>
    </p:spTree>
    <p:extLst>
      <p:ext uri="{BB962C8B-B14F-4D97-AF65-F5344CB8AC3E}">
        <p14:creationId xmlns:p14="http://schemas.microsoft.com/office/powerpoint/2010/main" val="1535166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55" y="5053013"/>
            <a:ext cx="770001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515255" y="644525"/>
            <a:ext cx="770001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515255" y="5649914"/>
            <a:ext cx="770001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B8AAEF74-B976-4E2F-8C3C-A1C82A710811}" type="datetime2">
              <a:rPr lang="zh-CN" altLang="en-US"/>
              <a:pPr>
                <a:defRPr/>
              </a:pPr>
              <a:t>2024年4月23日</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a:ln/>
        </p:spPr>
        <p:txBody>
          <a:bodyPr/>
          <a:lstStyle>
            <a:lvl1pPr>
              <a:defRPr/>
            </a:lvl1pPr>
          </a:lstStyle>
          <a:p>
            <a:pPr>
              <a:defRPr/>
            </a:pPr>
            <a:fld id="{C62ACF83-5178-4C10-9106-AF2916AE9861}" type="slidenum">
              <a:rPr lang="zh-CN" altLang="en-US"/>
              <a:pPr>
                <a:defRPr/>
              </a:pPr>
              <a:t>‹#›</a:t>
            </a:fld>
            <a:endParaRPr lang="en-US"/>
          </a:p>
        </p:txBody>
      </p:sp>
    </p:spTree>
    <p:extLst>
      <p:ext uri="{BB962C8B-B14F-4D97-AF65-F5344CB8AC3E}">
        <p14:creationId xmlns:p14="http://schemas.microsoft.com/office/powerpoint/2010/main" val="16542768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32259E22-81E4-4CEE-A70E-51070A0B4FF8}"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a:ln/>
        </p:spPr>
        <p:txBody>
          <a:bodyPr/>
          <a:lstStyle>
            <a:lvl1pPr>
              <a:defRPr/>
            </a:lvl1pPr>
          </a:lstStyle>
          <a:p>
            <a:pPr>
              <a:defRPr/>
            </a:pPr>
            <a:fld id="{5450007B-410E-4399-8729-EA17B0E12AE4}" type="slidenum">
              <a:rPr lang="zh-CN" altLang="en-US"/>
              <a:pPr>
                <a:defRPr/>
              </a:pPr>
              <a:t>‹#›</a:t>
            </a:fld>
            <a:endParaRPr lang="en-US"/>
          </a:p>
        </p:txBody>
      </p:sp>
    </p:spTree>
    <p:extLst>
      <p:ext uri="{BB962C8B-B14F-4D97-AF65-F5344CB8AC3E}">
        <p14:creationId xmlns:p14="http://schemas.microsoft.com/office/powerpoint/2010/main" val="29828171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05222" y="49213"/>
            <a:ext cx="3021184"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41668" y="49213"/>
            <a:ext cx="8866118"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D9FA7B3-7460-4E94-9128-6519F58E2801}" type="datetime2">
              <a:rPr lang="zh-CN" altLang="en-US"/>
              <a:pPr>
                <a:defRPr/>
              </a:pPr>
              <a:t>2024年4月23日</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a:ln/>
        </p:spPr>
        <p:txBody>
          <a:bodyPr/>
          <a:lstStyle>
            <a:lvl1pPr>
              <a:defRPr/>
            </a:lvl1pPr>
          </a:lstStyle>
          <a:p>
            <a:pPr>
              <a:defRPr/>
            </a:pPr>
            <a:fld id="{67DA3539-048E-44FE-956D-626B1D19B6A4}" type="slidenum">
              <a:rPr lang="zh-CN" altLang="en-US"/>
              <a:pPr>
                <a:defRPr/>
              </a:pPr>
              <a:t>‹#›</a:t>
            </a:fld>
            <a:endParaRPr lang="en-US"/>
          </a:p>
        </p:txBody>
      </p:sp>
    </p:spTree>
    <p:extLst>
      <p:ext uri="{BB962C8B-B14F-4D97-AF65-F5344CB8AC3E}">
        <p14:creationId xmlns:p14="http://schemas.microsoft.com/office/powerpoint/2010/main" val="34359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8926"/>
            <a:ext cx="11550015"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41668" y="1616075"/>
            <a:ext cx="5670120"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41668" y="2289175"/>
            <a:ext cx="5670120"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519507" y="1616075"/>
            <a:ext cx="5672176"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9507" y="2289175"/>
            <a:ext cx="5672176"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586893728"/>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427259119"/>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129734"/>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1668" y="287338"/>
            <a:ext cx="4222255"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5018169" y="287339"/>
            <a:ext cx="7173514"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41668" y="1511301"/>
            <a:ext cx="4222255"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496418817"/>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55" y="5053013"/>
            <a:ext cx="770001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515255" y="644525"/>
            <a:ext cx="770001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2515255" y="5649914"/>
            <a:ext cx="770001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11913156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1101" y="180975"/>
            <a:ext cx="11206559"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33442" y="1160464"/>
            <a:ext cx="11940774"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prstTxWarp prst="textNoShape">
              <a:avLst/>
            </a:prstTxWarp>
          </a:bodyPr>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1283335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itchFamily="34" charset="0"/>
            </a:endParaRPr>
          </a:p>
        </p:txBody>
      </p:sp>
      <p:sp>
        <p:nvSpPr>
          <p:cNvPr id="1029" name="Rectangle 18"/>
          <p:cNvSpPr>
            <a:spLocks noChangeArrowheads="1"/>
          </p:cNvSpPr>
          <p:nvPr/>
        </p:nvSpPr>
        <p:spPr bwMode="auto">
          <a:xfrm>
            <a:off x="4113" y="6594475"/>
            <a:ext cx="1283335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063" eaLnBrk="0" hangingPunct="0">
              <a:lnSpc>
                <a:spcPct val="180000"/>
              </a:lnSpc>
              <a:spcBef>
                <a:spcPct val="50000"/>
              </a:spcBef>
              <a:buSzPct val="125000"/>
              <a:buFont typeface="Wingdings" pitchFamily="2" charset="2"/>
              <a:buNone/>
              <a:defRPr/>
            </a:pPr>
            <a:endParaRPr lang="zh-CN" altLang="en-US" sz="1500">
              <a:effectLst>
                <a:outerShdw blurRad="38100" dist="38100" dir="2700000" algn="tl">
                  <a:srgbClr val="C0C0C0"/>
                </a:outerShdw>
              </a:effectLst>
              <a:latin typeface="Times New Roman" pitchFamily="18" charset="0"/>
            </a:endParaRPr>
          </a:p>
        </p:txBody>
      </p:sp>
      <p:sp>
        <p:nvSpPr>
          <p:cNvPr id="1030" name="Line 22"/>
          <p:cNvSpPr>
            <a:spLocks noChangeShapeType="1"/>
          </p:cNvSpPr>
          <p:nvPr/>
        </p:nvSpPr>
        <p:spPr bwMode="auto">
          <a:xfrm>
            <a:off x="427778" y="180976"/>
            <a:ext cx="0" cy="16287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031" name="Line 23"/>
          <p:cNvSpPr>
            <a:spLocks noChangeShapeType="1"/>
          </p:cNvSpPr>
          <p:nvPr/>
        </p:nvSpPr>
        <p:spPr bwMode="auto">
          <a:xfrm>
            <a:off x="431892" y="1017588"/>
            <a:ext cx="123767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032" name="Text Box 30"/>
          <p:cNvSpPr txBox="1">
            <a:spLocks noChangeArrowheads="1"/>
          </p:cNvSpPr>
          <p:nvPr/>
        </p:nvSpPr>
        <p:spPr bwMode="auto">
          <a:xfrm>
            <a:off x="12107361" y="6788150"/>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063" eaLnBrk="0" hangingPunct="0">
              <a:defRPr sz="2400" b="1">
                <a:solidFill>
                  <a:schemeClr val="tx1"/>
                </a:solidFill>
                <a:latin typeface="宋体" pitchFamily="2" charset="-122"/>
                <a:ea typeface="宋体" pitchFamily="2" charset="-122"/>
              </a:defRPr>
            </a:lvl1pPr>
            <a:lvl2pPr marL="742950" indent="-285750" defTabSz="881063" eaLnBrk="0" hangingPunct="0">
              <a:defRPr sz="2400" b="1">
                <a:solidFill>
                  <a:schemeClr val="tx1"/>
                </a:solidFill>
                <a:latin typeface="宋体" pitchFamily="2" charset="-122"/>
                <a:ea typeface="宋体" pitchFamily="2" charset="-122"/>
              </a:defRPr>
            </a:lvl2pPr>
            <a:lvl3pPr marL="1143000" indent="-228600" defTabSz="881063" eaLnBrk="0" hangingPunct="0">
              <a:defRPr sz="2400" b="1">
                <a:solidFill>
                  <a:schemeClr val="tx1"/>
                </a:solidFill>
                <a:latin typeface="宋体" pitchFamily="2" charset="-122"/>
                <a:ea typeface="宋体" pitchFamily="2" charset="-122"/>
              </a:defRPr>
            </a:lvl3pPr>
            <a:lvl4pPr marL="1600200" indent="-228600" defTabSz="881063" eaLnBrk="0" hangingPunct="0">
              <a:defRPr sz="2400" b="1">
                <a:solidFill>
                  <a:schemeClr val="tx1"/>
                </a:solidFill>
                <a:latin typeface="宋体" pitchFamily="2" charset="-122"/>
                <a:ea typeface="宋体" pitchFamily="2" charset="-122"/>
              </a:defRPr>
            </a:lvl4pPr>
            <a:lvl5pPr marL="2057400" indent="-228600" defTabSz="881063" eaLnBrk="0" hangingPunct="0">
              <a:defRPr sz="2400" b="1">
                <a:solidFill>
                  <a:schemeClr val="tx1"/>
                </a:solidFill>
                <a:latin typeface="宋体" pitchFamily="2" charset="-122"/>
                <a:ea typeface="宋体" pitchFamily="2" charset="-122"/>
              </a:defRPr>
            </a:lvl5pPr>
            <a:lvl6pPr marL="25146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6pPr>
            <a:lvl7pPr marL="29718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7pPr>
            <a:lvl8pPr marL="34290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8pPr>
            <a:lvl9pPr marL="38862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itchFamily="34" charset="0"/>
                <a:cs typeface="Arial" pitchFamily="34" charset="0"/>
              </a:rPr>
              <a:pPr algn="l" eaLnBrk="1" hangingPunct="1">
                <a:spcBef>
                  <a:spcPct val="20000"/>
                </a:spcBef>
                <a:buClr>
                  <a:srgbClr val="003366"/>
                </a:buClr>
                <a:defRPr/>
              </a:pPr>
              <a:t>‹#›</a:t>
            </a:fld>
            <a:endParaRPr lang="en-US" sz="1400">
              <a:effectLst>
                <a:outerShdw blurRad="38100" dist="38100" dir="2700000" algn="tl">
                  <a:srgbClr val="C0C0C0"/>
                </a:outerShdw>
              </a:effectLst>
              <a:latin typeface="Arial" pitchFamily="34" charset="0"/>
              <a:cs typeface="Arial" pitchFamily="34" charset="0"/>
            </a:endParaRPr>
          </a:p>
        </p:txBody>
      </p:sp>
      <p:sp>
        <p:nvSpPr>
          <p:cNvPr id="1033" name="Text Box 41"/>
          <p:cNvSpPr txBox="1">
            <a:spLocks noChangeArrowheads="1"/>
          </p:cNvSpPr>
          <p:nvPr/>
        </p:nvSpPr>
        <p:spPr bwMode="auto">
          <a:xfrm>
            <a:off x="-255021" y="6650039"/>
            <a:ext cx="2457669" cy="42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063" eaLnBrk="0" hangingPunct="0">
              <a:defRPr sz="2400" b="1">
                <a:solidFill>
                  <a:schemeClr val="tx1"/>
                </a:solidFill>
                <a:latin typeface="宋体" pitchFamily="2" charset="-122"/>
                <a:ea typeface="宋体" pitchFamily="2" charset="-122"/>
              </a:defRPr>
            </a:lvl1pPr>
            <a:lvl2pPr marL="742950" indent="-285750" defTabSz="881063" eaLnBrk="0" hangingPunct="0">
              <a:defRPr sz="2400" b="1">
                <a:solidFill>
                  <a:schemeClr val="tx1"/>
                </a:solidFill>
                <a:latin typeface="宋体" pitchFamily="2" charset="-122"/>
                <a:ea typeface="宋体" pitchFamily="2" charset="-122"/>
              </a:defRPr>
            </a:lvl2pPr>
            <a:lvl3pPr marL="1143000" indent="-228600" defTabSz="881063" eaLnBrk="0" hangingPunct="0">
              <a:defRPr sz="2400" b="1">
                <a:solidFill>
                  <a:schemeClr val="tx1"/>
                </a:solidFill>
                <a:latin typeface="宋体" pitchFamily="2" charset="-122"/>
                <a:ea typeface="宋体" pitchFamily="2" charset="-122"/>
              </a:defRPr>
            </a:lvl3pPr>
            <a:lvl4pPr marL="1600200" indent="-228600" defTabSz="881063" eaLnBrk="0" hangingPunct="0">
              <a:defRPr sz="2400" b="1">
                <a:solidFill>
                  <a:schemeClr val="tx1"/>
                </a:solidFill>
                <a:latin typeface="宋体" pitchFamily="2" charset="-122"/>
                <a:ea typeface="宋体" pitchFamily="2" charset="-122"/>
              </a:defRPr>
            </a:lvl4pPr>
            <a:lvl5pPr marL="2057400" indent="-228600" defTabSz="881063" eaLnBrk="0" hangingPunct="0">
              <a:defRPr sz="2400" b="1">
                <a:solidFill>
                  <a:schemeClr val="tx1"/>
                </a:solidFill>
                <a:latin typeface="宋体" pitchFamily="2" charset="-122"/>
                <a:ea typeface="宋体" pitchFamily="2" charset="-122"/>
              </a:defRPr>
            </a:lvl5pPr>
            <a:lvl6pPr marL="25146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6pPr>
            <a:lvl7pPr marL="29718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7pPr>
            <a:lvl8pPr marL="34290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8pPr>
            <a:lvl9pPr marL="38862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9pPr>
          </a:lstStyle>
          <a:p>
            <a:pPr>
              <a:lnSpc>
                <a:spcPct val="180000"/>
              </a:lnSpc>
              <a:spcBef>
                <a:spcPct val="50000"/>
              </a:spcBef>
              <a:buSzPct val="125000"/>
              <a:buFont typeface="Wingdings" pitchFamily="2" charset="2"/>
              <a:buNone/>
              <a:defRPr/>
            </a:pPr>
            <a:fld id="{43136712-8E76-44C5-802C-27DFBF06D3BB}" type="datetime1">
              <a:rPr lang="en-US" sz="1400" smtClean="0">
                <a:effectLst>
                  <a:outerShdw blurRad="38100" dist="38100" dir="2700000" algn="tl">
                    <a:srgbClr val="C0C0C0"/>
                  </a:outerShdw>
                </a:effectLst>
                <a:latin typeface="Bookman Old Style" pitchFamily="18" charset="0"/>
                <a:ea typeface="楷体_GB2312" pitchFamily="49" charset="-122"/>
              </a:rPr>
              <a:pPr>
                <a:lnSpc>
                  <a:spcPct val="180000"/>
                </a:lnSpc>
                <a:spcBef>
                  <a:spcPct val="50000"/>
                </a:spcBef>
                <a:buSzPct val="125000"/>
                <a:buFont typeface="Wingdings" pitchFamily="2" charset="2"/>
                <a:buNone/>
                <a:defRPr/>
              </a:pPr>
              <a:t>4/23/2024</a:t>
            </a:fld>
            <a:endParaRPr lang="en-US" sz="1400">
              <a:effectLst>
                <a:outerShdw blurRad="38100" dist="38100" dir="2700000" algn="tl">
                  <a:srgbClr val="C0C0C0"/>
                </a:outerShdw>
              </a:effectLst>
              <a:latin typeface="Bookman Old Style"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794956"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60806" y="9526"/>
            <a:ext cx="1493111"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spd="med">
    <p:random/>
  </p:transition>
  <p:txStyles>
    <p:titleStyle>
      <a:lvl1pPr algn="l" defTabSz="881063" rtl="0" eaLnBrk="0" fontAlgn="base" hangingPunct="0">
        <a:spcBef>
          <a:spcPct val="0"/>
        </a:spcBef>
        <a:spcAft>
          <a:spcPct val="0"/>
        </a:spcAft>
        <a:defRPr sz="3600" b="1">
          <a:solidFill>
            <a:srgbClr val="FF0000"/>
          </a:solidFill>
          <a:latin typeface="+mj-lt"/>
          <a:ea typeface="+mj-ea"/>
          <a:cs typeface="+mj-cs"/>
        </a:defRPr>
      </a:lvl1pPr>
      <a:lvl2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2pPr>
      <a:lvl3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3pPr>
      <a:lvl4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4pPr>
      <a:lvl5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5pPr>
      <a:lvl6pPr marL="4572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6pPr>
      <a:lvl7pPr marL="9144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7pPr>
      <a:lvl8pPr marL="13716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8pPr>
      <a:lvl9pPr marL="18288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9pPr>
    </p:titleStyle>
    <p:bodyStyle>
      <a:lvl1pPr marL="330200" indent="-330200" algn="l" defTabSz="881063" rtl="0" eaLnBrk="0" fontAlgn="base" hangingPunct="0">
        <a:spcBef>
          <a:spcPct val="20000"/>
        </a:spcBef>
        <a:spcAft>
          <a:spcPct val="0"/>
        </a:spcAft>
        <a:buClr>
          <a:srgbClr val="003366"/>
        </a:buClr>
        <a:buFont typeface="Wingdings"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176390" y="49213"/>
            <a:ext cx="11550015"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641668" y="1282701"/>
            <a:ext cx="11550015"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641668" y="6573838"/>
            <a:ext cx="2994448"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algn="l" defTabSz="977900">
              <a:defRPr sz="1500">
                <a:latin typeface="+mn-lt"/>
              </a:defRPr>
            </a:lvl1pPr>
          </a:lstStyle>
          <a:p>
            <a:pPr>
              <a:defRPr/>
            </a:pPr>
            <a:fld id="{FFBD61B3-9F4C-4E80-859D-FB05C7BC1831}" type="datetime2">
              <a:rPr lang="zh-CN" altLang="en-US"/>
              <a:pPr>
                <a:defRPr/>
              </a:pPr>
              <a:t>2024年4月23日</a:t>
            </a:fld>
            <a:endParaRPr lang="en-US"/>
          </a:p>
        </p:txBody>
      </p:sp>
      <p:sp>
        <p:nvSpPr>
          <p:cNvPr id="2053" name="Rectangle 5"/>
          <p:cNvSpPr>
            <a:spLocks noGrp="1" noChangeArrowheads="1"/>
          </p:cNvSpPr>
          <p:nvPr>
            <p:ph type="ftr" sz="quarter" idx="3"/>
          </p:nvPr>
        </p:nvSpPr>
        <p:spPr bwMode="auto">
          <a:xfrm>
            <a:off x="4384728" y="6573838"/>
            <a:ext cx="4063894"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9197234" y="6573838"/>
            <a:ext cx="2994448"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algn="r" defTabSz="977900">
              <a:defRPr sz="1500">
                <a:latin typeface="+mn-lt"/>
              </a:defRPr>
            </a:lvl1pPr>
          </a:lstStyle>
          <a:p>
            <a:pPr>
              <a:defRPr/>
            </a:pPr>
            <a:fld id="{A31B5144-5A8C-409D-ACC0-F125B91FFFF1}" type="slidenum">
              <a:rPr lang="zh-CN" altLang="en-US"/>
              <a:pPr>
                <a:defRPr/>
              </a:pPr>
              <a:t>‹#›</a:t>
            </a:fld>
            <a:endParaRPr lang="en-US"/>
          </a:p>
        </p:txBody>
      </p:sp>
      <p:sp>
        <p:nvSpPr>
          <p:cNvPr id="2055" name="Rectangle 7"/>
          <p:cNvSpPr>
            <a:spLocks noChangeArrowheads="1"/>
          </p:cNvSpPr>
          <p:nvPr/>
        </p:nvSpPr>
        <p:spPr bwMode="auto">
          <a:xfrm>
            <a:off x="396929" y="193676"/>
            <a:ext cx="614931"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itchFamily="34" charset="0"/>
            </a:endParaRPr>
          </a:p>
        </p:txBody>
      </p:sp>
      <p:sp>
        <p:nvSpPr>
          <p:cNvPr id="2056" name="Rectangle 8"/>
          <p:cNvSpPr>
            <a:spLocks noChangeArrowheads="1"/>
          </p:cNvSpPr>
          <p:nvPr/>
        </p:nvSpPr>
        <p:spPr bwMode="auto">
          <a:xfrm>
            <a:off x="569687" y="638176"/>
            <a:ext cx="594364"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itchFamily="34" charset="0"/>
            </a:endParaRPr>
          </a:p>
        </p:txBody>
      </p:sp>
      <p:sp>
        <p:nvSpPr>
          <p:cNvPr id="2057" name="Rectangle 9"/>
          <p:cNvSpPr>
            <a:spLocks noChangeArrowheads="1"/>
          </p:cNvSpPr>
          <p:nvPr/>
        </p:nvSpPr>
        <p:spPr bwMode="auto">
          <a:xfrm>
            <a:off x="-4113" y="561975"/>
            <a:ext cx="779462"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itchFamily="34" charset="0"/>
            </a:endParaRPr>
          </a:p>
        </p:txBody>
      </p:sp>
      <p:sp>
        <p:nvSpPr>
          <p:cNvPr id="2058" name="Rectangle 10"/>
          <p:cNvSpPr>
            <a:spLocks noChangeArrowheads="1"/>
          </p:cNvSpPr>
          <p:nvPr/>
        </p:nvSpPr>
        <p:spPr bwMode="auto">
          <a:xfrm>
            <a:off x="880237" y="160339"/>
            <a:ext cx="45246"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itchFamily="34" charset="0"/>
            </a:endParaRPr>
          </a:p>
        </p:txBody>
      </p:sp>
      <p:sp>
        <p:nvSpPr>
          <p:cNvPr id="2059" name="Rectangle 11"/>
          <p:cNvSpPr>
            <a:spLocks noChangeArrowheads="1"/>
          </p:cNvSpPr>
          <p:nvPr/>
        </p:nvSpPr>
        <p:spPr bwMode="auto">
          <a:xfrm>
            <a:off x="431892" y="992189"/>
            <a:ext cx="11545902"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2pPr>
      <a:lvl3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3pPr>
      <a:lvl4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4pPr>
      <a:lvl5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5pPr>
      <a:lvl6pPr marL="4572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6pPr>
      <a:lvl7pPr marL="9144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7pPr>
      <a:lvl8pPr marL="13716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8pPr>
      <a:lvl9pPr marL="18288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9pPr>
    </p:titleStyle>
    <p:bodyStyle>
      <a:lvl1pPr marL="366713" indent="-366713"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338" indent="-306388"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2913" indent="-244475" algn="l" defTabSz="977900" rtl="0" eaLnBrk="0" fontAlgn="base" hangingPunct="0">
        <a:spcBef>
          <a:spcPct val="20000"/>
        </a:spcBef>
        <a:spcAft>
          <a:spcPct val="0"/>
        </a:spcAft>
        <a:buChar char="–"/>
        <a:defRPr sz="2100">
          <a:solidFill>
            <a:schemeClr val="tx1"/>
          </a:solidFill>
          <a:latin typeface="+mn-lt"/>
          <a:ea typeface="+mn-ea"/>
        </a:defRPr>
      </a:lvl4pPr>
      <a:lvl5pPr marL="2201863" indent="-244475" algn="l" defTabSz="977900" rtl="0" eaLnBrk="0" fontAlgn="base" hangingPunct="0">
        <a:spcBef>
          <a:spcPct val="20000"/>
        </a:spcBef>
        <a:spcAft>
          <a:spcPct val="0"/>
        </a:spcAft>
        <a:buChar char="»"/>
        <a:defRPr sz="2100">
          <a:solidFill>
            <a:schemeClr val="tx1"/>
          </a:solidFill>
          <a:latin typeface="+mn-lt"/>
          <a:ea typeface="+mn-ea"/>
        </a:defRPr>
      </a:lvl5pPr>
      <a:lvl6pPr marL="2659063" indent="-244475" algn="l" defTabSz="977900" rtl="0" eaLnBrk="0" fontAlgn="base" hangingPunct="0">
        <a:spcBef>
          <a:spcPct val="20000"/>
        </a:spcBef>
        <a:spcAft>
          <a:spcPct val="0"/>
        </a:spcAft>
        <a:buChar char="»"/>
        <a:defRPr sz="2100">
          <a:solidFill>
            <a:schemeClr val="tx1"/>
          </a:solidFill>
          <a:latin typeface="+mn-lt"/>
          <a:ea typeface="+mn-ea"/>
        </a:defRPr>
      </a:lvl6pPr>
      <a:lvl7pPr marL="3116263" indent="-244475" algn="l" defTabSz="977900" rtl="0" eaLnBrk="0" fontAlgn="base" hangingPunct="0">
        <a:spcBef>
          <a:spcPct val="20000"/>
        </a:spcBef>
        <a:spcAft>
          <a:spcPct val="0"/>
        </a:spcAft>
        <a:buChar char="»"/>
        <a:defRPr sz="2100">
          <a:solidFill>
            <a:schemeClr val="tx1"/>
          </a:solidFill>
          <a:latin typeface="+mn-lt"/>
          <a:ea typeface="+mn-ea"/>
        </a:defRPr>
      </a:lvl7pPr>
      <a:lvl8pPr marL="3573463" indent="-244475" algn="l" defTabSz="977900" rtl="0" eaLnBrk="0" fontAlgn="base" hangingPunct="0">
        <a:spcBef>
          <a:spcPct val="20000"/>
        </a:spcBef>
        <a:spcAft>
          <a:spcPct val="0"/>
        </a:spcAft>
        <a:buChar char="»"/>
        <a:defRPr sz="2100">
          <a:solidFill>
            <a:schemeClr val="tx1"/>
          </a:solidFill>
          <a:latin typeface="+mn-lt"/>
          <a:ea typeface="+mn-ea"/>
        </a:defRPr>
      </a:lvl8pPr>
      <a:lvl9pPr marL="4030663"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1283335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itchFamily="34" charset="0"/>
            </a:endParaRPr>
          </a:p>
        </p:txBody>
      </p:sp>
      <p:sp>
        <p:nvSpPr>
          <p:cNvPr id="3075" name="Rectangle 18"/>
          <p:cNvSpPr>
            <a:spLocks noChangeArrowheads="1"/>
          </p:cNvSpPr>
          <p:nvPr/>
        </p:nvSpPr>
        <p:spPr bwMode="auto">
          <a:xfrm>
            <a:off x="4113" y="6594475"/>
            <a:ext cx="1283335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063" eaLnBrk="0" hangingPunct="0">
              <a:lnSpc>
                <a:spcPct val="180000"/>
              </a:lnSpc>
              <a:spcBef>
                <a:spcPct val="50000"/>
              </a:spcBef>
              <a:buSzPct val="125000"/>
              <a:buFont typeface="Wingdings" pitchFamily="2" charset="2"/>
              <a:buNone/>
              <a:defRPr/>
            </a:pPr>
            <a:endParaRPr lang="zh-CN" altLang="en-US" sz="1500">
              <a:effectLst>
                <a:outerShdw blurRad="38100" dist="38100" dir="2700000" algn="tl">
                  <a:srgbClr val="C0C0C0"/>
                </a:outerShdw>
              </a:effectLst>
              <a:latin typeface="Times New Roman" pitchFamily="18" charset="0"/>
            </a:endParaRPr>
          </a:p>
        </p:txBody>
      </p:sp>
      <p:sp>
        <p:nvSpPr>
          <p:cNvPr id="3076" name="Text Box 30"/>
          <p:cNvSpPr txBox="1">
            <a:spLocks noChangeArrowheads="1"/>
          </p:cNvSpPr>
          <p:nvPr/>
        </p:nvSpPr>
        <p:spPr bwMode="auto">
          <a:xfrm>
            <a:off x="12107361" y="6788150"/>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063" eaLnBrk="0" hangingPunct="0">
              <a:defRPr sz="2400" b="1">
                <a:solidFill>
                  <a:schemeClr val="tx1"/>
                </a:solidFill>
                <a:latin typeface="宋体" pitchFamily="2" charset="-122"/>
                <a:ea typeface="宋体" pitchFamily="2" charset="-122"/>
              </a:defRPr>
            </a:lvl1pPr>
            <a:lvl2pPr marL="742950" indent="-285750" defTabSz="881063" eaLnBrk="0" hangingPunct="0">
              <a:defRPr sz="2400" b="1">
                <a:solidFill>
                  <a:schemeClr val="tx1"/>
                </a:solidFill>
                <a:latin typeface="宋体" pitchFamily="2" charset="-122"/>
                <a:ea typeface="宋体" pitchFamily="2" charset="-122"/>
              </a:defRPr>
            </a:lvl2pPr>
            <a:lvl3pPr marL="1143000" indent="-228600" defTabSz="881063" eaLnBrk="0" hangingPunct="0">
              <a:defRPr sz="2400" b="1">
                <a:solidFill>
                  <a:schemeClr val="tx1"/>
                </a:solidFill>
                <a:latin typeface="宋体" pitchFamily="2" charset="-122"/>
                <a:ea typeface="宋体" pitchFamily="2" charset="-122"/>
              </a:defRPr>
            </a:lvl3pPr>
            <a:lvl4pPr marL="1600200" indent="-228600" defTabSz="881063" eaLnBrk="0" hangingPunct="0">
              <a:defRPr sz="2400" b="1">
                <a:solidFill>
                  <a:schemeClr val="tx1"/>
                </a:solidFill>
                <a:latin typeface="宋体" pitchFamily="2" charset="-122"/>
                <a:ea typeface="宋体" pitchFamily="2" charset="-122"/>
              </a:defRPr>
            </a:lvl4pPr>
            <a:lvl5pPr marL="2057400" indent="-228600" defTabSz="881063" eaLnBrk="0" hangingPunct="0">
              <a:defRPr sz="2400" b="1">
                <a:solidFill>
                  <a:schemeClr val="tx1"/>
                </a:solidFill>
                <a:latin typeface="宋体" pitchFamily="2" charset="-122"/>
                <a:ea typeface="宋体" pitchFamily="2" charset="-122"/>
              </a:defRPr>
            </a:lvl5pPr>
            <a:lvl6pPr marL="25146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6pPr>
            <a:lvl7pPr marL="29718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7pPr>
            <a:lvl8pPr marL="34290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8pPr>
            <a:lvl9pPr marL="38862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itchFamily="34" charset="0"/>
                <a:cs typeface="Arial" pitchFamily="34" charset="0"/>
              </a:rPr>
              <a:pPr algn="l" eaLnBrk="1" hangingPunct="1">
                <a:spcBef>
                  <a:spcPct val="20000"/>
                </a:spcBef>
                <a:buClr>
                  <a:srgbClr val="003366"/>
                </a:buClr>
                <a:defRPr/>
              </a:pPr>
              <a:t>‹#›</a:t>
            </a:fld>
            <a:endParaRPr lang="en-US" sz="1400">
              <a:effectLst>
                <a:outerShdw blurRad="38100" dist="38100" dir="2700000" algn="tl">
                  <a:srgbClr val="C0C0C0"/>
                </a:outerShdw>
              </a:effectLst>
              <a:latin typeface="Arial" pitchFamily="34" charset="0"/>
              <a:cs typeface="Arial" pitchFamily="34" charset="0"/>
            </a:endParaRPr>
          </a:p>
        </p:txBody>
      </p:sp>
      <p:sp>
        <p:nvSpPr>
          <p:cNvPr id="3077" name="Text Box 41"/>
          <p:cNvSpPr txBox="1">
            <a:spLocks noChangeArrowheads="1"/>
          </p:cNvSpPr>
          <p:nvPr/>
        </p:nvSpPr>
        <p:spPr bwMode="auto">
          <a:xfrm>
            <a:off x="-255021" y="6650039"/>
            <a:ext cx="2457669" cy="42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063" eaLnBrk="0" hangingPunct="0">
              <a:defRPr sz="2400" b="1">
                <a:solidFill>
                  <a:schemeClr val="tx1"/>
                </a:solidFill>
                <a:latin typeface="宋体" pitchFamily="2" charset="-122"/>
                <a:ea typeface="宋体" pitchFamily="2" charset="-122"/>
              </a:defRPr>
            </a:lvl1pPr>
            <a:lvl2pPr marL="742950" indent="-285750" defTabSz="881063" eaLnBrk="0" hangingPunct="0">
              <a:defRPr sz="2400" b="1">
                <a:solidFill>
                  <a:schemeClr val="tx1"/>
                </a:solidFill>
                <a:latin typeface="宋体" pitchFamily="2" charset="-122"/>
                <a:ea typeface="宋体" pitchFamily="2" charset="-122"/>
              </a:defRPr>
            </a:lvl2pPr>
            <a:lvl3pPr marL="1143000" indent="-228600" defTabSz="881063" eaLnBrk="0" hangingPunct="0">
              <a:defRPr sz="2400" b="1">
                <a:solidFill>
                  <a:schemeClr val="tx1"/>
                </a:solidFill>
                <a:latin typeface="宋体" pitchFamily="2" charset="-122"/>
                <a:ea typeface="宋体" pitchFamily="2" charset="-122"/>
              </a:defRPr>
            </a:lvl3pPr>
            <a:lvl4pPr marL="1600200" indent="-228600" defTabSz="881063" eaLnBrk="0" hangingPunct="0">
              <a:defRPr sz="2400" b="1">
                <a:solidFill>
                  <a:schemeClr val="tx1"/>
                </a:solidFill>
                <a:latin typeface="宋体" pitchFamily="2" charset="-122"/>
                <a:ea typeface="宋体" pitchFamily="2" charset="-122"/>
              </a:defRPr>
            </a:lvl4pPr>
            <a:lvl5pPr marL="2057400" indent="-228600" defTabSz="881063" eaLnBrk="0" hangingPunct="0">
              <a:defRPr sz="2400" b="1">
                <a:solidFill>
                  <a:schemeClr val="tx1"/>
                </a:solidFill>
                <a:latin typeface="宋体" pitchFamily="2" charset="-122"/>
                <a:ea typeface="宋体" pitchFamily="2" charset="-122"/>
              </a:defRPr>
            </a:lvl5pPr>
            <a:lvl6pPr marL="25146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6pPr>
            <a:lvl7pPr marL="29718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7pPr>
            <a:lvl8pPr marL="34290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8pPr>
            <a:lvl9pPr marL="3886200" indent="-228600" algn="ctr" defTabSz="881063" eaLnBrk="0" fontAlgn="base" hangingPunct="0">
              <a:spcBef>
                <a:spcPct val="0"/>
              </a:spcBef>
              <a:spcAft>
                <a:spcPct val="0"/>
              </a:spcAft>
              <a:buFont typeface="Arial" pitchFamily="34" charset="0"/>
              <a:defRPr sz="2400" b="1">
                <a:solidFill>
                  <a:schemeClr val="tx1"/>
                </a:solidFill>
                <a:latin typeface="宋体" pitchFamily="2" charset="-122"/>
                <a:ea typeface="宋体" pitchFamily="2" charset="-122"/>
              </a:defRPr>
            </a:lvl9pPr>
          </a:lstStyle>
          <a:p>
            <a:pPr>
              <a:lnSpc>
                <a:spcPct val="180000"/>
              </a:lnSpc>
              <a:spcBef>
                <a:spcPct val="50000"/>
              </a:spcBef>
              <a:buSzPct val="125000"/>
              <a:buFont typeface="Wingdings" pitchFamily="2" charset="2"/>
              <a:buNone/>
              <a:defRPr/>
            </a:pPr>
            <a:fld id="{E5CDD699-53F8-4783-A8B6-69A8720A65AF}" type="datetime1">
              <a:rPr lang="en-US" sz="1400" smtClean="0">
                <a:effectLst>
                  <a:outerShdw blurRad="38100" dist="38100" dir="2700000" algn="tl">
                    <a:srgbClr val="C0C0C0"/>
                  </a:outerShdw>
                </a:effectLst>
                <a:latin typeface="Bookman Old Style" pitchFamily="18" charset="0"/>
                <a:ea typeface="楷体_GB2312" pitchFamily="49" charset="-122"/>
              </a:rPr>
              <a:pPr>
                <a:lnSpc>
                  <a:spcPct val="180000"/>
                </a:lnSpc>
                <a:spcBef>
                  <a:spcPct val="50000"/>
                </a:spcBef>
                <a:buSzPct val="125000"/>
                <a:buFont typeface="Wingdings" pitchFamily="2" charset="2"/>
                <a:buNone/>
                <a:defRPr/>
              </a:pPr>
              <a:t>4/23/2024</a:t>
            </a:fld>
            <a:endParaRPr lang="en-US" sz="1400">
              <a:effectLst>
                <a:outerShdw blurRad="38100" dist="38100" dir="2700000" algn="tl">
                  <a:srgbClr val="C0C0C0"/>
                </a:outerShdw>
              </a:effectLst>
              <a:latin typeface="Bookman Old Style"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794956"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81952" y="801689"/>
            <a:ext cx="3687532"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6950" y="561975"/>
            <a:ext cx="1618566"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621101" y="180975"/>
            <a:ext cx="11206559"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prstTxWarp prst="textNoShape">
              <a:avLst/>
            </a:prstTxWarp>
          </a:bodyPr>
          <a:lstStyle/>
          <a:p>
            <a:pPr lvl="0"/>
            <a:r>
              <a:rPr lang="en-US" altLang="zh-CN"/>
              <a:t>Click to edit Master title style</a:t>
            </a:r>
          </a:p>
        </p:txBody>
      </p:sp>
      <p:sp>
        <p:nvSpPr>
          <p:cNvPr id="3082" name="Rectangle 3"/>
          <p:cNvSpPr>
            <a:spLocks noGrp="1" noChangeArrowheads="1"/>
          </p:cNvSpPr>
          <p:nvPr>
            <p:ph type="body" idx="1"/>
          </p:nvPr>
        </p:nvSpPr>
        <p:spPr bwMode="auto">
          <a:xfrm>
            <a:off x="633442" y="1160464"/>
            <a:ext cx="11940774"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prstTxWarp prst="textNoShape">
              <a:avLst/>
            </a:prstTxWarp>
          </a:bodyPr>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4384728" y="6573838"/>
            <a:ext cx="4063894"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defTabSz="977900">
              <a:defRPr sz="1500">
                <a:latin typeface="Arial"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spd="med">
    <p:random/>
  </p:transition>
  <p:txStyles>
    <p:titleStyle>
      <a:lvl1pPr algn="l" defTabSz="881063" rtl="0" eaLnBrk="0" fontAlgn="base" hangingPunct="0">
        <a:spcBef>
          <a:spcPct val="0"/>
        </a:spcBef>
        <a:spcAft>
          <a:spcPct val="0"/>
        </a:spcAft>
        <a:defRPr sz="3600" b="1">
          <a:solidFill>
            <a:srgbClr val="FF0000"/>
          </a:solidFill>
          <a:latin typeface="+mj-lt"/>
          <a:ea typeface="+mj-ea"/>
          <a:cs typeface="+mj-cs"/>
        </a:defRPr>
      </a:lvl1pPr>
      <a:lvl2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2pPr>
      <a:lvl3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3pPr>
      <a:lvl4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4pPr>
      <a:lvl5pPr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5pPr>
      <a:lvl6pPr marL="4572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6pPr>
      <a:lvl7pPr marL="9144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7pPr>
      <a:lvl8pPr marL="13716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8pPr>
      <a:lvl9pPr marL="1828800" algn="l" defTabSz="881063" rtl="0" eaLnBrk="0" fontAlgn="base" hangingPunct="0">
        <a:spcBef>
          <a:spcPct val="0"/>
        </a:spcBef>
        <a:spcAft>
          <a:spcPct val="0"/>
        </a:spcAft>
        <a:defRPr sz="3600" b="1">
          <a:solidFill>
            <a:srgbClr val="FF0000"/>
          </a:solidFill>
          <a:latin typeface="Times New Roman" pitchFamily="18" charset="0"/>
          <a:ea typeface="宋体" pitchFamily="2" charset="-122"/>
        </a:defRPr>
      </a:lvl9pPr>
    </p:titleStyle>
    <p:bodyStyle>
      <a:lvl1pPr marL="330200" indent="-330200" algn="l" defTabSz="881063" rtl="0" eaLnBrk="0" fontAlgn="base" hangingPunct="0">
        <a:spcBef>
          <a:spcPct val="20000"/>
        </a:spcBef>
        <a:spcAft>
          <a:spcPct val="0"/>
        </a:spcAft>
        <a:buClr>
          <a:srgbClr val="003366"/>
        </a:buClr>
        <a:buFont typeface="Wingdings"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1952" y="801689"/>
            <a:ext cx="3687532"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6950" y="561975"/>
            <a:ext cx="1618566"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1176390" y="49213"/>
            <a:ext cx="11550015"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prstTxWarp prst="textNoShape">
              <a:avLst/>
            </a:prstTxWarp>
          </a:bodyPr>
          <a:lstStyle/>
          <a:p>
            <a:pPr lvl="0"/>
            <a:r>
              <a:rPr lang="zh-CN" altLang="en-US"/>
              <a:t>单击此处编辑母版标题样式</a:t>
            </a:r>
          </a:p>
        </p:txBody>
      </p:sp>
      <p:sp>
        <p:nvSpPr>
          <p:cNvPr id="4101" name="Rectangle 3"/>
          <p:cNvSpPr>
            <a:spLocks noGrp="1" noChangeArrowheads="1"/>
          </p:cNvSpPr>
          <p:nvPr>
            <p:ph type="body" idx="1"/>
          </p:nvPr>
        </p:nvSpPr>
        <p:spPr bwMode="auto">
          <a:xfrm>
            <a:off x="641668" y="1282701"/>
            <a:ext cx="11550015"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641668" y="6573838"/>
            <a:ext cx="2994448"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algn="l" defTabSz="977900">
              <a:defRPr sz="1500">
                <a:latin typeface="+mn-lt"/>
              </a:defRPr>
            </a:lvl1pPr>
          </a:lstStyle>
          <a:p>
            <a:pPr>
              <a:defRPr/>
            </a:pPr>
            <a:fld id="{AE092DA8-208D-417C-8C19-76FC4AA36860}" type="datetime2">
              <a:rPr lang="zh-CN" altLang="en-US"/>
              <a:pPr>
                <a:defRPr/>
              </a:pPr>
              <a:t>2024年4月23日</a:t>
            </a:fld>
            <a:endParaRPr lang="en-US"/>
          </a:p>
        </p:txBody>
      </p:sp>
      <p:sp>
        <p:nvSpPr>
          <p:cNvPr id="4103" name="Rectangle 5"/>
          <p:cNvSpPr>
            <a:spLocks noGrp="1" noChangeArrowheads="1"/>
          </p:cNvSpPr>
          <p:nvPr>
            <p:ph type="ftr" sz="quarter" idx="3"/>
          </p:nvPr>
        </p:nvSpPr>
        <p:spPr bwMode="auto">
          <a:xfrm>
            <a:off x="4384728" y="6573838"/>
            <a:ext cx="4063894"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9197234" y="6573838"/>
            <a:ext cx="2994448"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lvl1pPr algn="r" defTabSz="977900">
              <a:defRPr sz="1500">
                <a:latin typeface="+mn-lt"/>
              </a:defRPr>
            </a:lvl1pPr>
          </a:lstStyle>
          <a:p>
            <a:pPr>
              <a:defRPr/>
            </a:pPr>
            <a:fld id="{7582EEDD-250D-449F-8305-BE8AFD45BB3B}" type="slidenum">
              <a:rPr lang="zh-CN" alt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2pPr>
      <a:lvl3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3pPr>
      <a:lvl4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4pPr>
      <a:lvl5pPr algn="ctr" defTabSz="977900" rtl="0" eaLnBrk="0" fontAlgn="base" hangingPunct="0">
        <a:spcBef>
          <a:spcPct val="0"/>
        </a:spcBef>
        <a:spcAft>
          <a:spcPct val="0"/>
        </a:spcAft>
        <a:defRPr sz="4700">
          <a:solidFill>
            <a:srgbClr val="FF3300"/>
          </a:solidFill>
          <a:latin typeface="Arial" pitchFamily="34" charset="0"/>
          <a:ea typeface="宋体" pitchFamily="2" charset="-122"/>
        </a:defRPr>
      </a:lvl5pPr>
      <a:lvl6pPr marL="4572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6pPr>
      <a:lvl7pPr marL="9144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7pPr>
      <a:lvl8pPr marL="13716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8pPr>
      <a:lvl9pPr marL="1828800" algn="ctr" defTabSz="977900" rtl="0" eaLnBrk="0" fontAlgn="base" hangingPunct="0">
        <a:spcBef>
          <a:spcPct val="0"/>
        </a:spcBef>
        <a:spcAft>
          <a:spcPct val="0"/>
        </a:spcAft>
        <a:defRPr sz="4700">
          <a:solidFill>
            <a:srgbClr val="FF3300"/>
          </a:solidFill>
          <a:latin typeface="Arial" pitchFamily="34" charset="0"/>
          <a:ea typeface="宋体" pitchFamily="2" charset="-122"/>
        </a:defRPr>
      </a:lvl9pPr>
    </p:titleStyle>
    <p:bodyStyle>
      <a:lvl1pPr marL="366713" indent="-366713"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338" indent="-306388"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2913" indent="-244475" algn="l" defTabSz="977900" rtl="0" eaLnBrk="0" fontAlgn="base" hangingPunct="0">
        <a:spcBef>
          <a:spcPct val="20000"/>
        </a:spcBef>
        <a:spcAft>
          <a:spcPct val="0"/>
        </a:spcAft>
        <a:buChar char="–"/>
        <a:defRPr sz="2100">
          <a:solidFill>
            <a:schemeClr val="tx1"/>
          </a:solidFill>
          <a:latin typeface="+mn-lt"/>
          <a:ea typeface="+mn-ea"/>
        </a:defRPr>
      </a:lvl4pPr>
      <a:lvl5pPr marL="2201863" indent="-244475" algn="l" defTabSz="977900" rtl="0" eaLnBrk="0" fontAlgn="base" hangingPunct="0">
        <a:spcBef>
          <a:spcPct val="20000"/>
        </a:spcBef>
        <a:spcAft>
          <a:spcPct val="0"/>
        </a:spcAft>
        <a:buChar char="»"/>
        <a:defRPr sz="2100">
          <a:solidFill>
            <a:schemeClr val="tx1"/>
          </a:solidFill>
          <a:latin typeface="+mn-lt"/>
          <a:ea typeface="+mn-ea"/>
        </a:defRPr>
      </a:lvl5pPr>
      <a:lvl6pPr marL="2659063" indent="-244475" algn="l" defTabSz="977900" rtl="0" eaLnBrk="0" fontAlgn="base" hangingPunct="0">
        <a:spcBef>
          <a:spcPct val="20000"/>
        </a:spcBef>
        <a:spcAft>
          <a:spcPct val="0"/>
        </a:spcAft>
        <a:buChar char="»"/>
        <a:defRPr sz="2100">
          <a:solidFill>
            <a:schemeClr val="tx1"/>
          </a:solidFill>
          <a:latin typeface="+mn-lt"/>
          <a:ea typeface="+mn-ea"/>
        </a:defRPr>
      </a:lvl6pPr>
      <a:lvl7pPr marL="3116263" indent="-244475" algn="l" defTabSz="977900" rtl="0" eaLnBrk="0" fontAlgn="base" hangingPunct="0">
        <a:spcBef>
          <a:spcPct val="20000"/>
        </a:spcBef>
        <a:spcAft>
          <a:spcPct val="0"/>
        </a:spcAft>
        <a:buChar char="»"/>
        <a:defRPr sz="2100">
          <a:solidFill>
            <a:schemeClr val="tx1"/>
          </a:solidFill>
          <a:latin typeface="+mn-lt"/>
          <a:ea typeface="+mn-ea"/>
        </a:defRPr>
      </a:lvl7pPr>
      <a:lvl8pPr marL="3573463" indent="-244475" algn="l" defTabSz="977900" rtl="0" eaLnBrk="0" fontAlgn="base" hangingPunct="0">
        <a:spcBef>
          <a:spcPct val="20000"/>
        </a:spcBef>
        <a:spcAft>
          <a:spcPct val="0"/>
        </a:spcAft>
        <a:buChar char="»"/>
        <a:defRPr sz="2100">
          <a:solidFill>
            <a:schemeClr val="tx1"/>
          </a:solidFill>
          <a:latin typeface="+mn-lt"/>
          <a:ea typeface="+mn-ea"/>
        </a:defRPr>
      </a:lvl8pPr>
      <a:lvl9pPr marL="4030663"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2536825" y="2141539"/>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prstTxWarp prst="textNoShape">
              <a:avLst/>
            </a:prstTxWarp>
          </a:bodyPr>
          <a:lstStyle/>
          <a:p>
            <a:r>
              <a:rPr lang="zh-CN" altLang="en-US" sz="2400" dirty="0">
                <a:solidFill>
                  <a:srgbClr val="CC00CC"/>
                </a:solidFill>
              </a:rPr>
              <a:t>组合优化与凸优化</a:t>
            </a:r>
            <a:br>
              <a:rPr lang="zh-CN" altLang="en-US" sz="2400" dirty="0">
                <a:solidFill>
                  <a:srgbClr val="CC00CC"/>
                </a:solidFill>
                <a:latin typeface="隶书" pitchFamily="1" charset="-122"/>
              </a:rPr>
            </a:br>
            <a:r>
              <a:rPr lang="zh-CN" altLang="en-US" sz="2400" dirty="0">
                <a:latin typeface="隶书" pitchFamily="1" charset="-122"/>
              </a:rPr>
              <a:t>第</a:t>
            </a:r>
            <a:r>
              <a:rPr lang="en-US" altLang="zh-CN" sz="2400" dirty="0">
                <a:latin typeface="隶书" pitchFamily="1" charset="-122"/>
              </a:rPr>
              <a:t>8</a:t>
            </a:r>
            <a:r>
              <a:rPr lang="zh-CN" altLang="en-US" sz="2400" dirty="0">
                <a:latin typeface="隶书" pitchFamily="1" charset="-122"/>
              </a:rPr>
              <a:t>章 向量范数与矩阵范数、</a:t>
            </a:r>
            <a:r>
              <a:rPr lang="en-US" altLang="zh-CN" sz="2400" dirty="0">
                <a:latin typeface="隶书" pitchFamily="1" charset="-122"/>
              </a:rPr>
              <a:t>Bregman</a:t>
            </a:r>
            <a:r>
              <a:rPr lang="zh-CN" altLang="en-US" sz="2400" dirty="0">
                <a:latin typeface="隶书" pitchFamily="1" charset="-122"/>
              </a:rPr>
              <a:t>迭代、</a:t>
            </a:r>
            <a:r>
              <a:rPr lang="en-US" altLang="zh-CN" sz="2400" dirty="0">
                <a:latin typeface="隶书" pitchFamily="1" charset="-122"/>
              </a:rPr>
              <a:t>ADMM</a:t>
            </a:r>
            <a:endParaRPr lang="zh-CN" altLang="en-US" dirty="0">
              <a:latin typeface="隶书" pitchFamily="1" charset="-122"/>
            </a:endParaRPr>
          </a:p>
        </p:txBody>
      </p:sp>
      <p:sp>
        <p:nvSpPr>
          <p:cNvPr id="5123" name="Rectangle 3"/>
          <p:cNvSpPr>
            <a:spLocks noGrp="1" noChangeArrowheads="1"/>
          </p:cNvSpPr>
          <p:nvPr>
            <p:ph type="subTitle" idx="4294967295"/>
          </p:nvPr>
        </p:nvSpPr>
        <p:spPr>
          <a:xfrm>
            <a:off x="2949575" y="4090989"/>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prstTxWarp prst="textNoShape">
              <a:avLst/>
            </a:prstTxWarp>
          </a:bodyPr>
          <a:lstStyle/>
          <a:p>
            <a:pPr marL="0" indent="0" algn="ctr">
              <a:lnSpc>
                <a:spcPct val="90000"/>
              </a:lnSpc>
              <a:buNone/>
            </a:pPr>
            <a:r>
              <a:rPr lang="zh-CN" altLang="en-US" sz="2600" dirty="0"/>
              <a:t>刘绍辉</a:t>
            </a:r>
          </a:p>
          <a:p>
            <a:pPr marL="0" indent="0" algn="ctr">
              <a:lnSpc>
                <a:spcPct val="90000"/>
              </a:lnSpc>
              <a:buNone/>
            </a:pPr>
            <a:r>
              <a:rPr lang="zh-CN" altLang="en-US" sz="2600" dirty="0"/>
              <a:t>计算机科学与技术学院 哈尔滨工业大学</a:t>
            </a:r>
          </a:p>
          <a:p>
            <a:pPr marL="0" indent="0" algn="ctr">
              <a:lnSpc>
                <a:spcPct val="90000"/>
              </a:lnSpc>
              <a:buNone/>
            </a:pPr>
            <a:r>
              <a:rPr lang="zh-CN" altLang="en-US" sz="2600" dirty="0"/>
              <a:t>shliu@hit.edu.cn</a:t>
            </a:r>
          </a:p>
          <a:p>
            <a:pPr marL="0" indent="0" algn="ctr">
              <a:lnSpc>
                <a:spcPct val="90000"/>
              </a:lnSpc>
              <a:buNone/>
            </a:pPr>
            <a:r>
              <a:rPr lang="zh-CN" altLang="en-US" sz="2600" dirty="0"/>
              <a:t>20</a:t>
            </a:r>
            <a:r>
              <a:rPr lang="en-US" altLang="zh-CN" sz="2600" dirty="0"/>
              <a:t>24</a:t>
            </a:r>
            <a:r>
              <a:rPr lang="zh-CN" altLang="en-US" sz="2600" dirty="0"/>
              <a:t>年春季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其困难来自于两个方面，</a:t>
                </a:r>
                <a:r>
                  <a:rPr lang="zh-CN" altLang="en-US" sz="2000" dirty="0">
                    <a:solidFill>
                      <a:srgbClr val="FF0000"/>
                    </a:solidFill>
                  </a:rPr>
                  <a:t>其一</a:t>
                </a:r>
                <a:r>
                  <a:rPr lang="zh-CN" altLang="en-US" sz="2000" dirty="0"/>
                  <a:t>是</a:t>
                </a:r>
                <a:r>
                  <a:rPr lang="en-US" altLang="zh-CN" sz="2000" dirty="0"/>
                  <a:t>Hessian</a:t>
                </a:r>
                <a:r>
                  <a:rPr lang="zh-CN" altLang="en-US" sz="2000" dirty="0"/>
                  <a:t>矩阵的病态条件可能会造成求解线性方程来计算牛顿步长的困难；</a:t>
                </a:r>
                <a:r>
                  <a:rPr lang="zh-CN" altLang="en-US" sz="2000" dirty="0">
                    <a:solidFill>
                      <a:srgbClr val="FF0000"/>
                    </a:solidFill>
                  </a:rPr>
                  <a:t>其二</a:t>
                </a:r>
                <a:r>
                  <a:rPr lang="zh-CN" altLang="en-US" sz="2000" dirty="0"/>
                  <a:t>是当</a:t>
                </a:r>
                <a14:m>
                  <m:oMath xmlns:m="http://schemas.openxmlformats.org/officeDocument/2006/math">
                    <m:r>
                      <a:rPr lang="en-US" altLang="zh-CN" sz="2000" i="1">
                        <a:latin typeface="Cambria Math"/>
                      </a:rPr>
                      <m:t>𝒙</m:t>
                    </m:r>
                  </m:oMath>
                </a14:m>
                <a:r>
                  <a:rPr lang="zh-CN" altLang="en-US" sz="2000" dirty="0"/>
                  <a:t>靠近</a:t>
                </a:r>
                <a14:m>
                  <m:oMath xmlns:m="http://schemas.openxmlformats.org/officeDocument/2006/math">
                    <m:r>
                      <a:rPr lang="en-US" altLang="zh-CN" sz="2000" i="1">
                        <a:latin typeface="Cambria Math"/>
                      </a:rPr>
                      <m:t>𝑸</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的极小点时，</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的二次泰勒级数逼近仅仅在</a:t>
                </a:r>
                <a14:m>
                  <m:oMath xmlns:m="http://schemas.openxmlformats.org/officeDocument/2006/math">
                    <m:r>
                      <a:rPr lang="en-US" altLang="zh-CN" sz="2000" i="1">
                        <a:latin typeface="Cambria Math"/>
                      </a:rPr>
                      <m:t>𝒙</m:t>
                    </m:r>
                  </m:oMath>
                </a14:m>
                <a:r>
                  <a:rPr lang="zh-CN" altLang="en-US" sz="2000" dirty="0"/>
                  <a:t>的一个小邻域内是对原函数的一个合理的近似。由于牛顿法基于二次模型，生成的步长可能并没有促使解朝极小点快速行进，除非我们已经非常靠近最优解。这一般可通过明智地选择初始点来部分缓解该问题。</a:t>
                </a:r>
                <a:endParaRPr lang="en-US" altLang="zh-CN" sz="2000" dirty="0"/>
              </a:p>
              <a:p>
                <a:r>
                  <a:rPr lang="zh-CN" altLang="en-US" sz="2400" dirty="0">
                    <a:solidFill>
                      <a:srgbClr val="FF0000"/>
                    </a:solidFill>
                  </a:rPr>
                  <a:t>二次惩罚函数的收敛性</a:t>
                </a:r>
                <a:endParaRPr lang="en-US" altLang="zh-CN" sz="2400" dirty="0">
                  <a:solidFill>
                    <a:srgbClr val="FF0000"/>
                  </a:solidFill>
                </a:endParaRPr>
              </a:p>
              <a:p>
                <a:r>
                  <a:rPr lang="zh-CN" altLang="en-US" sz="2000" dirty="0">
                    <a:solidFill>
                      <a:srgbClr val="FF0000"/>
                    </a:solidFill>
                  </a:rPr>
                  <a:t>结论</a:t>
                </a:r>
                <a:r>
                  <a:rPr lang="en-US" altLang="zh-CN" sz="2000" dirty="0">
                    <a:solidFill>
                      <a:srgbClr val="FF0000"/>
                    </a:solidFill>
                  </a:rPr>
                  <a:t>1</a:t>
                </a:r>
                <a:r>
                  <a:rPr lang="zh-CN" altLang="en-US" sz="2000" dirty="0">
                    <a:solidFill>
                      <a:srgbClr val="FF0000"/>
                    </a:solidFill>
                  </a:rPr>
                  <a:t>：</a:t>
                </a:r>
                <a:r>
                  <a:rPr lang="zh-CN" altLang="en-US" sz="2000" dirty="0"/>
                  <a:t>假设每次</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𝒙</m:t>
                        </m:r>
                      </m:e>
                      <m:sub>
                        <m:r>
                          <a:rPr lang="en-US" altLang="zh-CN" sz="2000">
                            <a:latin typeface="Cambria Math"/>
                          </a:rPr>
                          <m:t>𝒌</m:t>
                        </m:r>
                      </m:sub>
                    </m:sSub>
                  </m:oMath>
                </a14:m>
                <a:r>
                  <a:rPr lang="zh-CN" altLang="en-US" sz="2000" dirty="0"/>
                  <a:t>都是</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的精确全局最小值，而且</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则序列</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oMath>
                </a14:m>
                <a:r>
                  <a:rPr lang="zh-CN" altLang="en-US" sz="2000" dirty="0"/>
                  <a:t>的每个极限点</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都是原问题</a:t>
                </a:r>
                <a:r>
                  <a:rPr lang="en-US" altLang="zh-CN" sz="2000" dirty="0"/>
                  <a:t>(</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sub>
                    </m:sSub>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𝒈</m:t>
                    </m:r>
                    <m:r>
                      <a:rPr lang="en-US" altLang="zh-CN" sz="2000" i="1">
                        <a:latin typeface="Cambria Math"/>
                      </a:rPr>
                      <m:t>. </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oMath>
                </a14:m>
                <a:r>
                  <a:rPr lang="en-US" altLang="zh-CN" sz="2000" dirty="0"/>
                  <a:t>)</a:t>
                </a:r>
                <a:r>
                  <a:rPr lang="zh-CN" altLang="en-US" sz="2000" dirty="0"/>
                  <a:t>的一个解</a:t>
                </a:r>
                <a:r>
                  <a:rPr lang="en-US" altLang="zh-CN" sz="2000" dirty="0"/>
                  <a:t>(</a:t>
                </a:r>
                <a:r>
                  <a:rPr lang="zh-CN" altLang="en-US" sz="2000" dirty="0">
                    <a:solidFill>
                      <a:srgbClr val="FF0000"/>
                    </a:solidFill>
                  </a:rPr>
                  <a:t>证明略</a:t>
                </a:r>
                <a:r>
                  <a:rPr lang="en-US" altLang="zh-CN" sz="2000" dirty="0"/>
                  <a:t>)</a:t>
                </a:r>
              </a:p>
              <a:p>
                <a:r>
                  <a:rPr lang="zh-CN" altLang="en-US" sz="2000" dirty="0"/>
                  <a:t>但由于每次都需要找到子问题的全局最小点，因而结论</a:t>
                </a:r>
                <a:r>
                  <a:rPr lang="en-US" altLang="zh-CN" sz="2000" dirty="0"/>
                  <a:t>1</a:t>
                </a:r>
                <a:r>
                  <a:rPr lang="zh-CN" altLang="en-US" sz="2000" dirty="0"/>
                  <a:t>的实用性比较困难，下面介绍的结论则不要求精确最小化，序列会导致</a:t>
                </a:r>
                <a:r>
                  <a:rPr lang="en-US" altLang="zh-CN" sz="2000" dirty="0"/>
                  <a:t>KKT</a:t>
                </a:r>
                <a:r>
                  <a:rPr lang="zh-CN" altLang="en-US" sz="2000" dirty="0"/>
                  <a:t>点</a:t>
                </a:r>
                <a:endParaRPr lang="en-US" altLang="zh-CN" sz="2000" dirty="0"/>
              </a:p>
              <a:p>
                <a:r>
                  <a:rPr lang="zh-CN" altLang="en-US" sz="2000" dirty="0">
                    <a:solidFill>
                      <a:srgbClr val="FF0000"/>
                    </a:solidFill>
                  </a:rPr>
                  <a:t>结论</a:t>
                </a:r>
                <a:r>
                  <a:rPr lang="en-US" altLang="zh-CN" sz="2000" dirty="0">
                    <a:solidFill>
                      <a:srgbClr val="FF0000"/>
                    </a:solidFill>
                  </a:rPr>
                  <a:t>2</a:t>
                </a:r>
                <a:r>
                  <a:rPr lang="zh-CN" altLang="en-US" sz="2000" dirty="0">
                    <a:solidFill>
                      <a:srgbClr val="FF0000"/>
                    </a:solidFill>
                  </a:rPr>
                  <a:t>：</a:t>
                </a:r>
                <a:r>
                  <a:rPr lang="zh-CN" altLang="en-US" sz="2000" dirty="0"/>
                  <a:t>假设二次惩罚函数求解问题时其终止准则为</a:t>
                </a:r>
                <a14:m>
                  <m:oMath xmlns:m="http://schemas.openxmlformats.org/officeDocument/2006/math">
                    <m:r>
                      <m:rPr>
                        <m:lit/>
                      </m:rPr>
                      <a:rPr lang="en-US" altLang="zh-CN" sz="2000" i="1">
                        <a:latin typeface="Cambria Math"/>
                      </a:rPr>
                      <m:t>||</m:t>
                    </m:r>
                    <m:r>
                      <a:rPr lang="en-US" altLang="zh-CN" sz="2000" i="1">
                        <a:latin typeface="Cambria Math"/>
                      </a:rPr>
                      <m:t>𝜵</m:t>
                    </m:r>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r>
                      <m:rPr>
                        <m:lit/>
                      </m:rPr>
                      <a:rPr lang="en-US" altLang="zh-CN" sz="2000" i="1">
                        <a:latin typeface="Cambria Math"/>
                      </a:rPr>
                      <m:t>||</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𝝉</m:t>
                        </m:r>
                      </m:e>
                      <m:sub>
                        <m:r>
                          <a:rPr lang="en-US" altLang="zh-CN" sz="2000" i="1">
                            <a:latin typeface="Cambria Math"/>
                          </a:rPr>
                          <m:t>𝒌</m:t>
                        </m:r>
                      </m:sub>
                    </m:sSub>
                  </m:oMath>
                </a14:m>
                <a:r>
                  <a:rPr lang="en-US" altLang="zh-CN" sz="2000" dirty="0"/>
                  <a:t>, </a:t>
                </a:r>
                <a:r>
                  <a:rPr lang="zh-CN" altLang="en-US" sz="2000" dirty="0"/>
                  <a:t>且</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𝝉</m:t>
                        </m:r>
                      </m:e>
                      <m:sub>
                        <m:r>
                          <a:rPr lang="en-US" altLang="zh-CN" sz="2000" i="1" dirty="0">
                            <a:latin typeface="Cambria Math"/>
                          </a:rPr>
                          <m:t>𝒌</m:t>
                        </m:r>
                      </m:sub>
                    </m:sSub>
                  </m:oMath>
                </a14:m>
                <a:r>
                  <a:rPr lang="zh-CN" altLang="en-US" sz="2000" dirty="0"/>
                  <a:t>满足</a:t>
                </a:r>
                <a14:m>
                  <m:oMath xmlns:m="http://schemas.openxmlformats.org/officeDocument/2006/math">
                    <m:r>
                      <a:rPr lang="en-US" altLang="zh-CN" sz="2000" i="1">
                        <a:latin typeface="Cambria Math"/>
                      </a:rPr>
                      <m:t>𝒍𝒊</m:t>
                    </m:r>
                    <m:sSub>
                      <m:sSubPr>
                        <m:ctrlPr>
                          <a:rPr lang="en-US" altLang="zh-CN" sz="2000" i="1">
                            <a:latin typeface="Cambria Math" panose="02040503050406030204" pitchFamily="18" charset="0"/>
                          </a:rPr>
                        </m:ctrlPr>
                      </m:sSubPr>
                      <m:e>
                        <m:r>
                          <a:rPr lang="en-US" altLang="zh-CN" sz="2000" i="1">
                            <a:latin typeface="Cambria Math"/>
                          </a:rPr>
                          <m:t>𝒎</m:t>
                        </m:r>
                      </m:e>
                      <m:sub>
                        <m:r>
                          <a:rPr lang="en-US" altLang="zh-CN" sz="2000" i="1">
                            <a:latin typeface="Cambria Math"/>
                          </a:rPr>
                          <m:t>𝒌</m:t>
                        </m:r>
                        <m:r>
                          <a:rPr lang="en-US" altLang="zh-CN" sz="2000" i="1">
                            <a:latin typeface="Cambria Math"/>
                          </a:rPr>
                          <m:t>→∞</m:t>
                        </m:r>
                      </m:sub>
                    </m:sSub>
                    <m:sSub>
                      <m:sSubPr>
                        <m:ctrlPr>
                          <a:rPr lang="en-US" altLang="zh-CN" sz="2000" i="1">
                            <a:latin typeface="Cambria Math" panose="02040503050406030204" pitchFamily="18" charset="0"/>
                          </a:rPr>
                        </m:ctrlPr>
                      </m:sSubPr>
                      <m:e>
                        <m:r>
                          <a:rPr lang="en-US" altLang="zh-CN" sz="2000" i="1">
                            <a:latin typeface="Cambria Math"/>
                          </a:rPr>
                          <m:t>𝝉</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且惩罚因子</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则对序列</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oMath>
                </a14:m>
                <a:r>
                  <a:rPr lang="zh-CN" altLang="en-US" sz="2000" dirty="0"/>
                  <a:t>的所有其约束梯度</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oMath>
                </a14:m>
                <a:r>
                  <a:rPr lang="zh-CN" altLang="en-US" sz="2000" dirty="0"/>
                  <a:t>线性独立的极限点</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，都是原问题的</a:t>
                </a:r>
                <a:r>
                  <a:rPr lang="en-US" altLang="zh-CN" sz="2000" dirty="0"/>
                  <a:t>KKT</a:t>
                </a:r>
                <a:r>
                  <a:rPr lang="zh-CN" altLang="en-US" sz="2000" dirty="0"/>
                  <a:t>点。对于这样的点，我们有无穷子序列</a:t>
                </a:r>
                <a14:m>
                  <m:oMath xmlns:m="http://schemas.openxmlformats.org/officeDocument/2006/math">
                    <m:r>
                      <a:rPr lang="en-US" altLang="zh-CN" sz="2000" i="1">
                        <a:latin typeface="Cambria Math"/>
                      </a:rPr>
                      <m:t>𝑲</m:t>
                    </m:r>
                  </m:oMath>
                </a14:m>
                <a:r>
                  <a:rPr lang="zh-CN" altLang="en-US" sz="2000" dirty="0"/>
                  <a:t>使得</a:t>
                </a:r>
                <a14:m>
                  <m:oMath xmlns:m="http://schemas.openxmlformats.org/officeDocument/2006/math">
                    <m:r>
                      <a:rPr lang="en-US" altLang="zh-CN" sz="2000" i="1">
                        <a:latin typeface="Cambria Math"/>
                      </a:rPr>
                      <m:t>𝒍𝒊</m:t>
                    </m:r>
                    <m:sSub>
                      <m:sSubPr>
                        <m:ctrlPr>
                          <a:rPr lang="en-US" altLang="zh-CN" sz="2000" i="1">
                            <a:latin typeface="Cambria Math" panose="02040503050406030204" pitchFamily="18" charset="0"/>
                          </a:rPr>
                        </m:ctrlPr>
                      </m:sSubPr>
                      <m:e>
                        <m:r>
                          <a:rPr lang="en-US" altLang="zh-CN" sz="2000" i="1">
                            <a:latin typeface="Cambria Math"/>
                          </a:rPr>
                          <m:t>𝒎</m:t>
                        </m:r>
                      </m:e>
                      <m:sub>
                        <m:r>
                          <a:rPr lang="en-US" altLang="zh-CN" sz="2000" i="1">
                            <a:latin typeface="Cambria Math"/>
                          </a:rPr>
                          <m:t>𝒌</m:t>
                        </m:r>
                        <m:r>
                          <a:rPr lang="en-US" altLang="zh-CN" sz="2000" i="1">
                            <a:latin typeface="Cambria Math"/>
                          </a:rPr>
                          <m:t>∈</m:t>
                        </m:r>
                        <m:r>
                          <a:rPr lang="en-US" altLang="zh-CN" sz="2000" i="1">
                            <a:latin typeface="Cambria Math"/>
                          </a:rPr>
                          <m:t>𝑲</m:t>
                        </m:r>
                      </m:sub>
                    </m:sSub>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en-US" altLang="zh-CN" sz="2000" dirty="0"/>
                  <a:t>,</a:t>
                </a:r>
                <a:r>
                  <a:rPr lang="zh-CN" altLang="en-US" sz="2000" dirty="0"/>
                  <a:t>且</a:t>
                </a:r>
                <a14:m>
                  <m:oMath xmlns:m="http://schemas.openxmlformats.org/officeDocument/2006/math">
                    <m:r>
                      <a:rPr lang="en-US" altLang="zh-CN" sz="2000" i="1" dirty="0">
                        <a:latin typeface="Cambria Math"/>
                      </a:rPr>
                      <m:t>𝒍𝒊</m:t>
                    </m:r>
                    <m:sSub>
                      <m:sSubPr>
                        <m:ctrlPr>
                          <a:rPr lang="en-US" altLang="zh-CN" sz="2000" i="1" dirty="0">
                            <a:latin typeface="Cambria Math" panose="02040503050406030204" pitchFamily="18" charset="0"/>
                          </a:rPr>
                        </m:ctrlPr>
                      </m:sSubPr>
                      <m:e>
                        <m:r>
                          <a:rPr lang="en-US" altLang="zh-CN" sz="2000" i="1" dirty="0">
                            <a:latin typeface="Cambria Math"/>
                          </a:rPr>
                          <m:t>𝒎</m:t>
                        </m:r>
                      </m:e>
                      <m:sub>
                        <m:r>
                          <a:rPr lang="en-US" altLang="zh-CN" sz="2000" i="1" dirty="0">
                            <a:latin typeface="Cambria Math"/>
                          </a:rPr>
                          <m:t>𝒌</m:t>
                        </m:r>
                        <m:r>
                          <a:rPr lang="en-US" altLang="zh-CN" sz="2000" i="1" dirty="0">
                            <a:latin typeface="Cambria Math"/>
                          </a:rPr>
                          <m:t>∈</m:t>
                        </m:r>
                        <m:r>
                          <a:rPr lang="en-US" altLang="zh-CN" sz="2000" i="1" dirty="0">
                            <a:latin typeface="Cambria Math"/>
                          </a:rPr>
                          <m:t>𝑲</m:t>
                        </m:r>
                      </m:sub>
                    </m:sSub>
                    <m:r>
                      <a:rPr lang="en-US" altLang="zh-CN" sz="2000" i="1" dirty="0">
                        <a:latin typeface="Cambria Math"/>
                      </a:rPr>
                      <m:t>−</m:t>
                    </m:r>
                    <m:f>
                      <m:fPr>
                        <m:ctrlPr>
                          <a:rPr lang="en-US" altLang="zh-CN" sz="2000" i="1" dirty="0">
                            <a:latin typeface="Cambria Math" panose="02040503050406030204" pitchFamily="18" charset="0"/>
                          </a:rPr>
                        </m:ctrlPr>
                      </m:fPr>
                      <m:num>
                        <m:sSub>
                          <m:sSubPr>
                            <m:ctrlPr>
                              <a:rPr lang="en-US" altLang="zh-CN" sz="2000" i="1" dirty="0">
                                <a:latin typeface="Cambria Math" panose="02040503050406030204" pitchFamily="18" charset="0"/>
                              </a:rPr>
                            </m:ctrlPr>
                          </m:sSubPr>
                          <m:e>
                            <m:r>
                              <a:rPr lang="en-US" altLang="zh-CN" sz="2000" i="1" dirty="0">
                                <a:latin typeface="Cambria Math"/>
                              </a:rPr>
                              <m:t>𝒉</m:t>
                            </m:r>
                          </m:e>
                          <m:sub>
                            <m:r>
                              <a:rPr lang="en-US" altLang="zh-CN" sz="2000" i="1" dirty="0">
                                <a:latin typeface="Cambria Math"/>
                              </a:rPr>
                              <m:t>𝒊</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𝒌</m:t>
                                </m:r>
                              </m:sub>
                            </m:sSub>
                          </m:e>
                        </m:d>
                      </m:num>
                      <m:den>
                        <m:sSub>
                          <m:sSubPr>
                            <m:ctrlPr>
                              <a:rPr lang="en-US" altLang="zh-CN" sz="2000" i="1" dirty="0">
                                <a:latin typeface="Cambria Math" panose="02040503050406030204" pitchFamily="18" charset="0"/>
                              </a:rPr>
                            </m:ctrlPr>
                          </m:sSubPr>
                          <m:e>
                            <m:r>
                              <a:rPr lang="en-US" altLang="zh-CN" sz="2000" i="1" dirty="0">
                                <a:latin typeface="Cambria Math"/>
                              </a:rPr>
                              <m:t>𝝁</m:t>
                            </m:r>
                          </m:e>
                          <m:sub>
                            <m:r>
                              <a:rPr lang="en-US" altLang="zh-CN" sz="2000" i="1" dirty="0">
                                <a:latin typeface="Cambria Math"/>
                              </a:rPr>
                              <m:t>𝒌</m:t>
                            </m:r>
                          </m:sub>
                        </m:sSub>
                      </m:den>
                    </m:f>
                    <m:r>
                      <a:rPr lang="en-US" altLang="zh-CN" sz="2000" i="1" dirty="0">
                        <a:latin typeface="Cambria Math"/>
                      </a:rPr>
                      <m:t>=</m:t>
                    </m:r>
                    <m:sSubSup>
                      <m:sSubSupPr>
                        <m:ctrlPr>
                          <a:rPr lang="en-US" altLang="zh-CN" sz="2000" i="1" dirty="0">
                            <a:latin typeface="Cambria Math" panose="02040503050406030204" pitchFamily="18" charset="0"/>
                          </a:rPr>
                        </m:ctrlPr>
                      </m:sSubSupPr>
                      <m:e>
                        <m:r>
                          <a:rPr lang="en-US" altLang="zh-CN" sz="2000" i="1" dirty="0">
                            <a:latin typeface="Cambria Math"/>
                          </a:rPr>
                          <m:t>𝝀</m:t>
                        </m:r>
                      </m:e>
                      <m:sub>
                        <m:r>
                          <a:rPr lang="en-US" altLang="zh-CN" sz="2000" i="1" dirty="0">
                            <a:latin typeface="Cambria Math"/>
                          </a:rPr>
                          <m:t>𝒊</m:t>
                        </m:r>
                      </m:sub>
                      <m:sup>
                        <m:r>
                          <a:rPr lang="en-US" altLang="zh-CN" sz="2000" i="1" dirty="0">
                            <a:latin typeface="Cambria Math"/>
                          </a:rPr>
                          <m:t>∗</m:t>
                        </m:r>
                      </m:sup>
                    </m:sSubSup>
                    <m:r>
                      <a:rPr lang="en-US" altLang="zh-CN" sz="2000" i="1" dirty="0">
                        <a:latin typeface="Cambria Math"/>
                      </a:rPr>
                      <m:t>, ∀</m:t>
                    </m:r>
                    <m:r>
                      <a:rPr lang="en-US" altLang="zh-CN" sz="2000" i="1" dirty="0">
                        <a:latin typeface="Cambria Math"/>
                      </a:rPr>
                      <m:t>𝒊</m:t>
                    </m:r>
                    <m:r>
                      <a:rPr lang="en-US" altLang="zh-CN" sz="2000" i="1" dirty="0">
                        <a:latin typeface="Cambria Math"/>
                      </a:rPr>
                      <m:t>∈</m:t>
                    </m:r>
                    <m:r>
                      <a:rPr lang="en-US" altLang="zh-CN" sz="2000" i="1" dirty="0">
                        <a:latin typeface="Cambria Math"/>
                      </a:rPr>
                      <m:t>𝑬</m:t>
                    </m:r>
                  </m:oMath>
                </a14:m>
                <a:r>
                  <a:rPr lang="en-US" altLang="zh-CN" sz="2000" dirty="0"/>
                  <a:t>,</a:t>
                </a:r>
                <a:r>
                  <a:rPr lang="zh-CN" altLang="en-US" sz="2000" dirty="0"/>
                  <a:t>这里</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oMath>
                </a14:m>
                <a:r>
                  <a:rPr lang="zh-CN" altLang="en-US" sz="2000" dirty="0"/>
                  <a:t>是满足</a:t>
                </a:r>
                <a:r>
                  <a:rPr lang="en-US" altLang="zh-CN" sz="2000" dirty="0"/>
                  <a:t>KKT</a:t>
                </a:r>
                <a:r>
                  <a:rPr lang="zh-CN" altLang="en-US" sz="2000" dirty="0"/>
                  <a:t>条件的乘子向量</a:t>
                </a:r>
              </a:p>
              <a:p>
                <a:endParaRPr lang="en-US" altLang="zh-CN" sz="2000" dirty="0"/>
              </a:p>
              <a:p>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6139026"/>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考虑</a:t>
                </a:r>
                <a14:m>
                  <m:oMath xmlns:m="http://schemas.openxmlformats.org/officeDocument/2006/math">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sSubSup>
                          <m:sSubSupPr>
                            <m:ctrlPr>
                              <a:rPr lang="en-US" altLang="zh-CN" sz="2000" i="1">
                                <a:latin typeface="Cambria Math" panose="02040503050406030204" pitchFamily="18" charset="0"/>
                              </a:rPr>
                            </m:ctrlPr>
                          </m:sSubSupPr>
                          <m:e>
                            <m:r>
                              <a:rPr lang="en-US" altLang="zh-CN" sz="2000" i="1">
                                <a:latin typeface="Cambria Math"/>
                              </a:rPr>
                              <m:t>𝒉</m:t>
                            </m:r>
                          </m:e>
                          <m:sub>
                            <m:r>
                              <a:rPr lang="en-US" altLang="zh-CN" sz="2000" i="1">
                                <a:latin typeface="Cambria Math"/>
                              </a:rPr>
                              <m:t>𝒊</m:t>
                            </m:r>
                          </m:sub>
                          <m:sup>
                            <m:r>
                              <a:rPr lang="en-US" altLang="zh-CN" sz="2000" i="1">
                                <a:latin typeface="Cambria Math"/>
                              </a:rPr>
                              <m:t>𝟐</m:t>
                            </m:r>
                          </m:sup>
                        </m:sSubSup>
                        <m:r>
                          <a:rPr lang="en-US" altLang="zh-CN" sz="2000" i="1">
                            <a:latin typeface="Cambria Math"/>
                          </a:rPr>
                          <m:t>(</m:t>
                        </m:r>
                        <m:r>
                          <a:rPr lang="en-US" altLang="zh-CN" sz="2000" i="1">
                            <a:latin typeface="Cambria Math"/>
                          </a:rPr>
                          <m:t>𝒙</m:t>
                        </m:r>
                        <m:r>
                          <a:rPr lang="en-US" altLang="zh-CN" sz="2000" i="1">
                            <a:latin typeface="Cambria Math"/>
                          </a:rPr>
                          <m:t>)</m:t>
                        </m:r>
                      </m:e>
                    </m:nary>
                  </m:oMath>
                </a14:m>
                <a:r>
                  <a:rPr lang="en-US" altLang="zh-CN" sz="2000" dirty="0"/>
                  <a:t>   </a:t>
                </a:r>
                <a14:m>
                  <m:oMath xmlns:m="http://schemas.openxmlformats.org/officeDocument/2006/math">
                    <m:r>
                      <a:rPr lang="en-US" altLang="zh-CN" sz="2000" i="1" dirty="0">
                        <a:solidFill>
                          <a:srgbClr val="FF0000"/>
                        </a:solidFill>
                        <a:latin typeface="Cambria Math"/>
                      </a:rPr>
                      <m:t>(</m:t>
                    </m:r>
                    <m:r>
                      <a:rPr lang="en-US" altLang="zh-CN" sz="2000" i="1" dirty="0">
                        <a:solidFill>
                          <a:srgbClr val="FF0000"/>
                        </a:solidFill>
                        <a:latin typeface="Cambria Math"/>
                      </a:rPr>
                      <m:t>𝑎</m:t>
                    </m:r>
                    <m:r>
                      <a:rPr lang="en-US" altLang="zh-CN" sz="2000" i="1" dirty="0">
                        <a:solidFill>
                          <a:srgbClr val="FF0000"/>
                        </a:solidFill>
                        <a:latin typeface="Cambria Math"/>
                      </a:rPr>
                      <m:t>2</m:t>
                    </m:r>
                    <m:r>
                      <a:rPr lang="en-US" altLang="zh-CN" sz="2000" dirty="0">
                        <a:solidFill>
                          <a:srgbClr val="FF0000"/>
                        </a:solidFill>
                        <a:latin typeface="Cambria Math"/>
                      </a:rPr>
                      <m:t>)</m:t>
                    </m:r>
                  </m:oMath>
                </a14:m>
                <a:r>
                  <a:rPr lang="zh-CN" altLang="en-US" sz="2000" dirty="0"/>
                  <a:t>的</a:t>
                </a:r>
                <a:r>
                  <a:rPr lang="en-US" altLang="zh-CN" sz="2000" dirty="0"/>
                  <a:t>Hessian</a:t>
                </a:r>
                <a:r>
                  <a:rPr lang="zh-CN" altLang="en-US" sz="2000" dirty="0"/>
                  <a:t>矩阵：</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m:t>
                        </m:r>
                      </m:e>
                      <m:sub>
                        <m:r>
                          <a:rPr lang="en-US" altLang="zh-CN" sz="2000" i="1">
                            <a:latin typeface="Cambria Math"/>
                          </a:rPr>
                          <m:t>𝒙𝒙</m:t>
                        </m:r>
                      </m:sub>
                      <m:sup>
                        <m:r>
                          <a:rPr lang="en-US" altLang="zh-CN" sz="2000" i="1">
                            <a:latin typeface="Cambria Math"/>
                          </a:rPr>
                          <m:t>𝟐</m:t>
                        </m:r>
                      </m:sup>
                    </m:sSubSup>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a:latin typeface="Cambria Math"/>
                          </a:rPr>
                          <m:t>𝛁</m:t>
                        </m:r>
                      </m:e>
                      <m:sup>
                        <m:r>
                          <a:rPr lang="en-US" altLang="zh-CN" sz="2000" i="1">
                            <a:latin typeface="Cambria Math"/>
                          </a:rPr>
                          <m:t>𝟐</m:t>
                        </m:r>
                      </m:sup>
                    </m:sSup>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r>
                          <a:rPr lang="en-US" altLang="zh-CN" sz="2000" i="1">
                            <a:latin typeface="Cambria Math"/>
                          </a:rPr>
                          <m:t>𝑨</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r>
                          <a:rPr lang="en-US" altLang="zh-CN" sz="2000" i="1">
                            <a:latin typeface="Cambria Math"/>
                          </a:rPr>
                          <m:t>𝑨</m:t>
                        </m:r>
                        <m:r>
                          <a:rPr lang="en-US" altLang="zh-CN" sz="2000" i="1">
                            <a:latin typeface="Cambria Math"/>
                          </a:rPr>
                          <m:t>(</m:t>
                        </m:r>
                        <m:r>
                          <a:rPr lang="en-US" altLang="zh-CN" sz="2000" i="1">
                            <a:latin typeface="Cambria Math"/>
                          </a:rPr>
                          <m:t>𝒙</m:t>
                        </m:r>
                        <m:r>
                          <a:rPr lang="en-US" altLang="zh-CN" sz="2000" i="1">
                            <a:latin typeface="Cambria Math"/>
                          </a:rPr>
                          <m:t>)</m:t>
                        </m:r>
                      </m:e>
                    </m:nary>
                  </m:oMath>
                </a14:m>
                <a:r>
                  <a:rPr lang="en-US" altLang="zh-CN" sz="2000" dirty="0"/>
                  <a:t>, </a:t>
                </a:r>
                <a14:m>
                  <m:oMath xmlns:m="http://schemas.openxmlformats.org/officeDocument/2006/math">
                    <m:r>
                      <a:rPr lang="en-US" altLang="zh-CN" sz="2000" i="1" dirty="0">
                        <a:latin typeface="Cambria Math"/>
                      </a:rPr>
                      <m:t>𝑨</m:t>
                    </m:r>
                    <m:sSup>
                      <m:sSupPr>
                        <m:ctrlPr>
                          <a:rPr lang="en-US" altLang="zh-CN" sz="2000" i="1" dirty="0">
                            <a:latin typeface="Cambria Math" panose="02040503050406030204" pitchFamily="18" charset="0"/>
                          </a:rPr>
                        </m:ctrlPr>
                      </m:sSupPr>
                      <m:e>
                        <m:d>
                          <m:dPr>
                            <m:ctrlPr>
                              <a:rPr lang="en-US" altLang="zh-CN" sz="2000" i="1" dirty="0">
                                <a:latin typeface="Cambria Math" panose="02040503050406030204" pitchFamily="18" charset="0"/>
                              </a:rPr>
                            </m:ctrlPr>
                          </m:dPr>
                          <m:e>
                            <m:r>
                              <a:rPr lang="en-US" altLang="zh-CN" sz="2000" i="1" dirty="0">
                                <a:latin typeface="Cambria Math"/>
                              </a:rPr>
                              <m:t>𝒙</m:t>
                            </m:r>
                          </m:e>
                        </m:d>
                      </m:e>
                      <m:sup>
                        <m:r>
                          <a:rPr lang="en-US" altLang="zh-CN" sz="2000" i="1" dirty="0">
                            <a:latin typeface="Cambria Math"/>
                          </a:rPr>
                          <m:t>𝑻</m:t>
                        </m:r>
                      </m:sup>
                    </m:sSup>
                    <m:r>
                      <a:rPr lang="en-US" altLang="zh-CN" sz="2000" i="1" dirty="0">
                        <a:latin typeface="Cambria Math"/>
                      </a:rPr>
                      <m:t>=</m:t>
                    </m:r>
                    <m:sSub>
                      <m:sSubPr>
                        <m:ctrlPr>
                          <a:rPr lang="en-US" altLang="zh-CN" sz="2000" i="1" dirty="0">
                            <a:latin typeface="Cambria Math" panose="02040503050406030204" pitchFamily="18" charset="0"/>
                          </a:rPr>
                        </m:ctrlPr>
                      </m:sSubPr>
                      <m:e>
                        <m:d>
                          <m:dPr>
                            <m:begChr m:val="["/>
                            <m:endChr m:val="]"/>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dirty="0">
                                    <a:latin typeface="Cambria Math"/>
                                  </a:rPr>
                                  <m:t>𝛁</m:t>
                                </m:r>
                                <m:r>
                                  <a:rPr lang="en-US" altLang="zh-CN" sz="2000" i="1" dirty="0">
                                    <a:latin typeface="Cambria Math"/>
                                  </a:rPr>
                                  <m:t>𝒉</m:t>
                                </m:r>
                              </m:e>
                              <m:sub>
                                <m:r>
                                  <a:rPr lang="en-US" altLang="zh-CN" sz="2000" i="1" dirty="0">
                                    <a:latin typeface="Cambria Math"/>
                                  </a:rPr>
                                  <m:t>𝒊</m:t>
                                </m:r>
                              </m:sub>
                            </m:sSub>
                            <m:d>
                              <m:dPr>
                                <m:ctrlPr>
                                  <a:rPr lang="en-US" altLang="zh-CN" sz="2000" i="1" dirty="0">
                                    <a:latin typeface="Cambria Math" panose="02040503050406030204" pitchFamily="18" charset="0"/>
                                  </a:rPr>
                                </m:ctrlPr>
                              </m:dPr>
                              <m:e>
                                <m:r>
                                  <a:rPr lang="en-US" altLang="zh-CN" sz="2000" i="1" dirty="0">
                                    <a:latin typeface="Cambria Math"/>
                                  </a:rPr>
                                  <m:t>𝒙</m:t>
                                </m:r>
                              </m:e>
                            </m:d>
                          </m:e>
                        </m:d>
                      </m:e>
                      <m:sub>
                        <m:r>
                          <a:rPr lang="en-US" altLang="zh-CN" sz="2000" i="1" dirty="0">
                            <a:latin typeface="Cambria Math"/>
                          </a:rPr>
                          <m:t>𝒊</m:t>
                        </m:r>
                        <m:r>
                          <a:rPr lang="en-US" altLang="zh-CN" sz="2000" i="1" dirty="0">
                            <a:latin typeface="Cambria Math"/>
                          </a:rPr>
                          <m:t>∈</m:t>
                        </m:r>
                        <m:r>
                          <a:rPr lang="en-US" altLang="zh-CN" sz="2000" i="1" dirty="0">
                            <a:latin typeface="Cambria Math"/>
                          </a:rPr>
                          <m:t>𝑬</m:t>
                        </m:r>
                      </m:sub>
                    </m:sSub>
                    <m:r>
                      <a:rPr lang="en-US" altLang="zh-CN" sz="2000" dirty="0">
                        <a:latin typeface="Cambria Math"/>
                      </a:rPr>
                      <m:t> </m:t>
                    </m:r>
                    <m:r>
                      <a:rPr lang="en-US" altLang="zh-CN" sz="2000" i="1" dirty="0">
                        <a:solidFill>
                          <a:srgbClr val="FF0000"/>
                        </a:solidFill>
                        <a:latin typeface="Cambria Math"/>
                      </a:rPr>
                      <m:t>(</m:t>
                    </m:r>
                    <m:r>
                      <a:rPr lang="en-US" altLang="zh-CN" sz="2000" i="1" dirty="0">
                        <a:solidFill>
                          <a:srgbClr val="FF0000"/>
                        </a:solidFill>
                        <a:latin typeface="Cambria Math"/>
                      </a:rPr>
                      <m:t>𝒂</m:t>
                    </m:r>
                    <m:r>
                      <a:rPr lang="en-US" altLang="zh-CN" sz="2000" i="1" dirty="0">
                        <a:solidFill>
                          <a:srgbClr val="FF0000"/>
                        </a:solidFill>
                        <a:latin typeface="Cambria Math"/>
                      </a:rPr>
                      <m:t>𝟑</m:t>
                    </m:r>
                    <m:r>
                      <a:rPr lang="en-US" altLang="zh-CN" sz="2000" i="1" dirty="0">
                        <a:solidFill>
                          <a:srgbClr val="FF0000"/>
                        </a:solidFill>
                        <a:latin typeface="Cambria Math"/>
                      </a:rPr>
                      <m:t>)</m:t>
                    </m:r>
                  </m:oMath>
                </a14:m>
                <a:r>
                  <a:rPr lang="en-US" altLang="zh-CN" sz="2000" i="1" dirty="0">
                    <a:solidFill>
                      <a:srgbClr val="FF0000"/>
                    </a:solidFill>
                  </a:rPr>
                  <a:t>;</a:t>
                </a:r>
                <a:r>
                  <a:rPr lang="zh-CN" altLang="en-US" sz="2000" dirty="0"/>
                  <a:t>当</a:t>
                </a:r>
                <a14:m>
                  <m:oMath xmlns:m="http://schemas.openxmlformats.org/officeDocument/2006/math">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oMath>
                </a14:m>
                <a:r>
                  <a:rPr lang="en-US" altLang="zh-CN" sz="2000" dirty="0"/>
                  <a:t>,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oMath>
                </a14:m>
                <a:r>
                  <a:rPr lang="zh-CN" altLang="en-US" sz="2000" dirty="0"/>
                  <a:t>为</a:t>
                </a:r>
                <a14:m>
                  <m:oMath xmlns:m="http://schemas.openxmlformats.org/officeDocument/2006/math">
                    <m:r>
                      <a:rPr lang="en-US" altLang="zh-CN" sz="2000" i="1" dirty="0">
                        <a:latin typeface="Cambria Math"/>
                      </a:rPr>
                      <m:t>𝑸</m:t>
                    </m:r>
                  </m:oMath>
                </a14:m>
                <a:r>
                  <a:rPr lang="zh-CN" altLang="en-US" sz="2000" dirty="0"/>
                  <a:t>的极小点时，有</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m:t>
                        </m:r>
                      </m:e>
                      <m:sub>
                        <m:r>
                          <a:rPr lang="en-US" altLang="zh-CN" sz="2000" i="1">
                            <a:latin typeface="Cambria Math"/>
                          </a:rPr>
                          <m:t>𝒙𝒙</m:t>
                        </m:r>
                      </m:sub>
                      <m:sup>
                        <m:r>
                          <a:rPr lang="en-US" altLang="zh-CN" sz="2000" i="1">
                            <a:latin typeface="Cambria Math"/>
                          </a:rPr>
                          <m:t>𝟐</m:t>
                        </m:r>
                      </m:sup>
                    </m:sSubSup>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i="1">
                            <a:latin typeface="Cambria Math"/>
                          </a:rPr>
                          <m:t>𝟐</m:t>
                        </m:r>
                      </m:sup>
                    </m:sSubSup>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r>
                      <a:rPr lang="en-US" altLang="zh-CN" sz="2000" i="1">
                        <a:latin typeface="Cambria Math"/>
                      </a:rPr>
                      <m:t>𝑨</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r>
                      <a:rPr lang="en-US" altLang="zh-CN" sz="2000" i="1">
                        <a:latin typeface="Cambria Math"/>
                      </a:rPr>
                      <m:t>𝑨</m:t>
                    </m:r>
                    <m:r>
                      <a:rPr lang="en-US" altLang="zh-CN" sz="2000" i="1">
                        <a:latin typeface="Cambria Math"/>
                      </a:rPr>
                      <m:t>(</m:t>
                    </m:r>
                    <m:r>
                      <a:rPr lang="en-US" altLang="zh-CN" sz="2000" i="1">
                        <a:latin typeface="Cambria Math"/>
                      </a:rPr>
                      <m:t>𝒙</m:t>
                    </m:r>
                    <m:r>
                      <a:rPr lang="en-US" altLang="zh-CN" sz="2000" i="1">
                        <a:latin typeface="Cambria Math"/>
                      </a:rPr>
                      <m:t>)</m:t>
                    </m:r>
                  </m:oMath>
                </a14:m>
                <a:r>
                  <a:rPr lang="en-US" altLang="zh-CN" sz="2000" dirty="0"/>
                  <a:t>,</a:t>
                </a:r>
                <a:r>
                  <a:rPr lang="zh-CN" altLang="en-US" sz="2000" dirty="0"/>
                  <a:t>近似等于与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oMath>
                </a14:m>
                <a:r>
                  <a:rPr lang="zh-CN" altLang="en-US" sz="2000" dirty="0"/>
                  <a:t>独立的元素组成的矩阵</a:t>
                </a:r>
                <a:r>
                  <a:rPr lang="en-US" altLang="zh-CN" sz="2000" dirty="0"/>
                  <a:t>(</a:t>
                </a:r>
                <a:r>
                  <a:rPr lang="en-US" altLang="zh-CN" sz="2000" dirty="0" err="1"/>
                  <a:t>Lagrangian</a:t>
                </a:r>
                <a:r>
                  <a:rPr lang="zh-CN" altLang="en-US" sz="2000" dirty="0"/>
                  <a:t>项</a:t>
                </a:r>
                <a:r>
                  <a:rPr lang="en-US" altLang="zh-CN" sz="2000" dirty="0"/>
                  <a:t>) </a:t>
                </a:r>
                <a:r>
                  <a:rPr lang="zh-CN" altLang="en-US" sz="2000" dirty="0"/>
                  <a:t>与 秩为</a:t>
                </a:r>
                <a14:m>
                  <m:oMath xmlns:m="http://schemas.openxmlformats.org/officeDocument/2006/math">
                    <m:r>
                      <m:rPr>
                        <m:lit/>
                      </m:rPr>
                      <a:rPr lang="en-US" altLang="zh-CN" sz="2000" i="1">
                        <a:latin typeface="Cambria Math"/>
                      </a:rPr>
                      <m:t>|</m:t>
                    </m:r>
                    <m:r>
                      <a:rPr lang="en-US" altLang="zh-CN" sz="2000" i="1">
                        <a:latin typeface="Cambria Math"/>
                      </a:rPr>
                      <m:t>𝑬</m:t>
                    </m:r>
                    <m:r>
                      <m:rPr>
                        <m:lit/>
                      </m:rPr>
                      <a:rPr lang="en-US" altLang="zh-CN" sz="2000" i="1">
                        <a:latin typeface="Cambria Math"/>
                      </a:rPr>
                      <m:t>|</m:t>
                    </m:r>
                  </m:oMath>
                </a14:m>
                <a:r>
                  <a:rPr lang="zh-CN" altLang="en-US" sz="2000" dirty="0"/>
                  <a:t>的，非零元素阶为</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a:rPr>
                          <m:t>𝟏</m:t>
                        </m:r>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oMath>
                </a14:m>
                <a:r>
                  <a:rPr lang="zh-CN" altLang="en-US" sz="2000" dirty="0"/>
                  <a:t>的矩阵</a:t>
                </a:r>
                <a:r>
                  <a:rPr lang="en-US" altLang="zh-CN" sz="2000" dirty="0"/>
                  <a:t>(</a:t>
                </a:r>
                <a:r>
                  <a:rPr lang="zh-CN" altLang="en-US" sz="2000" dirty="0"/>
                  <a:t>求和项</a:t>
                </a:r>
                <a:r>
                  <a:rPr lang="en-US" altLang="zh-CN" sz="2000" dirty="0"/>
                  <a:t>)</a:t>
                </a:r>
                <a:r>
                  <a:rPr lang="zh-CN" altLang="en-US" sz="2000" dirty="0"/>
                  <a:t>之和。通常</a:t>
                </a:r>
                <a14:m>
                  <m:oMath xmlns:m="http://schemas.openxmlformats.org/officeDocument/2006/math">
                    <m:r>
                      <m:rPr>
                        <m:lit/>
                      </m:rPr>
                      <a:rPr lang="en-US" altLang="zh-CN" sz="2000" i="1">
                        <a:latin typeface="Cambria Math"/>
                      </a:rPr>
                      <m:t>|</m:t>
                    </m:r>
                    <m:r>
                      <a:rPr lang="en-US" altLang="zh-CN" sz="2000" i="1">
                        <a:latin typeface="Cambria Math"/>
                      </a:rPr>
                      <m:t>𝑬</m:t>
                    </m:r>
                    <m:r>
                      <m:rPr>
                        <m:lit/>
                      </m:rPr>
                      <a:rPr lang="en-US" altLang="zh-CN" sz="2000" i="1">
                        <a:latin typeface="Cambria Math"/>
                      </a:rPr>
                      <m:t>|</m:t>
                    </m:r>
                    <m:r>
                      <a:rPr lang="en-US" altLang="zh-CN" sz="2000" i="1">
                        <a:latin typeface="Cambria Math"/>
                      </a:rPr>
                      <m:t>&lt;</m:t>
                    </m:r>
                    <m:r>
                      <a:rPr lang="en-US" altLang="zh-CN" sz="2000" i="1">
                        <a:latin typeface="Cambria Math"/>
                      </a:rPr>
                      <m:t>𝒏</m:t>
                    </m:r>
                  </m:oMath>
                </a14:m>
                <a:r>
                  <a:rPr lang="en-US" altLang="zh-CN" sz="2000" dirty="0"/>
                  <a:t>,</a:t>
                </a:r>
                <a:r>
                  <a:rPr lang="zh-CN" altLang="en-US" sz="2000" dirty="0"/>
                  <a:t>此时求和项奇异，整个矩阵有些特征值接近常数，其余为</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a:rPr>
                          <m:t>𝟏</m:t>
                        </m:r>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oMath>
                </a14:m>
                <a:r>
                  <a:rPr lang="zh-CN" altLang="en-US" sz="2000" dirty="0"/>
                  <a:t>阶。由于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oMath>
                </a14:m>
                <a:r>
                  <a:rPr lang="zh-CN" altLang="en-US" sz="2000" dirty="0"/>
                  <a:t>接近</a:t>
                </a:r>
                <a:r>
                  <a:rPr lang="en-US" altLang="zh-CN" sz="2000" dirty="0"/>
                  <a:t>0</a:t>
                </a:r>
                <a:r>
                  <a:rPr lang="zh-CN" altLang="en-US" sz="2000" dirty="0"/>
                  <a:t>，</a:t>
                </a:r>
                <a14:m>
                  <m:oMath xmlns:m="http://schemas.openxmlformats.org/officeDocument/2006/math">
                    <m:r>
                      <a:rPr lang="en-US" altLang="zh-CN" sz="2000" i="1">
                        <a:latin typeface="Cambria Math"/>
                      </a:rPr>
                      <m:t>𝑸</m:t>
                    </m:r>
                  </m:oMath>
                </a14:m>
                <a:r>
                  <a:rPr lang="zh-CN" altLang="en-US" sz="2000" dirty="0"/>
                  <a:t>的病态性逐渐凸显。</a:t>
                </a:r>
                <a:endParaRPr lang="en-US" altLang="zh-CN" sz="2000" dirty="0"/>
              </a:p>
              <a:p>
                <a:r>
                  <a:rPr lang="zh-CN" altLang="en-US" sz="2000" dirty="0"/>
                  <a:t>这样的后果就是计算</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的牛顿步长不精确，这由下式求得</a:t>
                </a:r>
                <a:r>
                  <a:rPr lang="en-US" altLang="zh-CN" sz="2000" dirty="0"/>
                  <a:t>:</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m:t>
                        </m:r>
                      </m:e>
                      <m:sub>
                        <m:r>
                          <a:rPr lang="en-US" altLang="zh-CN" sz="2000" i="1">
                            <a:latin typeface="Cambria Math"/>
                          </a:rPr>
                          <m:t>𝒙𝒙</m:t>
                        </m:r>
                      </m:sub>
                      <m:sup>
                        <m:r>
                          <a:rPr lang="en-US" altLang="zh-CN" sz="2000" i="1">
                            <a:latin typeface="Cambria Math"/>
                          </a:rPr>
                          <m:t>𝟐</m:t>
                        </m:r>
                      </m:sup>
                    </m:sSubSup>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 </m:t>
                            </m:r>
                          </m:sub>
                        </m:sSub>
                      </m:e>
                    </m:d>
                    <m:r>
                      <a:rPr lang="en-US" altLang="zh-CN" sz="2000" i="1">
                        <a:latin typeface="Cambria Math"/>
                      </a:rPr>
                      <m:t>𝒑</m:t>
                    </m:r>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m:t>
                        </m:r>
                      </m:sub>
                      <m:sup/>
                    </m:sSubSup>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en-US" altLang="zh-CN" sz="2000" dirty="0"/>
                  <a:t>, </a:t>
                </a:r>
                <a:r>
                  <a:rPr lang="zh-CN" altLang="en-US" sz="2000" dirty="0"/>
                  <a:t>不考虑所用的求解方法，</a:t>
                </a:r>
                <a14:m>
                  <m:oMath xmlns:m="http://schemas.openxmlformats.org/officeDocument/2006/math">
                    <m:r>
                      <a:rPr lang="en-US" altLang="zh-CN" sz="2000" i="1">
                        <a:latin typeface="Cambria Math"/>
                      </a:rPr>
                      <m:t>𝒑</m:t>
                    </m:r>
                  </m:oMath>
                </a14:m>
                <a:r>
                  <a:rPr lang="zh-CN" altLang="en-US" sz="2000" dirty="0"/>
                  <a:t>中会出现显著的舍入误差，随着矩阵数值奇异，算法出现问题</a:t>
                </a:r>
                <a:endParaRPr lang="en-US" altLang="zh-CN" sz="2000" dirty="0"/>
              </a:p>
              <a:p>
                <a:endParaRPr lang="en-US" altLang="zh-CN" sz="2000" dirty="0"/>
              </a:p>
              <a:p>
                <a:r>
                  <a:rPr lang="zh-CN" altLang="en-US" sz="2000" dirty="0"/>
                  <a:t>此时可以通过考虑引入哑变量，从而将上述条件结合</a:t>
                </a:r>
                <a14:m>
                  <m:oMath xmlns:m="http://schemas.openxmlformats.org/officeDocument/2006/math">
                    <m:r>
                      <a:rPr lang="en-US" altLang="zh-CN" sz="2000" i="1" dirty="0">
                        <a:solidFill>
                          <a:srgbClr val="FF0000"/>
                        </a:solidFill>
                        <a:latin typeface="Cambria Math"/>
                      </a:rPr>
                      <m:t>(</m:t>
                    </m:r>
                    <m:r>
                      <a:rPr lang="en-US" altLang="zh-CN" sz="2000" i="1" dirty="0">
                        <a:solidFill>
                          <a:srgbClr val="FF0000"/>
                        </a:solidFill>
                        <a:latin typeface="Cambria Math"/>
                      </a:rPr>
                      <m:t>𝒂</m:t>
                    </m:r>
                    <m:r>
                      <a:rPr lang="en-US" altLang="zh-CN" sz="2000" i="1" dirty="0">
                        <a:solidFill>
                          <a:srgbClr val="FF0000"/>
                        </a:solidFill>
                        <a:latin typeface="Cambria Math"/>
                      </a:rPr>
                      <m:t>𝟑</m:t>
                    </m:r>
                    <m:r>
                      <a:rPr lang="en-US" altLang="zh-CN" sz="2000" i="1" dirty="0">
                        <a:solidFill>
                          <a:srgbClr val="FF0000"/>
                        </a:solidFill>
                        <a:latin typeface="Cambria Math"/>
                      </a:rPr>
                      <m:t>)</m:t>
                    </m:r>
                  </m:oMath>
                </a14:m>
                <a:r>
                  <a:rPr lang="zh-CN" altLang="en-US" sz="2000" dirty="0"/>
                  <a:t>等价转化为</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sSup>
                                <m:sSupPr>
                                  <m:ctrlPr>
                                    <a:rPr lang="en-US" altLang="zh-CN" sz="2000" i="1">
                                      <a:latin typeface="Cambria Math" panose="02040503050406030204" pitchFamily="18" charset="0"/>
                                    </a:rPr>
                                  </m:ctrlPr>
                                </m:sSupPr>
                                <m:e>
                                  <m:r>
                                    <m:rPr>
                                      <m:brk m:alnAt="7"/>
                                    </m:rPr>
                                    <a:rPr lang="en-US" altLang="zh-CN" sz="2000">
                                      <a:latin typeface="Cambria Math"/>
                                    </a:rPr>
                                    <m:t>𝛁</m:t>
                                  </m:r>
                                </m:e>
                                <m:sup>
                                  <m:r>
                                    <m:rPr>
                                      <m:brk m:alnAt="7"/>
                                    </m:rPr>
                                    <a:rPr lang="en-US" altLang="zh-CN" sz="2000">
                                      <a:latin typeface="Cambria Math"/>
                                    </a:rPr>
                                    <m:t>𝟐</m:t>
                                  </m:r>
                                </m:sup>
                              </m:sSup>
                              <m:r>
                                <m:rPr>
                                  <m:brk m:alnAt="7"/>
                                </m:rPr>
                                <a:rPr lang="en-US" altLang="zh-CN" sz="2000" i="1">
                                  <a:latin typeface="Cambria Math"/>
                                </a:rPr>
                                <m:t>𝒇</m:t>
                              </m:r>
                              <m:d>
                                <m:dPr>
                                  <m:ctrlPr>
                                    <a:rPr lang="en-US" altLang="zh-CN" sz="2000" i="1">
                                      <a:latin typeface="Cambria Math" panose="02040503050406030204" pitchFamily="18" charset="0"/>
                                    </a:rPr>
                                  </m:ctrlPr>
                                </m:dPr>
                                <m:e>
                                  <m:r>
                                    <m:rPr>
                                      <m:brk m:alnAt="7"/>
                                    </m:rPr>
                                    <a:rPr lang="en-US" altLang="zh-CN" sz="2000" i="1">
                                      <a:latin typeface="Cambria Math"/>
                                    </a:rPr>
                                    <m:t>𝒙</m:t>
                                  </m:r>
                                </m:e>
                              </m:d>
                              <m:r>
                                <m:rPr>
                                  <m:brk m:alnAt="7"/>
                                </m:rP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sSub>
                                    <m:sSubPr>
                                      <m:ctrlPr>
                                        <a:rPr lang="en-US" altLang="zh-CN" sz="2000" i="1">
                                          <a:latin typeface="Cambria Math" panose="02040503050406030204" pitchFamily="18" charset="0"/>
                                        </a:rPr>
                                      </m:ctrlPr>
                                    </m:sSubPr>
                                    <m:e>
                                      <m:sSup>
                                        <m:sSupPr>
                                          <m:ctrlPr>
                                            <a:rPr lang="en-US" altLang="zh-CN" sz="2000" i="1">
                                              <a:latin typeface="Cambria Math" panose="02040503050406030204" pitchFamily="18" charset="0"/>
                                            </a:rPr>
                                          </m:ctrlPr>
                                        </m:sSupPr>
                                        <m:e>
                                          <m:r>
                                            <a:rPr lang="en-US" altLang="zh-CN" sz="2000">
                                              <a:latin typeface="Cambria Math"/>
                                            </a:rPr>
                                            <m:t>𝛁</m:t>
                                          </m:r>
                                        </m:e>
                                        <m:sup>
                                          <m:r>
                                            <a:rPr lang="en-US" altLang="zh-CN" sz="2000">
                                              <a:latin typeface="Cambria Math"/>
                                            </a:rPr>
                                            <m:t>𝟐</m:t>
                                          </m:r>
                                        </m:sup>
                                      </m:sSup>
                                      <m:r>
                                        <a:rPr lang="en-US" altLang="zh-CN" sz="2000" i="1">
                                          <a:latin typeface="Cambria Math"/>
                                        </a:rPr>
                                        <m:t>𝒉</m:t>
                                      </m:r>
                                    </m:e>
                                    <m:sub>
                                      <m:r>
                                        <a:rPr lang="en-US" altLang="zh-CN" sz="2000" i="1">
                                          <a:latin typeface="Cambria Math"/>
                                        </a:rPr>
                                        <m:t>𝒊</m:t>
                                      </m:r>
                                    </m:sub>
                                  </m:sSub>
                                  <m:r>
                                    <a:rPr lang="en-US" altLang="zh-CN" sz="2000" i="1">
                                      <a:latin typeface="Cambria Math"/>
                                    </a:rPr>
                                    <m:t>(</m:t>
                                  </m:r>
                                  <m:r>
                                    <a:rPr lang="en-US" altLang="zh-CN" sz="2000" i="1">
                                      <a:latin typeface="Cambria Math"/>
                                    </a:rPr>
                                    <m:t>𝒙</m:t>
                                  </m:r>
                                  <m:r>
                                    <a:rPr lang="en-US" altLang="zh-CN" sz="2000" i="1">
                                      <a:latin typeface="Cambria Math"/>
                                    </a:rPr>
                                    <m:t>)</m:t>
                                  </m:r>
                                </m:e>
                              </m:nary>
                            </m:e>
                            <m:e>
                              <m:r>
                                <a:rPr lang="en-US" altLang="zh-CN" sz="2000" i="1">
                                  <a:latin typeface="Cambria Math"/>
                                </a:rPr>
                                <m:t>𝑨</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e>
                          </m:mr>
                          <m:mr>
                            <m:e>
                              <m:r>
                                <a:rPr lang="en-US" altLang="zh-CN" sz="2000" i="1">
                                  <a:latin typeface="Cambria Math"/>
                                </a:rPr>
                                <m:t>𝑨</m:t>
                              </m:r>
                              <m:r>
                                <a:rPr lang="en-US" altLang="zh-CN" sz="2000" i="1">
                                  <a:latin typeface="Cambria Math"/>
                                </a:rPr>
                                <m:t>(</m:t>
                              </m:r>
                              <m:r>
                                <a:rPr lang="en-US" altLang="zh-CN" sz="2000" i="1">
                                  <a:latin typeface="Cambria Math"/>
                                </a:rPr>
                                <m:t>𝒙</m:t>
                              </m:r>
                              <m:r>
                                <a:rPr lang="en-US" altLang="zh-CN" sz="2000" i="1">
                                  <a:latin typeface="Cambria Math"/>
                                </a:rPr>
                                <m:t>)</m:t>
                              </m:r>
                            </m:e>
                            <m:e>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𝑰</m:t>
                              </m:r>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a:rPr>
                                <m:t>𝒑</m:t>
                              </m:r>
                            </m:e>
                          </m:mr>
                          <m:mr>
                            <m:e>
                              <m:r>
                                <a:rPr lang="en-US" altLang="zh-CN" sz="2000" i="1">
                                  <a:latin typeface="Cambria Math"/>
                                </a:rPr>
                                <m:t>𝜻</m:t>
                              </m:r>
                            </m:e>
                          </m:mr>
                        </m:m>
                      </m:e>
                    </m:d>
                    <m:r>
                      <a:rPr lang="en-US" altLang="zh-CN" sz="2000" i="1">
                        <a:latin typeface="Cambria Math"/>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m:t>
                                  </m:r>
                                </m:e>
                                <m:sub>
                                  <m:r>
                                    <a:rPr lang="en-US" altLang="zh-CN" sz="2000" i="1">
                                      <a:latin typeface="Cambria Math"/>
                                    </a:rPr>
                                    <m:t>𝒙</m:t>
                                  </m:r>
                                </m:sub>
                              </m:sSub>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e>
                          </m:mr>
                          <m:mr>
                            <m:e>
                              <m:r>
                                <a:rPr lang="en-US" altLang="zh-CN" sz="2000" i="1">
                                  <a:latin typeface="Cambria Math"/>
                                </a:rPr>
                                <m:t>𝟎</m:t>
                              </m:r>
                            </m:e>
                          </m:mr>
                        </m:m>
                      </m:e>
                    </m:d>
                  </m:oMath>
                </a14:m>
                <a:r>
                  <a:rPr lang="en-US" altLang="zh-CN" sz="2000" dirty="0"/>
                  <a:t>,</a:t>
                </a:r>
                <a:r>
                  <a:rPr lang="zh-CN" altLang="en-US" sz="2000" dirty="0"/>
                  <a:t>此时随着</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如果在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点满足二阶充分条件，则系数矩阵接近好条件的极限</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1257" b="-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6050548"/>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300" dirty="0"/>
                  <a:t>前述二次惩罚函数方法考虑等式约束，不等式约束都可以使用，并且由于是外点法，因此对初始值没有任何限制，但外点法中间结果不是可行解，因此不能当做近似解使用。下述内点法则只能应用于不等式约束，并且中间解可以当做近似解，但初始点难于选取</a:t>
                </a:r>
                <a:endParaRPr lang="en-US" altLang="zh-CN" sz="2300" dirty="0"/>
              </a:p>
              <a:p>
                <a:r>
                  <a:rPr lang="zh-CN" altLang="en-US" sz="2800" dirty="0">
                    <a:solidFill>
                      <a:srgbClr val="FF0000"/>
                    </a:solidFill>
                  </a:rPr>
                  <a:t>对数闸函数</a:t>
                </a:r>
                <a:r>
                  <a:rPr lang="en-US" altLang="zh-CN" sz="2800" dirty="0">
                    <a:solidFill>
                      <a:srgbClr val="FF0000"/>
                    </a:solidFill>
                  </a:rPr>
                  <a:t>(barrier function</a:t>
                </a:r>
                <a:r>
                  <a:rPr lang="en-US" altLang="zh-CN" sz="2400" dirty="0"/>
                  <a:t>)</a:t>
                </a:r>
              </a:p>
              <a:p>
                <a:r>
                  <a:rPr lang="zh-CN" altLang="en-US" sz="2400" dirty="0"/>
                  <a:t>考虑问题</a:t>
                </a:r>
                <a14:m>
                  <m:oMath xmlns:m="http://schemas.openxmlformats.org/officeDocument/2006/math">
                    <m:r>
                      <a:rPr lang="en-US" altLang="zh-CN" sz="2400" i="1">
                        <a:latin typeface="Cambria Math"/>
                      </a:rPr>
                      <m:t> </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𝒙</m:t>
                        </m:r>
                      </m:sub>
                    </m:sSub>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𝟎</m:t>
                    </m:r>
                    <m:r>
                      <a:rPr lang="en-US" altLang="zh-CN" sz="2400" i="1">
                        <a:latin typeface="Cambria Math"/>
                      </a:rPr>
                      <m:t>, </m:t>
                    </m:r>
                    <m:r>
                      <a:rPr lang="en-US" altLang="zh-CN" sz="2400" i="1">
                        <a:latin typeface="Cambria Math"/>
                      </a:rPr>
                      <m:t>𝒊</m:t>
                    </m:r>
                    <m:r>
                      <a:rPr lang="en-US" altLang="zh-CN" sz="2400" i="1">
                        <a:latin typeface="Cambria Math"/>
                      </a:rPr>
                      <m:t>∈</m:t>
                    </m:r>
                    <m:r>
                      <a:rPr lang="en-US" altLang="zh-CN" sz="2400" i="1">
                        <a:latin typeface="Cambria Math"/>
                      </a:rPr>
                      <m:t>𝑰</m:t>
                    </m:r>
                    <m:r>
                      <a:rPr lang="en-US" altLang="zh-CN" sz="2400">
                        <a:latin typeface="Cambria Math"/>
                      </a:rPr>
                      <m:t>   </m:t>
                    </m:r>
                    <m:r>
                      <a:rPr lang="en-US" altLang="zh-CN" sz="2400" i="1">
                        <a:solidFill>
                          <a:srgbClr val="FF0000"/>
                        </a:solidFill>
                        <a:latin typeface="Cambria Math"/>
                      </a:rPr>
                      <m:t>(</m:t>
                    </m:r>
                    <m:r>
                      <a:rPr lang="en-US" altLang="zh-CN" sz="2400" i="1">
                        <a:solidFill>
                          <a:srgbClr val="FF0000"/>
                        </a:solidFill>
                        <a:latin typeface="Cambria Math"/>
                      </a:rPr>
                      <m:t>𝒂</m:t>
                    </m:r>
                    <m:r>
                      <a:rPr lang="en-US" altLang="zh-CN" sz="2400" i="1">
                        <a:solidFill>
                          <a:srgbClr val="FF0000"/>
                        </a:solidFill>
                        <a:latin typeface="Cambria Math"/>
                      </a:rPr>
                      <m:t>𝟒</m:t>
                    </m:r>
                    <m:r>
                      <a:rPr lang="en-US" altLang="zh-CN" sz="2400" i="1">
                        <a:solidFill>
                          <a:srgbClr val="FF0000"/>
                        </a:solidFill>
                        <a:latin typeface="Cambria Math"/>
                      </a:rPr>
                      <m:t>)</m:t>
                    </m:r>
                  </m:oMath>
                </a14:m>
                <a:r>
                  <a:rPr lang="zh-CN" altLang="en-US" sz="2400" dirty="0"/>
                  <a:t>其严格可行区域定义为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𝑭</m:t>
                        </m:r>
                      </m:e>
                      <m:sup>
                        <m:r>
                          <a:rPr lang="en-US" altLang="zh-CN" sz="2400" i="1">
                            <a:latin typeface="Cambria Math"/>
                          </a:rPr>
                          <m:t>𝒐</m:t>
                        </m:r>
                      </m:sup>
                    </m:sSup>
                    <m:r>
                      <a:rPr lang="en-US" altLang="zh-CN" sz="2400" i="1">
                        <a:latin typeface="Cambria Math"/>
                      </a:rPr>
                      <m:t>={</m:t>
                    </m:r>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 |</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&gt;</m:t>
                    </m:r>
                    <m:r>
                      <a:rPr lang="en-US" altLang="zh-CN" sz="2400" i="1">
                        <a:latin typeface="Cambria Math"/>
                      </a:rPr>
                      <m:t>𝟎</m:t>
                    </m:r>
                    <m:r>
                      <a:rPr lang="en-US" altLang="zh-CN" sz="2400" i="1">
                        <a:latin typeface="Cambria Math"/>
                      </a:rPr>
                      <m:t>}</m:t>
                    </m:r>
                  </m:oMath>
                </a14:m>
                <a:endParaRPr lang="en-US" altLang="zh-CN" sz="2400" dirty="0"/>
              </a:p>
              <a:p>
                <a:r>
                  <a:rPr lang="zh-CN" altLang="en-US" sz="2400" dirty="0"/>
                  <a:t>闸函数必须在非</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𝑭</m:t>
                        </m:r>
                      </m:e>
                      <m:sup>
                        <m:r>
                          <a:rPr lang="en-US" altLang="zh-CN" sz="2400" i="1">
                            <a:latin typeface="Cambria Math"/>
                          </a:rPr>
                          <m:t>𝒐</m:t>
                        </m:r>
                      </m:sup>
                    </m:sSup>
                  </m:oMath>
                </a14:m>
                <a:r>
                  <a:rPr lang="zh-CN" altLang="en-US" sz="2400" dirty="0"/>
                  <a:t>区域无穷，在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𝑭</m:t>
                        </m:r>
                      </m:e>
                      <m:sup>
                        <m:r>
                          <a:rPr lang="en-US" altLang="zh-CN" sz="2400" i="1">
                            <a:latin typeface="Cambria Math"/>
                          </a:rPr>
                          <m:t>𝒐</m:t>
                        </m:r>
                      </m:sup>
                    </m:sSup>
                  </m:oMath>
                </a14:m>
                <a:r>
                  <a:rPr lang="zh-CN" altLang="en-US" sz="2400" dirty="0"/>
                  <a:t>内部光滑，靠近其边界时趋近于</a:t>
                </a:r>
                <a14:m>
                  <m:oMath xmlns:m="http://schemas.openxmlformats.org/officeDocument/2006/math">
                    <m:r>
                      <a:rPr lang="en-US" altLang="zh-CN" sz="2400" i="1">
                        <a:latin typeface="Cambria Math"/>
                      </a:rPr>
                      <m:t>∞</m:t>
                    </m:r>
                  </m:oMath>
                </a14:m>
                <a:r>
                  <a:rPr lang="en-US" altLang="zh-CN" sz="2400" dirty="0"/>
                  <a:t>,</a:t>
                </a:r>
                <a:r>
                  <a:rPr lang="zh-CN" altLang="en-US" sz="2400" dirty="0"/>
                  <a:t>最重要的闸函数一般可选对数闸函数如：</a:t>
                </a:r>
                <a14:m>
                  <m:oMath xmlns:m="http://schemas.openxmlformats.org/officeDocument/2006/math">
                    <m:r>
                      <a:rPr lang="en-US" altLang="zh-CN" sz="2400" i="1">
                        <a:latin typeface="Cambria Math"/>
                      </a:rPr>
                      <m:t>−</m:t>
                    </m:r>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𝑰</m:t>
                        </m:r>
                      </m:sub>
                      <m:sup/>
                      <m:e>
                        <m:r>
                          <a:rPr lang="en-US" altLang="zh-CN" sz="2400" i="1">
                            <a:latin typeface="Cambria Math"/>
                          </a:rPr>
                          <m:t>𝒍𝒐𝒈</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e>
                        </m:d>
                      </m:e>
                    </m:nary>
                    <m:r>
                      <a:rPr lang="en-US" altLang="zh-CN" sz="2400" i="1">
                        <a:latin typeface="Cambria Math"/>
                      </a:rPr>
                      <m:t>, </m:t>
                    </m:r>
                    <m:r>
                      <a:rPr lang="en-US" altLang="zh-CN" sz="2400" i="1">
                        <a:latin typeface="Cambria Math"/>
                      </a:rPr>
                      <m:t>𝒍𝒐𝒈</m:t>
                    </m:r>
                  </m:oMath>
                </a14:m>
                <a:r>
                  <a:rPr lang="zh-CN" altLang="en-US" sz="2400" dirty="0"/>
                  <a:t>表示自然对数。此时</a:t>
                </a:r>
                <a14:m>
                  <m:oMath xmlns:m="http://schemas.openxmlformats.org/officeDocument/2006/math">
                    <m:r>
                      <a:rPr lang="en-US" altLang="zh-CN" sz="2400" i="1">
                        <a:latin typeface="Cambria Math"/>
                      </a:rPr>
                      <m:t>(</m:t>
                    </m:r>
                    <m:r>
                      <a:rPr lang="en-US" altLang="zh-CN" sz="2400" i="1">
                        <a:latin typeface="Cambria Math"/>
                      </a:rPr>
                      <m:t>𝒂</m:t>
                    </m:r>
                    <m:r>
                      <a:rPr lang="en-US" altLang="zh-CN" sz="2400" i="1">
                        <a:latin typeface="Cambria Math"/>
                      </a:rPr>
                      <m:t>𝟒</m:t>
                    </m:r>
                    <m:r>
                      <a:rPr lang="en-US" altLang="zh-CN" sz="2400" i="1">
                        <a:latin typeface="Cambria Math"/>
                      </a:rPr>
                      <m:t>)</m:t>
                    </m:r>
                  </m:oMath>
                </a14:m>
                <a:r>
                  <a:rPr lang="zh-CN" altLang="en-US" sz="2400" dirty="0"/>
                  <a:t>可转化为如下的辅助函数</a:t>
                </a:r>
                <a14:m>
                  <m:oMath xmlns:m="http://schemas.openxmlformats.org/officeDocument/2006/math">
                    <m:r>
                      <a:rPr lang="en-US" altLang="zh-CN" sz="2400" i="1">
                        <a:latin typeface="Cambria Math"/>
                      </a:rPr>
                      <m:t>𝑷</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𝝁</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𝝁</m:t>
                    </m:r>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𝑰</m:t>
                        </m:r>
                      </m:sub>
                      <m:sup/>
                      <m:e>
                        <m:r>
                          <a:rPr lang="en-US" altLang="zh-CN" sz="2400" i="1">
                            <a:latin typeface="Cambria Math"/>
                          </a:rPr>
                          <m:t>𝒍𝒐𝒈</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e>
                    </m:nary>
                    <m:r>
                      <a:rPr lang="en-US" altLang="zh-CN" sz="2400" i="1">
                        <a:latin typeface="Cambria Math"/>
                      </a:rPr>
                      <m:t>  </m:t>
                    </m:r>
                    <m:r>
                      <a:rPr lang="en-US" altLang="zh-CN" sz="2400" i="1">
                        <a:solidFill>
                          <a:srgbClr val="FF0000"/>
                        </a:solidFill>
                        <a:latin typeface="Cambria Math"/>
                      </a:rPr>
                      <m:t>(</m:t>
                    </m:r>
                    <m:r>
                      <a:rPr lang="en-US" altLang="zh-CN" sz="2400" i="1">
                        <a:solidFill>
                          <a:srgbClr val="FF0000"/>
                        </a:solidFill>
                        <a:latin typeface="Cambria Math"/>
                      </a:rPr>
                      <m:t>𝒂</m:t>
                    </m:r>
                    <m:r>
                      <a:rPr lang="en-US" altLang="zh-CN" sz="2400" i="1">
                        <a:solidFill>
                          <a:srgbClr val="FF0000"/>
                        </a:solidFill>
                        <a:latin typeface="Cambria Math"/>
                      </a:rPr>
                      <m:t>𝟓</m:t>
                    </m:r>
                    <m:r>
                      <a:rPr lang="en-US" altLang="zh-CN" sz="2400" i="1">
                        <a:solidFill>
                          <a:srgbClr val="FF0000"/>
                        </a:solidFill>
                        <a:latin typeface="Cambria Math"/>
                      </a:rPr>
                      <m:t>)</m:t>
                    </m:r>
                  </m:oMath>
                </a14:m>
                <a:r>
                  <a:rPr lang="zh-CN" altLang="en-US" sz="2400" dirty="0"/>
                  <a:t>参数</a:t>
                </a:r>
                <a14:m>
                  <m:oMath xmlns:m="http://schemas.openxmlformats.org/officeDocument/2006/math">
                    <m:r>
                      <a:rPr lang="en-US" altLang="zh-CN" sz="2400" i="1">
                        <a:latin typeface="Cambria Math"/>
                      </a:rPr>
                      <m:t>𝝁</m:t>
                    </m:r>
                  </m:oMath>
                </a14:m>
                <a:r>
                  <a:rPr lang="zh-CN" altLang="en-US" sz="2400" dirty="0"/>
                  <a:t>称为闸参数</a:t>
                </a:r>
                <a:r>
                  <a:rPr lang="en-US" altLang="zh-CN" sz="2400" dirty="0"/>
                  <a:t>(</a:t>
                </a:r>
                <a:r>
                  <a:rPr lang="zh-CN" altLang="en-US" sz="2400" dirty="0"/>
                  <a:t>障碍因子</a:t>
                </a:r>
                <a:r>
                  <a:rPr lang="en-US" altLang="zh-CN" sz="2400" dirty="0"/>
                  <a:t>)</a:t>
                </a:r>
                <a:r>
                  <a:rPr lang="zh-CN" altLang="en-US" sz="2400" dirty="0"/>
                  <a:t>，后续称</a:t>
                </a:r>
                <a14:m>
                  <m:oMath xmlns:m="http://schemas.openxmlformats.org/officeDocument/2006/math">
                    <m:r>
                      <a:rPr lang="en-US" altLang="zh-CN" sz="2400" i="1">
                        <a:latin typeface="Cambria Math"/>
                      </a:rPr>
                      <m:t>𝒑</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𝝁</m:t>
                    </m:r>
                    <m:r>
                      <a:rPr lang="en-US" altLang="zh-CN" sz="2400" i="1">
                        <a:latin typeface="Cambria Math"/>
                      </a:rPr>
                      <m:t>)</m:t>
                    </m:r>
                  </m:oMath>
                </a14:m>
                <a:r>
                  <a:rPr lang="zh-CN" altLang="en-US" sz="2400" dirty="0"/>
                  <a:t>为问题的对数障碍函数</a:t>
                </a:r>
                <a:endParaRPr lang="en-US" altLang="zh-CN" sz="2400" dirty="0"/>
              </a:p>
              <a:p>
                <a:r>
                  <a:rPr lang="zh-CN" altLang="en-US" sz="2400" dirty="0"/>
                  <a:t>与前面的二次惩罚函数类似，当</a:t>
                </a:r>
                <a14:m>
                  <m:oMath xmlns:m="http://schemas.openxmlformats.org/officeDocument/2006/math">
                    <m:r>
                      <a:rPr lang="en-US" altLang="zh-CN" sz="2400" i="1">
                        <a:latin typeface="Cambria Math"/>
                      </a:rPr>
                      <m:t>𝝁</m:t>
                    </m:r>
                    <m:r>
                      <a:rPr lang="en-US" altLang="zh-CN" sz="2400" i="1">
                        <a:latin typeface="Cambria Math"/>
                      </a:rPr>
                      <m:t>↓</m:t>
                    </m:r>
                    <m:r>
                      <a:rPr lang="en-US" altLang="zh-CN" sz="2400" i="1">
                        <a:latin typeface="Cambria Math"/>
                      </a:rPr>
                      <m:t>𝟎</m:t>
                    </m:r>
                  </m:oMath>
                </a14:m>
                <a:r>
                  <a:rPr lang="en-US" altLang="zh-CN" sz="2400" dirty="0"/>
                  <a:t>,</a:t>
                </a:r>
                <a:r>
                  <a:rPr lang="zh-CN" altLang="en-US" sz="2400" dirty="0"/>
                  <a:t>在某些条件下，其解逼近原问题的最优解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868" r="-463" b="-3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243606"/>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由于最小值函数</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严格处于可行域内，可用无约束方法求解。但随障碍因子趋近于</a:t>
                </a:r>
                <a:r>
                  <a:rPr lang="en-US" altLang="zh-CN" sz="2000" dirty="0"/>
                  <a:t>0</a:t>
                </a:r>
                <a:r>
                  <a:rPr lang="zh-CN" altLang="en-US" sz="2000" dirty="0"/>
                  <a:t>时，求解越来越困难。函数</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的尺度缩放性质越来越差，其泰勒级数近似并不能很好的捕获原函数的行为</a:t>
                </a:r>
                <a:r>
                  <a:rPr lang="en-US" altLang="zh-CN" sz="2000" dirty="0"/>
                  <a:t>(</a:t>
                </a:r>
                <a:r>
                  <a:rPr lang="zh-CN" altLang="en-US" sz="2000" dirty="0"/>
                  <a:t>类牛顿方法</a:t>
                </a:r>
                <a:r>
                  <a:rPr lang="en-US" altLang="zh-CN" sz="2000" dirty="0"/>
                  <a:t>)</a:t>
                </a:r>
                <a:r>
                  <a:rPr lang="zh-CN" altLang="en-US" sz="2000" dirty="0"/>
                  <a:t>，导致求解困难。</a:t>
                </a:r>
                <a:endParaRPr lang="en-US" altLang="zh-CN" sz="2000" dirty="0"/>
              </a:p>
              <a:p>
                <a:r>
                  <a:rPr lang="zh-CN" altLang="en-US" sz="2000" dirty="0"/>
                  <a:t>可通过</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的导数和</a:t>
                </a:r>
                <a:r>
                  <a:rPr lang="en-US" altLang="zh-CN" sz="2000" dirty="0"/>
                  <a:t>Hessian</a:t>
                </a:r>
                <a:r>
                  <a:rPr lang="zh-CN" altLang="en-US" sz="2000" dirty="0"/>
                  <a:t>矩阵来分析</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den>
                          </m:f>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𝒙</m:t>
                          </m:r>
                          <m:r>
                            <a:rPr lang="en-US" altLang="zh-CN" sz="2000" i="1">
                              <a:latin typeface="Cambria Math"/>
                            </a:rPr>
                            <m:t>)</m:t>
                          </m:r>
                        </m:e>
                      </m:nary>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a:latin typeface="Cambria Math"/>
                            </a:rPr>
                            <m:t>𝛁</m:t>
                          </m:r>
                        </m:e>
                        <m:sup>
                          <m:r>
                            <a:rPr lang="en-US" altLang="zh-CN" sz="2000">
                              <a:latin typeface="Cambria Math"/>
                            </a:rPr>
                            <m:t>𝟐</m:t>
                          </m:r>
                        </m:sup>
                      </m:sSup>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den>
                          </m:f>
                          <m:sSup>
                            <m:sSupPr>
                              <m:ctrlPr>
                                <a:rPr lang="en-US" altLang="zh-CN" sz="2000" i="1">
                                  <a:latin typeface="Cambria Math" panose="02040503050406030204" pitchFamily="18" charset="0"/>
                                </a:rPr>
                              </m:ctrlPr>
                            </m:sSupPr>
                            <m:e>
                              <m:r>
                                <a:rPr lang="en-US" altLang="zh-CN" sz="2000">
                                  <a:latin typeface="Cambria Math"/>
                                </a:rPr>
                                <m:t>𝛁</m:t>
                              </m:r>
                            </m:e>
                            <m:sup>
                              <m:r>
                                <a:rPr lang="en-US" altLang="zh-CN" sz="2000">
                                  <a:latin typeface="Cambria Math"/>
                                </a:rPr>
                                <m:t>𝟐</m:t>
                              </m:r>
                            </m:sup>
                          </m:s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𝝁</m:t>
                                  </m:r>
                                </m:num>
                                <m:den>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𝒊</m:t>
                                      </m:r>
                                    </m:sub>
                                    <m:sup>
                                      <m:r>
                                        <a:rPr lang="en-US" altLang="zh-CN" sz="2000" i="1">
                                          <a:latin typeface="Cambria Math"/>
                                        </a:rPr>
                                        <m:t>𝟐</m:t>
                                      </m:r>
                                    </m:sup>
                                  </m:sSubSup>
                                  <m:d>
                                    <m:dPr>
                                      <m:ctrlPr>
                                        <a:rPr lang="en-US" altLang="zh-CN" sz="2000" i="1">
                                          <a:latin typeface="Cambria Math" panose="02040503050406030204" pitchFamily="18" charset="0"/>
                                        </a:rPr>
                                      </m:ctrlPr>
                                    </m:dPr>
                                    <m:e>
                                      <m:r>
                                        <a:rPr lang="en-US" altLang="zh-CN" sz="2000" i="1">
                                          <a:latin typeface="Cambria Math"/>
                                        </a:rPr>
                                        <m:t>𝒙</m:t>
                                      </m:r>
                                    </m:e>
                                  </m:d>
                                </m:den>
                              </m:f>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e>
                          </m:nary>
                        </m:e>
                      </m:nary>
                    </m:oMath>
                  </m:oMathPara>
                </a14:m>
                <a:endParaRPr lang="en-US" altLang="zh-CN" sz="2000" i="1" dirty="0"/>
              </a:p>
              <a:p>
                <a:r>
                  <a:rPr lang="zh-CN" altLang="en-US" sz="2000" dirty="0"/>
                  <a:t>当</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，且</a:t>
                </a:r>
                <a14:m>
                  <m:oMath xmlns:m="http://schemas.openxmlformats.org/officeDocument/2006/math">
                    <m:r>
                      <a:rPr lang="en-US" altLang="zh-CN" sz="2000" i="1">
                        <a:latin typeface="Cambria Math"/>
                      </a:rPr>
                      <m:t>𝝁</m:t>
                    </m:r>
                  </m:oMath>
                </a14:m>
                <a:r>
                  <a:rPr lang="zh-CN" altLang="en-US" sz="2000" dirty="0"/>
                  <a:t>很小时，其最优</a:t>
                </a:r>
                <a:r>
                  <a:rPr lang="en-US" altLang="zh-CN" sz="2000" dirty="0"/>
                  <a:t>Lagrange</a:t>
                </a:r>
                <a:r>
                  <a:rPr lang="zh-CN" altLang="en-US" sz="2000" dirty="0"/>
                  <a:t>乘子</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估计如下：</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den>
                    </m:f>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en-US" altLang="zh-CN" sz="2000" dirty="0"/>
                  <a:t>, </a:t>
                </a:r>
                <a:r>
                  <a:rPr lang="zh-CN" altLang="en-US" sz="2000" dirty="0"/>
                  <a:t>从而可得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 ≈</m:t>
                    </m:r>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𝝁</m:t>
                            </m:r>
                          </m:den>
                        </m:f>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e>
                            </m:d>
                          </m:e>
                          <m:sup>
                            <m:r>
                              <a:rPr lang="en-US" altLang="zh-CN" sz="2000" i="1">
                                <a:latin typeface="Cambria Math"/>
                              </a:rPr>
                              <m:t>𝟐</m:t>
                            </m:r>
                          </m:sup>
                        </m:sSup>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e>
                    </m:nary>
                  </m:oMath>
                </a14:m>
                <a:endParaRPr lang="en-US" altLang="zh-CN" sz="2000" dirty="0"/>
              </a:p>
              <a:p>
                <a:r>
                  <a:rPr lang="zh-CN" altLang="en-US" sz="2000" dirty="0"/>
                  <a:t>这与二次惩罚函数的情况类似，应用特征值的相似的分析。如果</a:t>
                </a:r>
                <a14:m>
                  <m:oMath xmlns:m="http://schemas.openxmlformats.org/officeDocument/2006/math">
                    <m:r>
                      <a:rPr lang="en-US" altLang="zh-CN" sz="2000" i="1">
                        <a:latin typeface="Cambria Math"/>
                      </a:rPr>
                      <m:t>𝒕</m:t>
                    </m:r>
                  </m:oMath>
                </a14:m>
                <a:r>
                  <a:rPr lang="zh-CN" altLang="en-US" sz="2000" dirty="0"/>
                  <a:t>不等式约束在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是起作用的，而且假设如果在最小函数</a:t>
                </a:r>
                <a14:m>
                  <m:oMath xmlns:m="http://schemas.openxmlformats.org/officeDocument/2006/math">
                    <m:r>
                      <a:rPr lang="zh-CN" altLang="en-US" sz="2000" i="1">
                        <a:latin typeface="Cambria Math"/>
                      </a:rPr>
                      <m:t>子</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满足线性独立约束规范</a:t>
                </a:r>
                <a:r>
                  <a:rPr lang="en-US" altLang="zh-CN" sz="2000" dirty="0"/>
                  <a:t>(linear independence constraint qualification(LICQ))</a:t>
                </a:r>
                <a:r>
                  <a:rPr lang="zh-CN" altLang="en-US" sz="2000" dirty="0"/>
                  <a:t>，则</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oMath>
                </a14:m>
                <a:r>
                  <a:rPr lang="zh-CN" altLang="en-US" sz="2000" dirty="0"/>
                  <a:t>的特征值里面有</a:t>
                </a:r>
                <a14:m>
                  <m:oMath xmlns:m="http://schemas.openxmlformats.org/officeDocument/2006/math">
                    <m:r>
                      <a:rPr lang="en-US" altLang="zh-CN" sz="2000" i="1">
                        <a:latin typeface="Cambria Math"/>
                      </a:rPr>
                      <m:t>𝒕</m:t>
                    </m:r>
                  </m:oMath>
                </a14:m>
                <a:r>
                  <a:rPr lang="zh-CN" altLang="en-US" sz="2000" dirty="0"/>
                  <a:t>个其大小与</a:t>
                </a:r>
                <a14:m>
                  <m:oMath xmlns:m="http://schemas.openxmlformats.org/officeDocument/2006/math">
                    <m:r>
                      <a:rPr lang="en-US" altLang="zh-CN" sz="2000" i="1">
                        <a:latin typeface="Cambria Math"/>
                      </a:rPr>
                      <m:t>𝟏</m:t>
                    </m:r>
                    <m:r>
                      <a:rPr lang="en-US" altLang="zh-CN" sz="2000" i="1">
                        <a:latin typeface="Cambria Math"/>
                      </a:rPr>
                      <m:t>/</m:t>
                    </m:r>
                    <m:r>
                      <a:rPr lang="en-US" altLang="zh-CN" sz="2000" i="1">
                        <a:latin typeface="Cambria Math"/>
                      </a:rPr>
                      <m:t>𝝁</m:t>
                    </m:r>
                  </m:oMath>
                </a14:m>
                <a:r>
                  <a:rPr lang="zh-CN" altLang="en-US" sz="2000" dirty="0"/>
                  <a:t>同阶，而剩余的</a:t>
                </a:r>
                <a14:m>
                  <m:oMath xmlns:m="http://schemas.openxmlformats.org/officeDocument/2006/math">
                    <m:r>
                      <a:rPr lang="en-US" altLang="zh-CN" sz="2000" i="1">
                        <a:latin typeface="Cambria Math"/>
                      </a:rPr>
                      <m:t>𝒏</m:t>
                    </m:r>
                    <m:r>
                      <a:rPr lang="en-US" altLang="zh-CN" sz="2000" i="1">
                        <a:latin typeface="Cambria Math"/>
                      </a:rPr>
                      <m:t>−</m:t>
                    </m:r>
                    <m:r>
                      <a:rPr lang="en-US" altLang="zh-CN" sz="2000" i="1">
                        <a:latin typeface="Cambria Math"/>
                      </a:rPr>
                      <m:t>𝒕</m:t>
                    </m:r>
                  </m:oMath>
                </a14:m>
                <a:r>
                  <a:rPr lang="zh-CN" altLang="en-US" sz="2000" dirty="0"/>
                  <a:t>个阶为</a:t>
                </a:r>
                <a:r>
                  <a:rPr lang="en-US" altLang="zh-CN" sz="2000" dirty="0"/>
                  <a:t>1.</a:t>
                </a:r>
                <a:r>
                  <a:rPr lang="zh-CN" altLang="en-US" sz="2000" dirty="0"/>
                  <a:t>除</a:t>
                </a:r>
                <a14:m>
                  <m:oMath xmlns:m="http://schemas.openxmlformats.org/officeDocument/2006/math">
                    <m:r>
                      <a:rPr lang="en-US" altLang="zh-CN" sz="2000" i="1">
                        <a:latin typeface="Cambria Math"/>
                      </a:rPr>
                      <m:t>𝒕</m:t>
                    </m:r>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𝒕</m:t>
                    </m:r>
                    <m:r>
                      <a:rPr lang="en-US" altLang="zh-CN" sz="2000" i="1">
                        <a:latin typeface="Cambria Math"/>
                      </a:rPr>
                      <m:t>=</m:t>
                    </m:r>
                    <m:r>
                      <a:rPr lang="en-US" altLang="zh-CN" sz="2000" i="1">
                        <a:latin typeface="Cambria Math"/>
                      </a:rPr>
                      <m:t>𝒏</m:t>
                    </m:r>
                  </m:oMath>
                </a14:m>
                <a:r>
                  <a:rPr lang="zh-CN" altLang="en-US" sz="2000" dirty="0"/>
                  <a:t>的特殊情况外，矩阵</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oMath>
                </a14:m>
                <a:r>
                  <a:rPr lang="zh-CN" altLang="en-US" sz="2000" dirty="0"/>
                  <a:t>随</a:t>
                </a:r>
                <a14:m>
                  <m:oMath xmlns:m="http://schemas.openxmlformats.org/officeDocument/2006/math">
                    <m:r>
                      <a:rPr lang="en-US" altLang="zh-CN" sz="2000" i="1" dirty="0">
                        <a:latin typeface="Cambria Math"/>
                      </a:rPr>
                      <m:t>𝝁</m:t>
                    </m:r>
                  </m:oMath>
                </a14:m>
                <a:r>
                  <a:rPr lang="zh-CN" altLang="en-US" sz="2000" dirty="0"/>
                  <a:t>接近</a:t>
                </a:r>
                <a:r>
                  <a:rPr lang="en-US" altLang="zh-CN" sz="2000" dirty="0"/>
                  <a:t>0</a:t>
                </a:r>
                <a:r>
                  <a:rPr lang="zh-CN" altLang="en-US" sz="2000" dirty="0"/>
                  <a:t>在靠近</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的地方病态性不断增加。</a:t>
                </a:r>
                <a:endParaRPr lang="en-US" altLang="zh-CN" sz="2000" dirty="0"/>
              </a:p>
              <a:p>
                <a:r>
                  <a:rPr lang="zh-CN" altLang="en-US" sz="2000" dirty="0"/>
                  <a:t>与二次惩罚函数类似，</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的</a:t>
                </a:r>
                <a:r>
                  <a:rPr lang="en-US" altLang="zh-CN" sz="2000" dirty="0"/>
                  <a:t>Hessian</a:t>
                </a:r>
                <a:r>
                  <a:rPr lang="zh-CN" altLang="en-US" sz="2000" dirty="0"/>
                  <a:t>矩阵的性质可能导致解牛顿步长方程时出现并发症：</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728" b="-7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560119"/>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a:latin typeface="Cambria Math"/>
                            </a:rPr>
                            <m:t>𝛁</m:t>
                          </m:r>
                        </m:e>
                        <m:sub>
                          <m:r>
                            <a:rPr lang="en-US" altLang="zh-CN" sz="2400" i="1">
                              <a:latin typeface="Cambria Math"/>
                            </a:rPr>
                            <m:t>𝒙𝒙</m:t>
                          </m:r>
                        </m:sub>
                        <m:sup>
                          <m:r>
                            <a:rPr lang="en-US" altLang="zh-CN" sz="2400">
                              <a:latin typeface="Cambria Math"/>
                            </a:rPr>
                            <m:t>𝟐</m:t>
                          </m:r>
                        </m:sup>
                      </m:sSubSup>
                      <m:r>
                        <a:rPr lang="en-US" altLang="zh-CN" sz="2400" i="1">
                          <a:latin typeface="Cambria Math"/>
                        </a:rPr>
                        <m:t>𝑷</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𝝁</m:t>
                          </m:r>
                        </m:e>
                      </m:d>
                      <m:r>
                        <a:rPr lang="en-US" altLang="zh-CN" sz="2400" i="1">
                          <a:latin typeface="Cambria Math"/>
                        </a:rPr>
                        <m:t>𝒑</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a:latin typeface="Cambria Math"/>
                            </a:rPr>
                            <m:t>𝛁</m:t>
                          </m:r>
                        </m:e>
                        <m:sub>
                          <m:r>
                            <a:rPr lang="en-US" altLang="zh-CN" sz="2400" i="1">
                              <a:latin typeface="Cambria Math"/>
                            </a:rPr>
                            <m:t>𝒙</m:t>
                          </m:r>
                        </m:sub>
                      </m:sSub>
                      <m:r>
                        <a:rPr lang="en-US" altLang="zh-CN" sz="2400" i="1">
                          <a:latin typeface="Cambria Math"/>
                        </a:rPr>
                        <m:t>𝑷</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𝝁</m:t>
                          </m:r>
                        </m:e>
                      </m:d>
                    </m:oMath>
                  </m:oMathPara>
                </a14:m>
                <a:endParaRPr lang="en-US" altLang="zh-CN" sz="2400" dirty="0"/>
              </a:p>
              <a:p>
                <a:r>
                  <a:rPr lang="zh-CN" altLang="en-US" sz="2400" dirty="0"/>
                  <a:t>可以按照类似的方式处理，来重新公式化该计算避免上述情况的发生。不过由于不等式约束的出现，使得这种修改更不那么显然</a:t>
                </a:r>
                <a:endParaRPr lang="en-US" altLang="zh-CN" sz="2400" dirty="0"/>
              </a:p>
              <a:p>
                <a:r>
                  <a:rPr lang="zh-CN" altLang="en-US" sz="2000" dirty="0"/>
                  <a:t>当</a:t>
                </a:r>
                <a14:m>
                  <m:oMath xmlns:m="http://schemas.openxmlformats.org/officeDocument/2006/math">
                    <m:r>
                      <a:rPr lang="en-US" altLang="zh-CN" sz="2000" i="1">
                        <a:latin typeface="Cambria Math"/>
                      </a:rPr>
                      <m:t>𝝁</m:t>
                    </m:r>
                    <m:r>
                      <a:rPr lang="zh-CN" altLang="en-US" sz="2000" i="1">
                        <a:latin typeface="Cambria Math"/>
                      </a:rPr>
                      <m:t>较小时，</m:t>
                    </m:r>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oMath>
                </a14:m>
                <a:r>
                  <a:rPr lang="zh-CN" altLang="en-US" sz="2400" dirty="0"/>
                  <a:t>的病态条件性使得牛顿法成为该算法中每次迭代求解</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dirty="0"/>
                  <a:t>的唯一正真有效的技术。即使牛顿法所基于的二次泰勒级数近似的不精确性，使得它遇到一些困难，但有很多技术仍然可以用来确保牛顿法在几步之内进入到</a:t>
                </a:r>
                <a14:m>
                  <m:oMath xmlns:m="http://schemas.openxmlformats.org/officeDocument/2006/math">
                    <m:r>
                      <a:rPr lang="en-US" altLang="zh-CN" sz="2400" i="1">
                        <a:latin typeface="Cambria Math"/>
                      </a:rPr>
                      <m:t>𝑷</m:t>
                    </m:r>
                    <m:r>
                      <a:rPr lang="en-US" altLang="zh-CN" sz="2400" i="1">
                        <a:latin typeface="Cambria Math"/>
                      </a:rPr>
                      <m:t>(</m:t>
                    </m:r>
                    <m:r>
                      <a:rPr lang="en-US" altLang="zh-CN" sz="2400" i="1">
                        <a:latin typeface="Cambria Math"/>
                      </a:rPr>
                      <m:t>𝒙</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𝝁</m:t>
                        </m:r>
                      </m:e>
                      <m:sub>
                        <m:r>
                          <a:rPr lang="en-US" altLang="zh-CN" sz="2400" i="1">
                            <a:latin typeface="Cambria Math"/>
                          </a:rPr>
                          <m:t>𝒌</m:t>
                        </m:r>
                      </m:sub>
                    </m:sSub>
                    <m:r>
                      <a:rPr lang="en-US" altLang="zh-CN" sz="2400" i="1">
                        <a:latin typeface="Cambria Math"/>
                      </a:rPr>
                      <m:t>)</m:t>
                    </m:r>
                  </m:oMath>
                </a14:m>
                <a:r>
                  <a:rPr lang="zh-CN" altLang="en-US" sz="2400" dirty="0"/>
                  <a:t>的收敛域之内，因而快速收敛的</a:t>
                </a:r>
                <a14:m>
                  <m:oMath xmlns:m="http://schemas.openxmlformats.org/officeDocument/2006/math">
                    <m:r>
                      <a:rPr lang="en-US" altLang="zh-CN" sz="2400" i="1">
                        <a:latin typeface="Cambria Math"/>
                      </a:rPr>
                      <m:t>𝒙</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𝝁</m:t>
                        </m:r>
                      </m:e>
                      <m:sub>
                        <m:r>
                          <a:rPr lang="en-US" altLang="zh-CN" sz="2400" i="1">
                            <a:latin typeface="Cambria Math"/>
                          </a:rPr>
                          <m:t>𝒌</m:t>
                        </m:r>
                      </m:sub>
                    </m:sSub>
                    <m:r>
                      <a:rPr lang="en-US" altLang="zh-CN" sz="2400" i="1">
                        <a:latin typeface="Cambria Math"/>
                      </a:rPr>
                      <m:t>)</m:t>
                    </m:r>
                  </m:oMath>
                </a14:m>
                <a:endParaRPr lang="en-US" altLang="zh-CN" sz="2400" dirty="0"/>
              </a:p>
              <a:p>
                <a:pPr lvl="1"/>
                <a:r>
                  <a:rPr lang="zh-CN" altLang="en-US" sz="2000" dirty="0"/>
                  <a:t>例如，使用线搜索或者信任域机制来增强牛顿法以确保全局收敛性。这些方法必须确保迭代在可行域内进行，并且考虑对数障碍函数的特性</a:t>
                </a:r>
                <a:endParaRPr lang="en-US" altLang="zh-CN" sz="2000" dirty="0"/>
              </a:p>
              <a:p>
                <a:pPr lvl="1"/>
                <a:r>
                  <a:rPr lang="zh-CN" altLang="en-US" sz="2000" dirty="0"/>
                  <a:t>可以通过外插之前的近似最小值</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r>
                          <a:rPr lang="en-US" altLang="zh-CN" sz="2000" i="1">
                            <a:latin typeface="Cambria Math"/>
                          </a:rPr>
                          <m:t>−</m:t>
                        </m:r>
                        <m:r>
                          <a:rPr lang="en-US" altLang="zh-CN" sz="2000" i="1">
                            <a:latin typeface="Cambria Math"/>
                          </a:rPr>
                          <m:t>𝟐</m:t>
                        </m:r>
                      </m:sub>
                    </m:sSub>
                    <m:r>
                      <a:rPr lang="en-US" altLang="zh-CN" sz="2000" i="1">
                        <a:latin typeface="Cambria Math"/>
                      </a:rPr>
                      <m:t>,⋯,</m:t>
                    </m:r>
                  </m:oMath>
                </a14:m>
                <a:r>
                  <a:rPr lang="zh-CN" altLang="en-US" sz="2000" dirty="0"/>
                  <a:t>来获得</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的最小化的初始点。这可以通过如下的过程来计算：</a:t>
                </a:r>
                <a:endParaRPr lang="en-US" altLang="zh-CN" sz="2000" dirty="0"/>
              </a:p>
              <a:p>
                <a:pPr lvl="1"/>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acc>
                      <m:accPr>
                        <m:chr m:val="̇"/>
                        <m:ctrlPr>
                          <a:rPr lang="en-US" altLang="zh-CN" sz="2000" i="1">
                            <a:latin typeface="Cambria Math" panose="02040503050406030204" pitchFamily="18" charset="0"/>
                          </a:rPr>
                        </m:ctrlPr>
                      </m:accPr>
                      <m:e>
                        <m:r>
                          <a:rPr lang="en-US" altLang="zh-CN" sz="2000" i="1">
                            <a:latin typeface="Cambria Math"/>
                          </a:rPr>
                          <m:t>𝒙</m:t>
                        </m:r>
                      </m:e>
                    </m:acc>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m:t>
                        </m:r>
                      </m:num>
                      <m:den>
                        <m:r>
                          <a:rPr lang="en-US" altLang="zh-CN" sz="2000" i="1">
                            <a:latin typeface="Cambria Math"/>
                          </a:rPr>
                          <m:t>𝝏𝝁</m:t>
                        </m:r>
                      </m:den>
                    </m:f>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𝟎</m:t>
                    </m:r>
                    <m:r>
                      <a:rPr lang="en-US" altLang="zh-CN" sz="2000" i="1">
                        <a:latin typeface="Cambria Math"/>
                      </a:rPr>
                      <m:t>⇒</m:t>
                    </m:r>
                  </m:oMath>
                </a14:m>
                <a:r>
                  <a:rPr lang="zh-CN" altLang="en-US"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acc>
                      <m:accPr>
                        <m:chr m:val="̇"/>
                        <m:ctrlPr>
                          <a:rPr lang="en-US" altLang="zh-CN" sz="2000" i="1">
                            <a:latin typeface="Cambria Math" panose="02040503050406030204" pitchFamily="18" charset="0"/>
                          </a:rPr>
                        </m:ctrlPr>
                      </m:accPr>
                      <m:e>
                        <m:r>
                          <a:rPr lang="en-US" altLang="zh-CN" sz="2000" i="1">
                            <a:latin typeface="Cambria Math"/>
                          </a:rPr>
                          <m:t>𝒙</m:t>
                        </m:r>
                      </m:e>
                    </m:acc>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𝟏</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den>
                        </m:f>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𝒙</m:t>
                        </m:r>
                        <m:r>
                          <a:rPr lang="en-US" altLang="zh-CN" sz="2000" i="1">
                            <a:latin typeface="Cambria Math"/>
                          </a:rPr>
                          <m:t>)</m:t>
                        </m:r>
                      </m:e>
                    </m:nary>
                    <m:r>
                      <a:rPr lang="en-US" altLang="zh-CN" sz="2000" i="1">
                        <a:latin typeface="Cambria Math"/>
                      </a:rPr>
                      <m:t>=</m:t>
                    </m:r>
                    <m:r>
                      <a:rPr lang="en-US" altLang="zh-CN" sz="2000" i="1">
                        <a:latin typeface="Cambria Math"/>
                      </a:rPr>
                      <m:t>𝟎</m:t>
                    </m:r>
                  </m:oMath>
                </a14:m>
                <a:r>
                  <a:rPr lang="en-US" altLang="zh-CN" sz="2000" dirty="0"/>
                  <a:t>,</a:t>
                </a:r>
                <a:r>
                  <a:rPr lang="zh-CN" altLang="en-US" sz="2000" dirty="0"/>
                  <a:t>然后通过</a:t>
                </a:r>
                <a14:m>
                  <m:oMath xmlns:m="http://schemas.openxmlformats.org/officeDocument/2006/math">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r>
                      <a:rPr lang="en-US" altLang="zh-CN" sz="2000" i="1">
                        <a:latin typeface="Cambria Math"/>
                      </a:rPr>
                      <m:t>𝝁</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r>
                          <a:rPr lang="en-US" altLang="zh-CN" sz="2000" i="1">
                            <a:latin typeface="Cambria Math"/>
                          </a:rPr>
                          <m:t>−</m:t>
                        </m:r>
                        <m:r>
                          <a:rPr lang="en-US" altLang="zh-CN" sz="2000" i="1">
                            <a:latin typeface="Cambria Math"/>
                          </a:rPr>
                          <m:t>𝟏</m:t>
                        </m:r>
                      </m:sub>
                    </m:sSub>
                  </m:oMath>
                </a14:m>
                <a:r>
                  <a:rPr lang="zh-CN" altLang="en-US" sz="2000" dirty="0"/>
                  <a:t>代入，得到近似切向量，然后使用如下点作为初始点：</a:t>
                </a:r>
                <a14:m>
                  <m:oMath xmlns:m="http://schemas.openxmlformats.org/officeDocument/2006/math">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a:rPr>
                          <m:t>𝒙</m:t>
                        </m:r>
                      </m:e>
                      <m:sub>
                        <m:r>
                          <a:rPr lang="en-US" altLang="zh-CN" sz="2000" i="1">
                            <a:solidFill>
                              <a:srgbClr val="FF0000"/>
                            </a:solidFill>
                            <a:latin typeface="Cambria Math"/>
                          </a:rPr>
                          <m:t>𝒌</m:t>
                        </m:r>
                      </m:sub>
                      <m:sup>
                        <m:r>
                          <a:rPr lang="en-US" altLang="zh-CN" sz="2000" i="1">
                            <a:solidFill>
                              <a:srgbClr val="FF0000"/>
                            </a:solidFill>
                            <a:latin typeface="Cambria Math"/>
                          </a:rPr>
                          <m:t>𝒔</m:t>
                        </m:r>
                      </m:sup>
                    </m:sSubSup>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𝒌</m:t>
                        </m:r>
                        <m:r>
                          <a:rPr lang="en-US" altLang="zh-CN" sz="2000" i="1">
                            <a:solidFill>
                              <a:srgbClr val="FF0000"/>
                            </a:solidFill>
                            <a:latin typeface="Cambria Math"/>
                          </a:rPr>
                          <m:t>−</m:t>
                        </m:r>
                        <m:r>
                          <a:rPr lang="en-US" altLang="zh-CN" sz="2000" i="1">
                            <a:solidFill>
                              <a:srgbClr val="FF0000"/>
                            </a:solidFill>
                            <a:latin typeface="Cambria Math"/>
                          </a:rPr>
                          <m:t>𝟏</m:t>
                        </m:r>
                      </m:sub>
                    </m:sSub>
                    <m:r>
                      <a:rPr lang="en-US" altLang="zh-CN" sz="2000" i="1">
                        <a:solidFill>
                          <a:srgbClr val="FF0000"/>
                        </a:solidFill>
                        <a:latin typeface="Cambria Math"/>
                      </a:rPr>
                      <m:t>+</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𝝁</m:t>
                            </m:r>
                          </m:e>
                          <m:sub>
                            <m:r>
                              <a:rPr lang="en-US" altLang="zh-CN" sz="2000" i="1">
                                <a:solidFill>
                                  <a:srgbClr val="FF0000"/>
                                </a:solidFill>
                                <a:latin typeface="Cambria Math"/>
                              </a:rPr>
                              <m:t>𝒌</m:t>
                            </m:r>
                          </m:sub>
                        </m:sSub>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𝝁</m:t>
                            </m:r>
                          </m:e>
                          <m:sub>
                            <m:r>
                              <a:rPr lang="en-US" altLang="zh-CN" sz="2000" i="1">
                                <a:solidFill>
                                  <a:srgbClr val="FF0000"/>
                                </a:solidFill>
                                <a:latin typeface="Cambria Math"/>
                              </a:rPr>
                              <m:t>𝒌</m:t>
                            </m:r>
                            <m:r>
                              <a:rPr lang="en-US" altLang="zh-CN" sz="2000" i="1">
                                <a:solidFill>
                                  <a:srgbClr val="FF0000"/>
                                </a:solidFill>
                                <a:latin typeface="Cambria Math"/>
                              </a:rPr>
                              <m:t>−</m:t>
                            </m:r>
                            <m:r>
                              <a:rPr lang="en-US" altLang="zh-CN" sz="2000" i="1">
                                <a:solidFill>
                                  <a:srgbClr val="FF0000"/>
                                </a:solidFill>
                                <a:latin typeface="Cambria Math"/>
                              </a:rPr>
                              <m:t>𝟏</m:t>
                            </m:r>
                          </m:sub>
                        </m:sSub>
                      </m:e>
                    </m:d>
                    <m:acc>
                      <m:accPr>
                        <m:chr m:val="̇"/>
                        <m:ctrlPr>
                          <a:rPr lang="en-US" altLang="zh-CN" sz="2000" i="1">
                            <a:solidFill>
                              <a:srgbClr val="FF0000"/>
                            </a:solidFill>
                            <a:latin typeface="Cambria Math" panose="02040503050406030204" pitchFamily="18" charset="0"/>
                          </a:rPr>
                        </m:ctrlPr>
                      </m:accPr>
                      <m:e>
                        <m:r>
                          <a:rPr lang="en-US" altLang="zh-CN" sz="2000" i="1">
                            <a:solidFill>
                              <a:srgbClr val="FF0000"/>
                            </a:solidFill>
                            <a:latin typeface="Cambria Math"/>
                          </a:rPr>
                          <m:t>𝒙</m:t>
                        </m:r>
                      </m:e>
                    </m:acc>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r="-132" b="-30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7841226"/>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对于新的障碍因子</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r>
                          <a:rPr lang="en-US" altLang="zh-CN" sz="2000" i="1">
                            <a:latin typeface="Cambria Math"/>
                          </a:rPr>
                          <m:t>+</m:t>
                        </m:r>
                        <m:r>
                          <a:rPr lang="en-US" altLang="zh-CN" sz="2000" i="1">
                            <a:latin typeface="Cambria Math"/>
                          </a:rPr>
                          <m:t>𝟏</m:t>
                        </m:r>
                      </m:sub>
                    </m:sSub>
                  </m:oMath>
                </a14:m>
                <a:r>
                  <a:rPr lang="zh-CN" altLang="en-US" sz="2000" dirty="0"/>
                  <a:t>则有很多启发式的方法，通常会采用一些比较有野心的选择，例如如果</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不是那么难解并且很信心选取一个好的初始值 的话，可设置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r>
                      <a:rPr lang="zh-CN" altLang="en-US" sz="2000" i="1">
                        <a:latin typeface="Cambria Math"/>
                      </a:rPr>
                      <m:t>或者</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𝟏</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oMath>
                </a14:m>
                <a:endParaRPr lang="en-US" altLang="zh-CN" sz="2000" dirty="0"/>
              </a:p>
              <a:p>
                <a:r>
                  <a:rPr lang="zh-CN" altLang="en-US" sz="2000" dirty="0"/>
                  <a:t>尽管对数障碍函数的实现有一定困难，但最近由于其与主</a:t>
                </a:r>
                <a:r>
                  <a:rPr lang="en-US" altLang="zh-CN" sz="2000" dirty="0"/>
                  <a:t>-</a:t>
                </a:r>
                <a:r>
                  <a:rPr lang="zh-CN" altLang="en-US" sz="2000" dirty="0"/>
                  <a:t>对偶内点法的联系而又变得活跃了。</a:t>
                </a:r>
                <a:r>
                  <a:rPr lang="en-US" altLang="zh-CN" sz="2000" dirty="0"/>
                  <a:t>Primal-dual interior-point </a:t>
                </a:r>
                <a:r>
                  <a:rPr lang="zh-CN" altLang="en-US" sz="2000" dirty="0"/>
                  <a:t>法已经证明对于大规模线性规划和凸二次规划问题执行及其有效。</a:t>
                </a:r>
                <a:endParaRPr lang="en-US" altLang="zh-CN" sz="2000" dirty="0"/>
              </a:p>
              <a:p>
                <a:r>
                  <a:rPr lang="zh-CN" altLang="en-US" sz="2800" dirty="0">
                    <a:solidFill>
                      <a:srgbClr val="FF0000"/>
                    </a:solidFill>
                  </a:rPr>
                  <a:t>内点法的收敛性结果</a:t>
                </a:r>
                <a:endParaRPr lang="en-US" altLang="zh-CN" sz="2800" dirty="0">
                  <a:solidFill>
                    <a:srgbClr val="FF0000"/>
                  </a:solidFill>
                </a:endParaRPr>
              </a:p>
              <a:p>
                <a:r>
                  <a:rPr lang="zh-CN" altLang="en-US" sz="2000" dirty="0">
                    <a:solidFill>
                      <a:srgbClr val="FF0000"/>
                    </a:solidFill>
                  </a:rPr>
                  <a:t>结论</a:t>
                </a:r>
                <a:r>
                  <a:rPr lang="en-US" altLang="zh-CN" sz="2000" dirty="0">
                    <a:solidFill>
                      <a:srgbClr val="FF0000"/>
                    </a:solidFill>
                  </a:rPr>
                  <a:t>1</a:t>
                </a:r>
                <a:r>
                  <a:rPr lang="zh-CN" altLang="en-US" sz="2000" dirty="0">
                    <a:solidFill>
                      <a:srgbClr val="FF0000"/>
                    </a:solidFill>
                  </a:rPr>
                  <a:t>：</a:t>
                </a:r>
                <a:r>
                  <a:rPr lang="zh-CN" altLang="en-US" sz="2000" dirty="0"/>
                  <a:t>假设</a:t>
                </a:r>
                <a14:m>
                  <m:oMath xmlns:m="http://schemas.openxmlformats.org/officeDocument/2006/math">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都是凸函数，其严格可行域</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𝑭</m:t>
                        </m:r>
                      </m:e>
                      <m:sup>
                        <m:r>
                          <a:rPr lang="en-US" altLang="zh-CN" sz="2000" i="1">
                            <a:latin typeface="Cambria Math"/>
                          </a:rPr>
                          <m:t>𝒐</m:t>
                        </m:r>
                      </m:sup>
                    </m:sSup>
                  </m:oMath>
                </a14:m>
                <a:r>
                  <a:rPr lang="zh-CN" altLang="en-US" sz="2000" dirty="0"/>
                  <a:t>非空。令</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为递减收敛到</a:t>
                </a:r>
                <a:r>
                  <a:rPr lang="en-US" altLang="zh-CN" sz="2000" dirty="0"/>
                  <a:t>0</a:t>
                </a:r>
                <a:r>
                  <a:rPr lang="zh-CN" altLang="en-US" sz="2000" dirty="0"/>
                  <a:t>的序列，假设</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𝟒</m:t>
                        </m:r>
                      </m:e>
                    </m:d>
                    <m:r>
                      <a:rPr lang="zh-CN" altLang="en-US" sz="2000" i="1">
                        <a:solidFill>
                          <a:srgbClr val="FF0000"/>
                        </a:solidFill>
                        <a:latin typeface="Cambria Math"/>
                      </a:rPr>
                      <m:t>的</m:t>
                    </m:r>
                  </m:oMath>
                </a14:m>
                <a:r>
                  <a:rPr lang="zh-CN" altLang="en-US" sz="2000" dirty="0"/>
                  <a:t>解集</a:t>
                </a:r>
                <a14:m>
                  <m:oMath xmlns:m="http://schemas.openxmlformats.org/officeDocument/2006/math">
                    <m:r>
                      <a:rPr lang="en-US" altLang="zh-CN" sz="2000" i="1" dirty="0">
                        <a:latin typeface="Cambria Math"/>
                      </a:rPr>
                      <m:t>𝑴</m:t>
                    </m:r>
                  </m:oMath>
                </a14:m>
                <a:r>
                  <a:rPr lang="zh-CN" altLang="en-US" sz="2000" dirty="0"/>
                  <a:t>非空有界，则下列表述成立：</a:t>
                </a:r>
                <a:endParaRPr lang="en-US" altLang="zh-CN" sz="2000" dirty="0"/>
              </a:p>
              <a:p>
                <a:pPr lvl="1"/>
                <a:r>
                  <a:rPr lang="zh-CN" altLang="en-US" sz="2000" dirty="0"/>
                  <a:t>对</a:t>
                </a:r>
                <a14:m>
                  <m:oMath xmlns:m="http://schemas.openxmlformats.org/officeDocument/2006/math">
                    <m:r>
                      <a:rPr lang="en-US" altLang="zh-CN" sz="2000" i="1">
                        <a:latin typeface="Cambria Math"/>
                      </a:rPr>
                      <m:t>∀</m:t>
                    </m:r>
                    <m:r>
                      <a:rPr lang="en-US" altLang="zh-CN" sz="2000" i="1">
                        <a:latin typeface="Cambria Math"/>
                      </a:rPr>
                      <m:t>𝝁</m:t>
                    </m:r>
                    <m:r>
                      <a:rPr lang="en-US" altLang="zh-CN" sz="2000" i="1">
                        <a:latin typeface="Cambria Math"/>
                      </a:rPr>
                      <m:t>&gt;</m:t>
                    </m:r>
                    <m:r>
                      <a:rPr lang="en-US" altLang="zh-CN" sz="2000" i="1">
                        <a:latin typeface="Cambria Math"/>
                      </a:rPr>
                      <m:t>𝟎</m:t>
                    </m:r>
                  </m:oMath>
                </a14:m>
                <a:r>
                  <a:rPr lang="en-US" altLang="zh-CN" sz="2000" dirty="0"/>
                  <a:t>,</a:t>
                </a:r>
                <a14:m>
                  <m:oMath xmlns:m="http://schemas.openxmlformats.org/officeDocument/2006/math">
                    <m:r>
                      <a:rPr lang="en-US" altLang="zh-CN" sz="2000" i="1" dirty="0">
                        <a:latin typeface="Cambria Math"/>
                      </a:rPr>
                      <m:t>𝑷</m:t>
                    </m:r>
                    <m:r>
                      <a:rPr lang="en-US" altLang="zh-CN" sz="2000" i="1" dirty="0">
                        <a:latin typeface="Cambria Math"/>
                      </a:rPr>
                      <m:t>(</m:t>
                    </m:r>
                    <m:r>
                      <a:rPr lang="en-US" altLang="zh-CN" sz="2000" i="1" dirty="0">
                        <a:latin typeface="Cambria Math"/>
                      </a:rPr>
                      <m:t>𝒙</m:t>
                    </m:r>
                    <m:r>
                      <a:rPr lang="en-US" altLang="zh-CN" sz="2000" i="1" dirty="0">
                        <a:latin typeface="Cambria Math"/>
                      </a:rPr>
                      <m:t>;</m:t>
                    </m:r>
                    <m:r>
                      <a:rPr lang="en-US" altLang="zh-CN" sz="2000" i="1" dirty="0">
                        <a:latin typeface="Cambria Math"/>
                      </a:rPr>
                      <m:t>𝝁</m:t>
                    </m:r>
                    <m:r>
                      <a:rPr lang="en-US" altLang="zh-CN" sz="2000" i="1" dirty="0">
                        <a:latin typeface="Cambria Math"/>
                      </a:rPr>
                      <m:t>)</m:t>
                    </m:r>
                  </m:oMath>
                </a14:m>
                <a:r>
                  <a:rPr lang="zh-CN" altLang="en-US" sz="2000" dirty="0"/>
                  <a:t>在</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𝑭</m:t>
                        </m:r>
                      </m:e>
                      <m:sup>
                        <m:r>
                          <a:rPr lang="en-US" altLang="zh-CN" sz="2000" i="1" dirty="0">
                            <a:latin typeface="Cambria Math"/>
                          </a:rPr>
                          <m:t>𝒐</m:t>
                        </m:r>
                      </m:sup>
                    </m:sSup>
                  </m:oMath>
                </a14:m>
                <a:r>
                  <a:rPr lang="zh-CN" altLang="en-US" sz="2000" dirty="0"/>
                  <a:t>中是凸的，并达到极小值</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en-US" altLang="zh-CN" sz="2000" dirty="0"/>
                  <a:t>(</a:t>
                </a:r>
                <a:r>
                  <a:rPr lang="zh-CN" altLang="en-US" sz="2000" dirty="0"/>
                  <a:t>不必唯一</a:t>
                </a:r>
                <a:r>
                  <a:rPr lang="en-US" altLang="zh-CN" sz="2000" dirty="0"/>
                  <a:t>)</a:t>
                </a:r>
                <a:r>
                  <a:rPr lang="zh-CN" altLang="en-US" sz="2000" dirty="0"/>
                  <a:t>。任何</a:t>
                </a:r>
                <a14:m>
                  <m:oMath xmlns:m="http://schemas.openxmlformats.org/officeDocument/2006/math">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zh-CN" altLang="en-US" sz="2000" i="1">
                        <a:latin typeface="Cambria Math"/>
                      </a:rPr>
                      <m:t>的</m:t>
                    </m:r>
                  </m:oMath>
                </a14:m>
                <a:r>
                  <a:rPr lang="zh-CN" altLang="en-US" sz="2000" dirty="0"/>
                  <a:t>局部极小值</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也是全局极小值。</a:t>
                </a:r>
                <a:endParaRPr lang="en-US" altLang="zh-CN" sz="2000" dirty="0"/>
              </a:p>
              <a:p>
                <a:pPr lvl="1"/>
                <a:r>
                  <a:rPr lang="zh-CN" altLang="en-US" sz="2000" dirty="0"/>
                  <a:t>任何极小值序列</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e>
                    </m:d>
                  </m:oMath>
                </a14:m>
                <a:r>
                  <a:rPr lang="zh-CN" altLang="en-US" sz="2000" dirty="0"/>
                  <a:t>有收敛的子列，且所有这样序列的可能收敛点都在</a:t>
                </a:r>
                <a14:m>
                  <m:oMath xmlns:m="http://schemas.openxmlformats.org/officeDocument/2006/math">
                    <m:r>
                      <a:rPr lang="en-US" altLang="zh-CN" sz="2000" i="1">
                        <a:latin typeface="Cambria Math"/>
                      </a:rPr>
                      <m:t>𝑴</m:t>
                    </m:r>
                  </m:oMath>
                </a14:m>
                <a:r>
                  <a:rPr lang="zh-CN" altLang="en-US" sz="2000" dirty="0"/>
                  <a:t>中。</a:t>
                </a:r>
                <a:endParaRPr lang="en-US" altLang="zh-CN" sz="2000" dirty="0"/>
              </a:p>
              <a:p>
                <a:pPr lvl="1"/>
                <a:r>
                  <a:rPr lang="zh-CN" altLang="en-US" sz="2000" dirty="0"/>
                  <a:t>对任何极小序列</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e>
                    </m:d>
                  </m:oMath>
                </a14:m>
                <a:r>
                  <a:rPr lang="en-US" altLang="zh-CN" sz="2000" i="1" dirty="0">
                    <a:latin typeface="Cambria Math"/>
                  </a:rPr>
                  <a:t>,</a:t>
                </a:r>
                <a:r>
                  <a:rPr lang="zh-CN" altLang="en-US" sz="2000" dirty="0">
                    <a:latin typeface="Cambria Math"/>
                  </a:rPr>
                  <a:t>都有</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𝒇</m:t>
                        </m:r>
                      </m:e>
                      <m:sup>
                        <m:r>
                          <a:rPr lang="en-US" altLang="zh-CN" sz="2000" i="1">
                            <a:latin typeface="Cambria Math"/>
                          </a:rPr>
                          <m:t>∗</m:t>
                        </m:r>
                      </m:sup>
                    </m:sSup>
                    <m:r>
                      <a:rPr lang="en-US" altLang="zh-CN" sz="2000" i="1">
                        <a:latin typeface="Cambria Math"/>
                      </a:rPr>
                      <m:t>, </m:t>
                    </m:r>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𝑲</m:t>
                            </m:r>
                          </m:sub>
                        </m:sSub>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𝒇</m:t>
                        </m:r>
                      </m:e>
                      <m:sup>
                        <m:r>
                          <a:rPr lang="en-US" altLang="zh-CN" sz="2000" i="1">
                            <a:latin typeface="Cambria Math"/>
                          </a:rPr>
                          <m:t>∗</m:t>
                        </m:r>
                      </m:sup>
                    </m:sSup>
                  </m:oMath>
                </a14:m>
                <a:r>
                  <a:rPr lang="zh-CN" altLang="en-US" sz="2000" dirty="0"/>
                  <a:t>成立</a:t>
                </a:r>
                <a:endParaRPr lang="en-US" altLang="zh-CN" sz="2000" dirty="0"/>
              </a:p>
              <a:p>
                <a:r>
                  <a:rPr lang="zh-CN" altLang="en-US" sz="2000" dirty="0"/>
                  <a:t>注意，有可能有凸规划解集是空集或无界的，如</a:t>
                </a:r>
                <a14:m>
                  <m:oMath xmlns:m="http://schemas.openxmlformats.org/officeDocument/2006/math">
                    <m:r>
                      <a:rPr lang="en-US" altLang="zh-CN" sz="2000" i="1">
                        <a:latin typeface="Cambria Math"/>
                      </a:rPr>
                      <m:t>𝒎𝒊𝒏</m:t>
                    </m:r>
                    <m:r>
                      <a:rPr lang="en-US" altLang="zh-CN" sz="2000" i="1">
                        <a:latin typeface="Cambria Math"/>
                      </a:rPr>
                      <m:t> </m:t>
                    </m:r>
                    <m:r>
                      <a:rPr lang="en-US" altLang="zh-CN" sz="2000" i="1">
                        <a:latin typeface="Cambria Math"/>
                      </a:rPr>
                      <m:t>𝒙</m:t>
                    </m:r>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𝒙</m:t>
                    </m:r>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sub>
                    </m:sSub>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i="1">
                        <a:latin typeface="Cambria Math"/>
                      </a:rPr>
                      <m:t>𝟎</m:t>
                    </m:r>
                  </m:oMath>
                </a14:m>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759"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7465600"/>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注意</a:t>
                </a:r>
                <a14:m>
                  <m:oMath xmlns:m="http://schemas.openxmlformats.org/officeDocument/2006/math">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和针对对问题</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𝟒</m:t>
                    </m:r>
                    <m:r>
                      <a:rPr lang="en-US" altLang="zh-CN" sz="2000" i="1">
                        <a:solidFill>
                          <a:srgbClr val="FF0000"/>
                        </a:solidFill>
                        <a:latin typeface="Cambria Math"/>
                      </a:rPr>
                      <m:t>)</m:t>
                    </m:r>
                  </m:oMath>
                </a14:m>
                <a:r>
                  <a:rPr lang="zh-CN" altLang="en-US" sz="2000" dirty="0"/>
                  <a:t>的满足</a:t>
                </a:r>
                <a:r>
                  <a:rPr lang="en-US" altLang="zh-CN" sz="2000" dirty="0"/>
                  <a:t>KKT</a:t>
                </a:r>
                <a:r>
                  <a:rPr lang="zh-CN" altLang="en-US" sz="2000" dirty="0"/>
                  <a:t>条件的点</a:t>
                </a:r>
                <a14:m>
                  <m:oMath xmlns:m="http://schemas.openxmlformats.org/officeDocument/2006/math">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oMath>
                </a14:m>
                <a:r>
                  <a:rPr lang="zh-CN" altLang="en-US" sz="2000" dirty="0"/>
                  <a:t>之间有重要的关系</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r>
                        <a:rPr lang="en-US" altLang="zh-CN" sz="2000" i="1">
                          <a:latin typeface="Cambria Math"/>
                        </a:rPr>
                        <m:t>𝑷</m:t>
                      </m:r>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den>
                          </m:f>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r>
                            <a:rPr lang="en-US" altLang="zh-CN" sz="2000" i="1">
                              <a:latin typeface="Cambria Math"/>
                            </a:rPr>
                            <m:t>=</m:t>
                          </m:r>
                          <m:r>
                            <a:rPr lang="en-US" altLang="zh-CN" sz="2000" i="1">
                              <a:latin typeface="Cambria Math"/>
                            </a:rPr>
                            <m:t>𝟎</m:t>
                          </m:r>
                        </m:e>
                      </m:nary>
                    </m:oMath>
                  </m:oMathPara>
                </a14:m>
                <a:endParaRPr lang="en-US" altLang="zh-CN" sz="2000" dirty="0"/>
              </a:p>
              <a:p>
                <a:r>
                  <a:rPr lang="zh-CN" altLang="en-US" sz="2000" dirty="0"/>
                  <a:t>如果定义</a:t>
                </a:r>
                <a:r>
                  <a:rPr lang="en-US" altLang="zh-CN" sz="2000" dirty="0"/>
                  <a:t>Lagrange</a:t>
                </a:r>
                <a:r>
                  <a:rPr lang="zh-CN" altLang="en-US" sz="2000" dirty="0"/>
                  <a:t>乘子估计为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den>
                    </m:f>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endParaRPr lang="en-US" altLang="zh-CN" sz="2000" dirty="0"/>
              </a:p>
              <a:p>
                <a:r>
                  <a:rPr lang="zh-CN" altLang="en-US" sz="2000" dirty="0"/>
                  <a:t>则有</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𝝁</m:t>
                            </m:r>
                          </m:e>
                        </m:d>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r>
                          <a:rPr lang="en-US" altLang="zh-CN" sz="2000" i="1">
                            <a:latin typeface="Cambria Math"/>
                          </a:rPr>
                          <m:t>=</m:t>
                        </m:r>
                        <m:r>
                          <a:rPr lang="en-US" altLang="zh-CN" sz="2000" i="1">
                            <a:latin typeface="Cambria Math"/>
                          </a:rPr>
                          <m:t>𝟎</m:t>
                        </m:r>
                      </m:e>
                    </m:nary>
                    <m:r>
                      <a:rPr lang="en-US" altLang="zh-CN" sz="2000">
                        <a:latin typeface="Cambria Math"/>
                      </a:rPr>
                      <m:t>   </m:t>
                    </m:r>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𝟓</m:t>
                    </m:r>
                    <m:r>
                      <a:rPr lang="en-US" altLang="zh-CN" sz="2000" i="1">
                        <a:solidFill>
                          <a:srgbClr val="FF0000"/>
                        </a:solidFill>
                        <a:latin typeface="Cambria Math"/>
                      </a:rPr>
                      <m:t>)</m:t>
                    </m:r>
                  </m:oMath>
                </a14:m>
                <a:r>
                  <a:rPr lang="en-US" altLang="zh-CN" sz="2000" dirty="0"/>
                  <a:t>, </a:t>
                </a:r>
                <a:r>
                  <a:rPr lang="zh-CN" altLang="en-US" sz="2000" dirty="0"/>
                  <a:t>这个条件与</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𝟒</m:t>
                    </m:r>
                    <m:r>
                      <a:rPr lang="en-US" altLang="zh-CN" sz="2000" i="1">
                        <a:solidFill>
                          <a:srgbClr val="FF0000"/>
                        </a:solidFill>
                        <a:latin typeface="Cambria Math"/>
                      </a:rPr>
                      <m:t>)</m:t>
                    </m:r>
                  </m:oMath>
                </a14:m>
                <a:r>
                  <a:rPr lang="zh-CN" altLang="en-US" sz="2000" dirty="0"/>
                  <a:t>的第一个</a:t>
                </a:r>
                <a:r>
                  <a:rPr lang="en-US" altLang="zh-CN" sz="2000" dirty="0"/>
                  <a:t>KKT</a:t>
                </a:r>
                <a:r>
                  <a:rPr lang="zh-CN" altLang="en-US" sz="2000" dirty="0"/>
                  <a:t>条件</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𝟎</m:t>
                    </m:r>
                  </m:oMath>
                </a14:m>
                <a:r>
                  <a:rPr lang="zh-CN" altLang="en-US" sz="2000" dirty="0"/>
                  <a:t>一样，</a:t>
                </a:r>
                <a:r>
                  <a:rPr lang="en-US" altLang="zh-CN" sz="2000" dirty="0" err="1"/>
                  <a:t>Lagrangian</a:t>
                </a:r>
                <a:r>
                  <a:rPr lang="zh-CN" altLang="en-US" sz="2000" dirty="0"/>
                  <a:t>函数</a:t>
                </a:r>
                <a14:m>
                  <m:oMath xmlns:m="http://schemas.openxmlformats.org/officeDocument/2006/math">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𝒙</m:t>
                        </m:r>
                        <m:r>
                          <a:rPr lang="en-US" altLang="zh-CN" sz="2000" i="1">
                            <a:latin typeface="Cambria Math"/>
                          </a:rPr>
                          <m:t>)</m:t>
                        </m:r>
                      </m:e>
                    </m:nary>
                  </m:oMath>
                </a14:m>
                <a:endParaRPr lang="en-US" altLang="zh-CN" sz="2000" dirty="0"/>
              </a:p>
              <a:p>
                <a:r>
                  <a:rPr lang="zh-CN" altLang="en-US" sz="2000" dirty="0"/>
                  <a:t>其它针对不等式约束的</a:t>
                </a:r>
                <a:r>
                  <a:rPr lang="en-US" altLang="zh-CN" sz="2000" dirty="0"/>
                  <a:t>KKT</a:t>
                </a:r>
                <a:r>
                  <a:rPr lang="zh-CN" altLang="en-US" sz="2000" dirty="0"/>
                  <a:t>条件如下：</a:t>
                </a:r>
                <a:endParaRPr lang="en-US" altLang="zh-CN" sz="2000" dirty="0"/>
              </a:p>
              <a:p>
                <a:pPr marL="0" indent="0" algn="ctr">
                  <a:buNone/>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r>
                      <a:rPr lang="en-US" altLang="zh-CN" sz="2000" i="1">
                        <a:latin typeface="Cambria Math"/>
                      </a:rPr>
                      <m:t>≥</m:t>
                    </m:r>
                    <m:r>
                      <a:rPr lang="en-US" altLang="zh-CN" sz="2000" i="1">
                        <a:latin typeface="Cambria Math"/>
                      </a:rPr>
                      <m:t>𝟎</m:t>
                    </m:r>
                    <m:r>
                      <a:rPr lang="en-US" altLang="zh-CN" sz="2000" i="1">
                        <a:latin typeface="Cambria Math"/>
                      </a:rPr>
                      <m:t>,</m:t>
                    </m:r>
                  </m:oMath>
                </a14:m>
                <a:r>
                  <a:rPr lang="en-US" altLang="zh-CN" sz="2000" i="1" dirty="0">
                    <a:latin typeface="Cambria Math"/>
                  </a:rPr>
                  <a:t> </a:t>
                </a:r>
                <a14:m>
                  <m:oMath xmlns:m="http://schemas.openxmlformats.org/officeDocument/2006/math">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𝟔</m:t>
                    </m:r>
                    <m:r>
                      <a:rPr lang="en-US" altLang="zh-CN" sz="2000" i="1">
                        <a:solidFill>
                          <a:srgbClr val="FF0000"/>
                        </a:solidFill>
                        <a:latin typeface="Cambria Math"/>
                      </a:rPr>
                      <m:t>)</m:t>
                    </m:r>
                  </m:oMath>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r>
                        <a:rPr lang="en-US" altLang="zh-CN" sz="2000" i="1">
                          <a:latin typeface="Cambria Math"/>
                        </a:rPr>
                        <m:t>  </m:t>
                      </m:r>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𝟕</m:t>
                      </m:r>
                      <m:r>
                        <a:rPr lang="en-US" altLang="zh-CN" sz="2000" i="1">
                          <a:solidFill>
                            <a:srgbClr val="FF0000"/>
                          </a:solidFill>
                          <a:latin typeface="Cambria Math"/>
                        </a:rPr>
                        <m:t>)</m:t>
                      </m:r>
                    </m:oMath>
                  </m:oMathPara>
                </a14:m>
                <a:endParaRPr lang="en-US" altLang="zh-CN" sz="2000" dirty="0"/>
              </a:p>
              <a:p>
                <a:r>
                  <a:rPr lang="zh-CN" altLang="en-US" sz="2000" dirty="0"/>
                  <a:t>这里前两个显然满足，因为</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r>
                      <a:rPr lang="en-US" altLang="zh-CN" sz="2000" i="1">
                        <a:latin typeface="Cambria Math"/>
                      </a:rPr>
                      <m:t>)</m:t>
                    </m:r>
                  </m:oMath>
                </a14:m>
                <a:r>
                  <a:rPr lang="en-US" altLang="zh-CN" sz="2000" dirty="0"/>
                  <a:t>.</a:t>
                </a:r>
                <a:r>
                  <a:rPr lang="zh-CN" altLang="en-US" sz="2000" dirty="0"/>
                  <a:t>只有最后一个互补松弛性条件没有满足，实际上根据前面乘子估计：</a:t>
                </a:r>
                <a:endParaRPr lang="en-US" altLang="zh-CN" sz="2000" dirty="0"/>
              </a:p>
              <a:p>
                <a:pPr marL="0" indent="0" algn="ctr">
                  <a:buNone/>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𝝁</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𝟖</m:t>
                    </m:r>
                    <m:r>
                      <a:rPr lang="en-US" altLang="zh-CN" sz="2000" i="1">
                        <a:solidFill>
                          <a:srgbClr val="FF0000"/>
                        </a:solidFill>
                        <a:latin typeface="Cambria Math"/>
                      </a:rPr>
                      <m:t>)</m:t>
                    </m:r>
                  </m:oMath>
                </a14:m>
                <a:r>
                  <a:rPr lang="en-US" altLang="zh-CN" sz="2000" dirty="0"/>
                  <a:t>, </a:t>
                </a:r>
                <a:r>
                  <a:rPr lang="zh-CN" altLang="en-US" sz="2000" dirty="0"/>
                  <a:t>且</a:t>
                </a:r>
                <a14:m>
                  <m:oMath xmlns:m="http://schemas.openxmlformats.org/officeDocument/2006/math">
                    <m:r>
                      <a:rPr lang="en-US" altLang="zh-CN" sz="2000" i="1">
                        <a:latin typeface="Cambria Math"/>
                      </a:rPr>
                      <m:t>𝝁</m:t>
                    </m:r>
                    <m:r>
                      <a:rPr lang="en-US" altLang="zh-CN" sz="2000" i="1">
                        <a:latin typeface="Cambria Math"/>
                      </a:rPr>
                      <m:t>&gt;</m:t>
                    </m:r>
                    <m:r>
                      <a:rPr lang="en-US" altLang="zh-CN" sz="2000" i="1">
                        <a:latin typeface="Cambria Math"/>
                      </a:rPr>
                      <m:t>𝟎</m:t>
                    </m:r>
                  </m:oMath>
                </a14:m>
                <a:endParaRPr lang="en-US" altLang="zh-CN" sz="2000" dirty="0"/>
              </a:p>
              <a:p>
                <a:r>
                  <a:rPr lang="zh-CN" altLang="en-US" sz="2000" dirty="0"/>
                  <a:t>但从上面可以看出，随着障碍因子</a:t>
                </a:r>
                <a14:m>
                  <m:oMath xmlns:m="http://schemas.openxmlformats.org/officeDocument/2006/math">
                    <m:r>
                      <a:rPr lang="en-US" altLang="zh-CN" sz="2000" i="1">
                        <a:latin typeface="Cambria Math"/>
                      </a:rPr>
                      <m:t>𝝁</m:t>
                    </m:r>
                    <m:r>
                      <a:rPr lang="en-US" altLang="zh-CN" sz="2000" i="1">
                        <a:latin typeface="Cambria Math"/>
                      </a:rPr>
                      <m:t>↓</m:t>
                    </m:r>
                    <m:r>
                      <a:rPr lang="en-US" altLang="zh-CN" sz="2000" i="1">
                        <a:latin typeface="Cambria Math"/>
                      </a:rPr>
                      <m:t>𝟎</m:t>
                    </m:r>
                  </m:oMath>
                </a14:m>
                <a:r>
                  <a:rPr lang="en-US" altLang="zh-CN" sz="2000" dirty="0"/>
                  <a:t>,</a:t>
                </a:r>
                <a:r>
                  <a:rPr lang="zh-CN" altLang="en-US" sz="2000" dirty="0"/>
                  <a:t>与之相关的</a:t>
                </a:r>
                <a:r>
                  <a:rPr lang="en-US" altLang="zh-CN" sz="2000" dirty="0"/>
                  <a:t>Lagrange</a:t>
                </a:r>
                <a:r>
                  <a:rPr lang="zh-CN" altLang="en-US" sz="2000" dirty="0"/>
                  <a:t>乘子估计</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越来越接近满足</a:t>
                </a:r>
                <a:r>
                  <a:rPr lang="en-US" altLang="zh-CN" sz="2000" dirty="0"/>
                  <a:t>KKT</a:t>
                </a:r>
                <a:r>
                  <a:rPr lang="zh-CN" altLang="en-US" sz="2000" dirty="0"/>
                  <a:t>条件。实际上，如果在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满足某些附加假设，可以证明当</a:t>
                </a:r>
                <a14:m>
                  <m:oMath xmlns:m="http://schemas.openxmlformats.org/officeDocument/2006/math">
                    <m:r>
                      <a:rPr lang="en-US" altLang="zh-CN" sz="2000" i="1">
                        <a:latin typeface="Cambria Math"/>
                      </a:rPr>
                      <m:t>𝝁</m:t>
                    </m:r>
                    <m:r>
                      <a:rPr lang="en-US" altLang="zh-CN" sz="2000" i="1">
                        <a:latin typeface="Cambria Math"/>
                      </a:rPr>
                      <m:t>↓</m:t>
                    </m:r>
                    <m:r>
                      <a:rPr lang="en-US" altLang="zh-CN" sz="2000" i="1">
                        <a:latin typeface="Cambria Math"/>
                      </a:rPr>
                      <m:t>𝟎</m:t>
                    </m:r>
                    <m:r>
                      <a:rPr lang="en-US" altLang="zh-CN" sz="2000" i="1">
                        <a:latin typeface="Cambria Math"/>
                      </a:rPr>
                      <m:t>, (</m:t>
                    </m:r>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r>
                      <a:rPr lang="en-US" altLang="zh-CN" sz="2000" i="1">
                        <a:latin typeface="Cambria Math"/>
                      </a:rPr>
                      <m:t>𝝀</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oMath>
                </a14:m>
                <a:r>
                  <a:rPr lang="zh-CN" altLang="en-US" sz="2000" dirty="0"/>
                  <a:t>接近最优主</a:t>
                </a:r>
                <a:r>
                  <a:rPr lang="en-US" altLang="zh-CN" sz="2000" dirty="0"/>
                  <a:t>-</a:t>
                </a:r>
                <a:r>
                  <a:rPr lang="zh-CN" altLang="en-US" sz="2000" dirty="0"/>
                  <a:t>对偶解</a:t>
                </a:r>
                <a14:m>
                  <m:oMath xmlns:m="http://schemas.openxmlformats.org/officeDocument/2006/math">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3027324"/>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结论</a:t>
                </a:r>
                <a:r>
                  <a:rPr lang="en-US" altLang="zh-CN" sz="2400" dirty="0">
                    <a:solidFill>
                      <a:srgbClr val="FF0000"/>
                    </a:solidFill>
                  </a:rPr>
                  <a:t>2</a:t>
                </a:r>
                <a:r>
                  <a:rPr lang="zh-CN" altLang="en-US" sz="2400" dirty="0">
                    <a:solidFill>
                      <a:srgbClr val="FF0000"/>
                    </a:solidFill>
                  </a:rPr>
                  <a:t>：</a:t>
                </a:r>
                <a:r>
                  <a:rPr lang="zh-CN" altLang="en-US" sz="2400" dirty="0"/>
                  <a:t>假设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𝑭</m:t>
                        </m:r>
                      </m:e>
                      <m:sup>
                        <m:r>
                          <a:rPr lang="en-US" altLang="zh-CN" sz="2400" i="1">
                            <a:latin typeface="Cambria Math"/>
                          </a:rPr>
                          <m:t>𝒐</m:t>
                        </m:r>
                      </m:sup>
                    </m:sSup>
                  </m:oMath>
                </a14:m>
                <a:r>
                  <a:rPr lang="zh-CN" altLang="en-US" sz="2400" dirty="0"/>
                  <a:t>非空，并且对某个</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m:t>
                        </m:r>
                      </m:sup>
                    </m:sSup>
                  </m:oMath>
                </a14:m>
                <a:r>
                  <a:rPr lang="en-US" altLang="zh-CN" sz="2400" dirty="0"/>
                  <a:t>, </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是满足</a:t>
                </a:r>
                <a:r>
                  <a:rPr lang="en-US" altLang="zh-CN" sz="2400" dirty="0"/>
                  <a:t>KKT</a:t>
                </a:r>
                <a:r>
                  <a:rPr lang="zh-CN" altLang="en-US" sz="2400" dirty="0"/>
                  <a:t>条件的原问题的局部解。也假设线性独立约束规范</a:t>
                </a:r>
                <a:r>
                  <a:rPr lang="en-US" altLang="zh-CN" sz="2400" dirty="0"/>
                  <a:t>(LICQ)</a:t>
                </a:r>
                <a:r>
                  <a:rPr lang="zh-CN" altLang="en-US" sz="2400" dirty="0"/>
                  <a:t>成立</a:t>
                </a:r>
                <a:r>
                  <a:rPr lang="en-US" altLang="zh-CN" sz="2400" dirty="0"/>
                  <a:t>,</a:t>
                </a:r>
                <a:r>
                  <a:rPr lang="zh-CN" altLang="en-US" sz="2400" dirty="0"/>
                  <a:t>严格互补松弛性条件和二阶充分条件在点</a:t>
                </a:r>
                <a14:m>
                  <m:oMath xmlns:m="http://schemas.openxmlformats.org/officeDocument/2006/math">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m:t>
                        </m:r>
                      </m:sup>
                    </m:sSup>
                    <m:r>
                      <a:rPr lang="en-US" altLang="zh-CN" sz="2400" i="1">
                        <a:latin typeface="Cambria Math"/>
                      </a:rPr>
                      <m:t>)</m:t>
                    </m:r>
                  </m:oMath>
                </a14:m>
                <a:r>
                  <a:rPr lang="zh-CN" altLang="en-US" sz="2400" dirty="0"/>
                  <a:t>满足。则下述表述成立：</a:t>
                </a:r>
                <a:endParaRPr lang="en-US" altLang="zh-CN" sz="2400" dirty="0"/>
              </a:p>
              <a:p>
                <a:pPr lvl="1"/>
                <a:r>
                  <a:rPr lang="en-US" altLang="zh-CN" sz="2000" dirty="0"/>
                  <a:t>1.</a:t>
                </a:r>
                <a:r>
                  <a:rPr lang="zh-CN" altLang="en-US" sz="2000" dirty="0"/>
                  <a:t>存在唯一连续可微向量函数</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en-US" altLang="zh-CN" sz="2000" dirty="0"/>
                  <a:t>,</a:t>
                </a:r>
                <a:r>
                  <a:rPr lang="zh-CN" altLang="en-US" sz="2000" dirty="0"/>
                  <a:t>对所有足够小的</a:t>
                </a:r>
                <a14:m>
                  <m:oMath xmlns:m="http://schemas.openxmlformats.org/officeDocument/2006/math">
                    <m:r>
                      <a:rPr lang="en-US" altLang="zh-CN" sz="2000" i="1">
                        <a:latin typeface="Cambria Math"/>
                      </a:rPr>
                      <m:t>𝝁</m:t>
                    </m:r>
                  </m:oMath>
                </a14:m>
                <a:r>
                  <a:rPr lang="zh-CN" altLang="en-US" sz="2000" dirty="0"/>
                  <a:t>有定义，由声明在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的邻域内</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是</a:t>
                </a:r>
                <a14:m>
                  <m:oMath xmlns:m="http://schemas.openxmlformats.org/officeDocument/2006/math">
                    <m:r>
                      <a:rPr lang="en-US" altLang="zh-CN" sz="2000" i="1" dirty="0">
                        <a:latin typeface="Cambria Math"/>
                      </a:rPr>
                      <m:t>𝑷</m:t>
                    </m:r>
                    <m:r>
                      <a:rPr lang="en-US" altLang="zh-CN" sz="2000" i="1" dirty="0">
                        <a:latin typeface="Cambria Math"/>
                      </a:rPr>
                      <m:t>(</m:t>
                    </m:r>
                    <m:r>
                      <a:rPr lang="en-US" altLang="zh-CN" sz="2000" i="1" dirty="0">
                        <a:latin typeface="Cambria Math"/>
                      </a:rPr>
                      <m:t>𝒙</m:t>
                    </m:r>
                    <m:r>
                      <a:rPr lang="en-US" altLang="zh-CN" sz="2000" i="1" dirty="0">
                        <a:latin typeface="Cambria Math"/>
                      </a:rPr>
                      <m:t>;</m:t>
                    </m:r>
                    <m:r>
                      <a:rPr lang="en-US" altLang="zh-CN" sz="2000" i="1" dirty="0">
                        <a:latin typeface="Cambria Math"/>
                      </a:rPr>
                      <m:t>𝝁</m:t>
                    </m:r>
                    <m:r>
                      <a:rPr lang="en-US" altLang="zh-CN" sz="2000" i="1" dirty="0">
                        <a:latin typeface="Cambria Math"/>
                      </a:rPr>
                      <m:t>)</m:t>
                    </m:r>
                  </m:oMath>
                </a14:m>
                <a:r>
                  <a:rPr lang="zh-CN" altLang="en-US" sz="2000" dirty="0"/>
                  <a:t>的局部极小，使得</a:t>
                </a:r>
                <a14:m>
                  <m:oMath xmlns:m="http://schemas.openxmlformats.org/officeDocument/2006/math">
                    <m:r>
                      <a:rPr lang="en-US" altLang="zh-CN" sz="2000" i="1">
                        <a:latin typeface="Cambria Math"/>
                      </a:rPr>
                      <m:t>𝒍𝒊</m:t>
                    </m:r>
                    <m:sSub>
                      <m:sSubPr>
                        <m:ctrlPr>
                          <a:rPr lang="en-US" altLang="zh-CN" sz="2000" i="1">
                            <a:latin typeface="Cambria Math" panose="02040503050406030204" pitchFamily="18" charset="0"/>
                          </a:rPr>
                        </m:ctrlPr>
                      </m:sSubPr>
                      <m:e>
                        <m:r>
                          <a:rPr lang="en-US" altLang="zh-CN" sz="2000" i="1">
                            <a:latin typeface="Cambria Math"/>
                          </a:rPr>
                          <m:t>𝒎</m:t>
                        </m:r>
                      </m:e>
                      <m:sub>
                        <m:r>
                          <a:rPr lang="en-US" altLang="zh-CN" sz="2000" i="1">
                            <a:latin typeface="Cambria Math"/>
                          </a:rPr>
                          <m:t>𝝁</m:t>
                        </m:r>
                        <m:r>
                          <a:rPr lang="en-US" altLang="zh-CN" sz="2000" i="1">
                            <a:latin typeface="Cambria Math"/>
                          </a:rPr>
                          <m:t>↓</m:t>
                        </m:r>
                        <m:r>
                          <a:rPr lang="en-US" altLang="zh-CN" sz="2000" i="1">
                            <a:latin typeface="Cambria Math"/>
                          </a:rPr>
                          <m:t>𝟎</m:t>
                        </m:r>
                      </m:sub>
                    </m:sSub>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endParaRPr lang="en-US" altLang="zh-CN" sz="2000" dirty="0"/>
              </a:p>
              <a:p>
                <a:pPr lvl="1"/>
                <a:r>
                  <a:rPr lang="zh-CN" altLang="en-US" sz="2000" dirty="0"/>
                  <a:t>对</a:t>
                </a:r>
                <a:r>
                  <a:rPr lang="en-US" altLang="zh-CN" sz="2000" dirty="0"/>
                  <a:t>1.</a:t>
                </a:r>
                <a:r>
                  <a:rPr lang="zh-CN" altLang="en-US" sz="2000" dirty="0"/>
                  <a:t>中的</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，当</a:t>
                </a:r>
                <a14:m>
                  <m:oMath xmlns:m="http://schemas.openxmlformats.org/officeDocument/2006/math">
                    <m:r>
                      <a:rPr lang="en-US" altLang="zh-CN" sz="2000" i="1">
                        <a:latin typeface="Cambria Math"/>
                      </a:rPr>
                      <m:t>𝝁</m:t>
                    </m:r>
                    <m:r>
                      <a:rPr lang="en-US" altLang="zh-CN" sz="2000" i="1">
                        <a:latin typeface="Cambria Math"/>
                      </a:rPr>
                      <m:t>↓</m:t>
                    </m:r>
                    <m:r>
                      <a:rPr lang="en-US" altLang="zh-CN" sz="2000" i="1">
                        <a:latin typeface="Cambria Math"/>
                      </a:rPr>
                      <m:t>𝟎</m:t>
                    </m:r>
                  </m:oMath>
                </a14:m>
                <a:r>
                  <a:rPr lang="zh-CN" altLang="en-US" sz="2000" dirty="0"/>
                  <a:t>时，</a:t>
                </a:r>
                <a:r>
                  <a:rPr lang="en-US" altLang="zh-CN" sz="2000" dirty="0"/>
                  <a:t>Lagrange</a:t>
                </a:r>
                <a:r>
                  <a:rPr lang="zh-CN" altLang="en-US" sz="2000" dirty="0"/>
                  <a:t>乘子</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𝝁</m:t>
                        </m:r>
                      </m:num>
                      <m:den>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d>
                      </m:den>
                    </m:f>
                  </m:oMath>
                </a14:m>
                <a:r>
                  <a:rPr lang="zh-CN" altLang="en-US" sz="2000" dirty="0"/>
                  <a:t>收敛到</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oMath>
                </a14:m>
                <a:endParaRPr lang="en-US" altLang="zh-CN" sz="2000" dirty="0"/>
              </a:p>
              <a:p>
                <a:pPr lvl="1"/>
                <a:r>
                  <a:rPr lang="zh-CN" altLang="en-US" sz="2000" dirty="0"/>
                  <a:t>对所有足够小的</a:t>
                </a:r>
                <a14:m>
                  <m:oMath xmlns:m="http://schemas.openxmlformats.org/officeDocument/2006/math">
                    <m:r>
                      <a:rPr lang="en-US" altLang="zh-CN" sz="2000" i="1">
                        <a:latin typeface="Cambria Math"/>
                      </a:rPr>
                      <m:t>𝝁</m:t>
                    </m:r>
                  </m:oMath>
                </a14:m>
                <a:r>
                  <a:rPr lang="en-US" altLang="zh-CN" sz="2000" dirty="0"/>
                  <a:t>,Hessian</a:t>
                </a:r>
                <a:r>
                  <a:rPr lang="zh-CN" altLang="en-US" sz="2000" dirty="0"/>
                  <a:t>矩阵</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𝑷</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是正定的。</a:t>
                </a:r>
                <a:endParaRPr lang="en-US" altLang="zh-CN" sz="2000" dirty="0"/>
              </a:p>
              <a:p>
                <a:r>
                  <a:rPr lang="zh-CN" altLang="en-US" sz="1800" dirty="0"/>
                  <a:t>中心路径</a:t>
                </a:r>
                <a:r>
                  <a:rPr lang="en-US" altLang="zh-CN" sz="1800" dirty="0"/>
                  <a:t>(</a:t>
                </a:r>
                <a:r>
                  <a:rPr lang="zh-CN" altLang="en-US" sz="1800" dirty="0"/>
                  <a:t>轨迹</a:t>
                </a:r>
                <a:r>
                  <a:rPr lang="en-US" altLang="zh-CN" sz="1800" dirty="0"/>
                  <a:t>)</a:t>
                </a:r>
                <a:r>
                  <a:rPr lang="zh-CN" altLang="en-US" sz="1800" dirty="0"/>
                  <a:t>：</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𝑪</m:t>
                        </m:r>
                      </m:e>
                      <m:sub>
                        <m:r>
                          <a:rPr lang="en-US" altLang="zh-CN" sz="1800" i="1">
                            <a:latin typeface="Cambria Math"/>
                          </a:rPr>
                          <m:t>𝒑</m:t>
                        </m:r>
                      </m:sub>
                    </m:sSub>
                    <m:r>
                      <a:rPr lang="en-US" altLang="zh-CN" sz="1800" i="1">
                        <a:latin typeface="Cambria Math"/>
                      </a:rPr>
                      <m:t>≝</m:t>
                    </m:r>
                    <m:d>
                      <m:dPr>
                        <m:begChr m:val="{"/>
                        <m:endChr m:val="}"/>
                        <m:ctrlPr>
                          <a:rPr lang="en-US" altLang="zh-CN" sz="1800" i="1">
                            <a:latin typeface="Cambria Math" panose="02040503050406030204" pitchFamily="18" charset="0"/>
                          </a:rPr>
                        </m:ctrlPr>
                      </m:dPr>
                      <m:e>
                        <m:r>
                          <a:rPr lang="en-US" altLang="zh-CN" sz="1800" i="1">
                            <a:latin typeface="Cambria Math"/>
                          </a:rPr>
                          <m:t>𝒙</m:t>
                        </m:r>
                        <m:d>
                          <m:dPr>
                            <m:ctrlPr>
                              <a:rPr lang="en-US" altLang="zh-CN" sz="1800" i="1">
                                <a:latin typeface="Cambria Math" panose="02040503050406030204" pitchFamily="18" charset="0"/>
                              </a:rPr>
                            </m:ctrlPr>
                          </m:dPr>
                          <m:e>
                            <m:r>
                              <a:rPr lang="en-US" altLang="zh-CN" sz="1800" i="1">
                                <a:latin typeface="Cambria Math"/>
                              </a:rPr>
                              <m:t>𝝁</m:t>
                            </m:r>
                          </m:e>
                        </m:d>
                      </m:e>
                      <m:e>
                        <m:r>
                          <a:rPr lang="en-US" altLang="zh-CN" sz="1800" i="1">
                            <a:latin typeface="Cambria Math"/>
                          </a:rPr>
                          <m:t>𝝁</m:t>
                        </m:r>
                        <m:r>
                          <a:rPr lang="en-US" altLang="zh-CN" sz="1800" i="1">
                            <a:latin typeface="Cambria Math"/>
                          </a:rPr>
                          <m:t>&gt;</m:t>
                        </m:r>
                        <m:r>
                          <a:rPr lang="en-US" altLang="zh-CN" sz="1800" i="1">
                            <a:latin typeface="Cambria Math"/>
                          </a:rPr>
                          <m:t>𝟎</m:t>
                        </m:r>
                      </m:e>
                    </m:d>
                  </m:oMath>
                </a14:m>
                <a:r>
                  <a:rPr lang="en-US" altLang="zh-CN" sz="1800" dirty="0"/>
                  <a:t>(</a:t>
                </a:r>
                <a:r>
                  <a:rPr lang="zh-CN" altLang="en-US" sz="1800" dirty="0"/>
                  <a:t>有时也称为主中心路径</a:t>
                </a:r>
                <a:r>
                  <a:rPr lang="en-US" altLang="zh-CN" sz="1800" dirty="0"/>
                  <a:t>(primal central path,</a:t>
                </a:r>
                <a:r>
                  <a:rPr lang="zh-CN" altLang="en-US" sz="1800" dirty="0"/>
                  <a:t>与主</a:t>
                </a:r>
                <a:r>
                  <a:rPr lang="en-US" altLang="zh-CN" sz="1800" dirty="0"/>
                  <a:t>-</a:t>
                </a:r>
                <a:r>
                  <a:rPr lang="zh-CN" altLang="en-US" sz="1800" dirty="0"/>
                  <a:t>对偶中心路径相区分</a:t>
                </a:r>
                <a:r>
                  <a:rPr lang="en-US" altLang="zh-CN" sz="1800" dirty="0"/>
                  <a:t>)</a:t>
                </a:r>
              </a:p>
              <a:p>
                <a:r>
                  <a:rPr lang="zh-CN" altLang="en-US" sz="2400" dirty="0"/>
                  <a:t>前面提到，内点法不能应用到等式约束中</a:t>
                </a:r>
                <a:r>
                  <a:rPr lang="en-US" altLang="zh-CN" sz="2400" dirty="0"/>
                  <a:t>(</a:t>
                </a:r>
                <a:r>
                  <a:rPr lang="zh-CN" altLang="en-US" sz="2400" dirty="0"/>
                  <a:t>有同学可能认为通过将等式化为两个不等式就可以</a:t>
                </a:r>
                <a:r>
                  <a:rPr lang="en-US" altLang="zh-CN" sz="2400" dirty="0"/>
                  <a:t>)</a:t>
                </a:r>
                <a:r>
                  <a:rPr lang="zh-CN" altLang="en-US" sz="2400" dirty="0"/>
                  <a:t>，因为没有点能同时严格满足不等式，因而解集</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𝑭</m:t>
                        </m:r>
                      </m:e>
                      <m:sup>
                        <m:r>
                          <a:rPr lang="en-US" altLang="zh-CN" sz="2400" i="1">
                            <a:latin typeface="Cambria Math"/>
                          </a:rPr>
                          <m:t>𝒐</m:t>
                        </m:r>
                      </m:sup>
                    </m:sSup>
                  </m:oMath>
                </a14:m>
                <a:r>
                  <a:rPr lang="zh-CN" altLang="en-US" sz="2400" dirty="0"/>
                  <a:t>为空集</a:t>
                </a:r>
                <a:endParaRPr lang="en-US" altLang="zh-CN" sz="2400" dirty="0"/>
              </a:p>
              <a:p>
                <a:r>
                  <a:rPr lang="zh-CN" altLang="en-US" sz="2400" dirty="0"/>
                  <a:t>实际上可以通过引入二次惩罚项来达到目的，例如</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𝑩</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𝝁</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𝝁</m:t>
                      </m:r>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𝑰</m:t>
                          </m:r>
                        </m:sub>
                        <m:sup/>
                        <m:e>
                          <m:r>
                            <a:rPr lang="en-US" altLang="zh-CN" sz="2400" i="1">
                              <a:latin typeface="Cambria Math"/>
                            </a:rPr>
                            <m:t>𝒍𝒐𝒈</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𝝁</m:t>
                              </m:r>
                            </m:den>
                          </m:f>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𝑬</m:t>
                              </m:r>
                            </m:sub>
                            <m:sup/>
                            <m:e>
                              <m:sSubSup>
                                <m:sSubSupPr>
                                  <m:ctrlPr>
                                    <a:rPr lang="en-US" altLang="zh-CN" sz="2400" i="1">
                                      <a:latin typeface="Cambria Math" panose="02040503050406030204" pitchFamily="18" charset="0"/>
                                    </a:rPr>
                                  </m:ctrlPr>
                                </m:sSubSupPr>
                                <m:e>
                                  <m:r>
                                    <a:rPr lang="en-US" altLang="zh-CN" sz="2400" i="1">
                                      <a:latin typeface="Cambria Math"/>
                                    </a:rPr>
                                    <m:t>𝒉</m:t>
                                  </m:r>
                                </m:e>
                                <m:sub>
                                  <m:r>
                                    <a:rPr lang="en-US" altLang="zh-CN" sz="2400" i="1">
                                      <a:latin typeface="Cambria Math"/>
                                    </a:rPr>
                                    <m:t>𝒊</m:t>
                                  </m:r>
                                </m:sub>
                                <m:sup>
                                  <m:r>
                                    <a:rPr lang="en-US" altLang="zh-CN" sz="2400" i="1">
                                      <a:latin typeface="Cambria Math"/>
                                    </a:rPr>
                                    <m:t>𝟐</m:t>
                                  </m:r>
                                </m:sup>
                              </m:sSubSup>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solidFill>
                                    <a:srgbClr val="FF0000"/>
                                  </a:solidFill>
                                  <a:latin typeface="Cambria Math"/>
                                </a:rPr>
                                <m:t>(</m:t>
                              </m:r>
                              <m:r>
                                <a:rPr lang="en-US" altLang="zh-CN" sz="2400" i="1">
                                  <a:solidFill>
                                    <a:srgbClr val="FF0000"/>
                                  </a:solidFill>
                                  <a:latin typeface="Cambria Math"/>
                                </a:rPr>
                                <m:t>𝒂</m:t>
                              </m:r>
                              <m:r>
                                <a:rPr lang="en-US" altLang="zh-CN" sz="2400" i="1">
                                  <a:solidFill>
                                    <a:srgbClr val="FF0000"/>
                                  </a:solidFill>
                                  <a:latin typeface="Cambria Math"/>
                                </a:rPr>
                                <m:t>𝟗</m:t>
                              </m:r>
                              <m:r>
                                <a:rPr lang="en-US" altLang="zh-CN" sz="2400" i="1">
                                  <a:solidFill>
                                    <a:srgbClr val="FF0000"/>
                                  </a:solidFill>
                                  <a:latin typeface="Cambria Math"/>
                                </a:rPr>
                                <m:t>)</m:t>
                              </m:r>
                            </m:e>
                          </m:nary>
                        </m:e>
                      </m:nary>
                    </m:oMath>
                  </m:oMathPara>
                </a14:m>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926" b="-4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4212528"/>
      </p:ext>
    </p:extLst>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此时可以根据前面类似的处理进行求解，需要迫使</a:t>
                </a:r>
                <a14:m>
                  <m:oMath xmlns:m="http://schemas.openxmlformats.org/officeDocument/2006/math">
                    <m:r>
                      <a:rPr lang="en-US" altLang="zh-CN" sz="2400" i="1">
                        <a:latin typeface="Cambria Math"/>
                      </a:rPr>
                      <m:t>𝝁</m:t>
                    </m:r>
                  </m:oMath>
                </a14:m>
                <a:r>
                  <a:rPr lang="zh-CN" altLang="en-US" sz="2400" dirty="0"/>
                  <a:t>趋近于</a:t>
                </a:r>
                <a:r>
                  <a:rPr lang="en-US" altLang="zh-CN" sz="2400" dirty="0"/>
                  <a:t>0</a:t>
                </a:r>
                <a:r>
                  <a:rPr lang="zh-CN" altLang="en-US" sz="2400" dirty="0"/>
                  <a:t>来获得问题的精确解</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。但与前述内点法，外点法类似</a:t>
                </a:r>
                <a:r>
                  <a:rPr lang="en-US" altLang="zh-CN" sz="2400" dirty="0"/>
                  <a:t>,</a:t>
                </a:r>
                <a:r>
                  <a:rPr lang="zh-CN" altLang="en-US" sz="2400" dirty="0"/>
                  <a:t>存在下列问题：当</a:t>
                </a:r>
                <a14:m>
                  <m:oMath xmlns:m="http://schemas.openxmlformats.org/officeDocument/2006/math">
                    <m:r>
                      <a:rPr lang="en-US" altLang="zh-CN" sz="2400" i="1">
                        <a:latin typeface="Cambria Math"/>
                      </a:rPr>
                      <m:t>𝝁</m:t>
                    </m:r>
                  </m:oMath>
                </a14:m>
                <a:r>
                  <a:rPr lang="zh-CN" altLang="en-US" sz="2400" dirty="0"/>
                  <a:t>很小时</a:t>
                </a:r>
                <a14:m>
                  <m:oMath xmlns:m="http://schemas.openxmlformats.org/officeDocument/2006/math">
                    <m:r>
                      <a:rPr lang="zh-CN" altLang="en-US" sz="2400">
                        <a:latin typeface="Cambria Math"/>
                      </a:rPr>
                      <m:t>，</m:t>
                    </m:r>
                    <m:sSubSup>
                      <m:sSubSupPr>
                        <m:ctrlPr>
                          <a:rPr lang="en-US" altLang="zh-CN" sz="2400" i="1">
                            <a:latin typeface="Cambria Math" panose="02040503050406030204" pitchFamily="18" charset="0"/>
                          </a:rPr>
                        </m:ctrlPr>
                      </m:sSubSupPr>
                      <m:e>
                        <m:r>
                          <a:rPr lang="en-US" altLang="zh-CN" sz="2400">
                            <a:latin typeface="Cambria Math"/>
                          </a:rPr>
                          <m:t>𝛁</m:t>
                        </m:r>
                      </m:e>
                      <m:sub>
                        <m:r>
                          <a:rPr lang="en-US" altLang="zh-CN" sz="2400" i="1">
                            <a:latin typeface="Cambria Math"/>
                          </a:rPr>
                          <m:t>𝒙𝒙</m:t>
                        </m:r>
                      </m:sub>
                      <m:sup>
                        <m:r>
                          <a:rPr lang="en-US" altLang="zh-CN" sz="2400">
                            <a:latin typeface="Cambria Math"/>
                          </a:rPr>
                          <m:t>𝟐</m:t>
                        </m:r>
                      </m:sup>
                    </m:sSubSup>
                    <m:r>
                      <a:rPr lang="en-US" altLang="zh-CN" sz="2400" i="1">
                        <a:latin typeface="Cambria Math"/>
                      </a:rPr>
                      <m:t>𝑩</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𝝁</m:t>
                    </m:r>
                    <m:r>
                      <a:rPr lang="en-US" altLang="zh-CN" sz="2400" i="1">
                        <a:latin typeface="Cambria Math"/>
                      </a:rPr>
                      <m:t>)</m:t>
                    </m:r>
                  </m:oMath>
                </a14:m>
                <a:r>
                  <a:rPr lang="zh-CN" altLang="en-US" sz="2400" dirty="0"/>
                  <a:t>的病态条件性；减少</a:t>
                </a:r>
                <a14:m>
                  <m:oMath xmlns:m="http://schemas.openxmlformats.org/officeDocument/2006/math">
                    <m:r>
                      <a:rPr lang="en-US" altLang="zh-CN" sz="2400" i="1">
                        <a:latin typeface="Cambria Math"/>
                      </a:rPr>
                      <m:t>𝝁</m:t>
                    </m:r>
                  </m:oMath>
                </a14:m>
                <a:r>
                  <a:rPr lang="zh-CN" altLang="en-US" sz="2400" dirty="0"/>
                  <a:t>后，初始点的选择问题；需要特殊的线搜索方法。</a:t>
                </a:r>
                <a:endParaRPr lang="en-US" altLang="zh-CN" sz="2400" dirty="0"/>
              </a:p>
              <a:p>
                <a14:m>
                  <m:oMath xmlns:m="http://schemas.openxmlformats.org/officeDocument/2006/math">
                    <m:r>
                      <a:rPr lang="en-US" altLang="zh-CN" sz="2400" i="1">
                        <a:latin typeface="Cambria Math"/>
                      </a:rPr>
                      <m:t>𝑩</m:t>
                    </m:r>
                    <m:r>
                      <a:rPr lang="en-US" altLang="zh-CN" sz="2400" i="1">
                        <a:latin typeface="Cambria Math"/>
                      </a:rPr>
                      <m:t>(⋅;</m:t>
                    </m:r>
                    <m:r>
                      <a:rPr lang="en-US" altLang="zh-CN" sz="2400" i="1">
                        <a:latin typeface="Cambria Math"/>
                      </a:rPr>
                      <m:t>𝝁</m:t>
                    </m:r>
                    <m:r>
                      <a:rPr lang="en-US" altLang="zh-CN" sz="2400" i="1">
                        <a:latin typeface="Cambria Math"/>
                      </a:rPr>
                      <m:t>)</m:t>
                    </m:r>
                  </m:oMath>
                </a14:m>
                <a:r>
                  <a:rPr lang="zh-CN" altLang="en-US" sz="2400" dirty="0"/>
                  <a:t>的最小化仍然要求选定一个满足不等式约束的严格可行点作为初始点。如果引入松弛变量</a:t>
                </a:r>
                <a:r>
                  <a:rPr lang="en-US" altLang="zh-CN" sz="2400" dirty="0"/>
                  <a:t>(slack variables)</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𝑰</m:t>
                    </m:r>
                  </m:oMath>
                </a14:m>
                <a:r>
                  <a:rPr lang="zh-CN" altLang="en-US" sz="2400" dirty="0"/>
                  <a:t>到问题当中，则有</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𝒙</m:t>
                          </m:r>
                          <m:r>
                            <a:rPr lang="en-US" altLang="zh-CN" sz="2400" i="1">
                              <a:latin typeface="Cambria Math"/>
                            </a:rPr>
                            <m:t>,</m:t>
                          </m:r>
                          <m:r>
                            <a:rPr lang="en-US" altLang="zh-CN" sz="2400" i="1">
                              <a:latin typeface="Cambria Math"/>
                            </a:rPr>
                            <m:t>𝒔</m:t>
                          </m:r>
                        </m:sub>
                      </m:sSub>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𝑬</m:t>
                              </m:r>
                            </m:e>
                            <m:e>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𝑰</m:t>
                              </m:r>
                            </m:e>
                            <m:e>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𝟎</m:t>
                              </m:r>
                              <m:r>
                                <a:rPr lang="en-US" altLang="zh-CN" sz="2400" i="1">
                                  <a:latin typeface="Cambria Math"/>
                                </a:rPr>
                                <m:t>, </m:t>
                              </m:r>
                              <m:r>
                                <a:rPr lang="en-US" altLang="zh-CN" sz="2400" i="1">
                                  <a:latin typeface="Cambria Math"/>
                                </a:rPr>
                                <m:t>𝒊</m:t>
                              </m:r>
                              <m:r>
                                <a:rPr lang="en-US" altLang="zh-CN" sz="2400" i="1">
                                  <a:latin typeface="Cambria Math"/>
                                </a:rPr>
                                <m:t>∈</m:t>
                              </m:r>
                              <m:r>
                                <a:rPr lang="en-US" altLang="zh-CN" sz="2400" i="1">
                                  <a:latin typeface="Cambria Math"/>
                                </a:rPr>
                                <m:t>𝑰</m:t>
                              </m:r>
                            </m:e>
                          </m:eqArr>
                        </m:e>
                      </m:d>
                    </m:oMath>
                  </m:oMathPara>
                </a14:m>
                <a:endParaRPr lang="en-US" altLang="zh-CN" sz="2400" dirty="0"/>
              </a:p>
              <a:p>
                <a:r>
                  <a:rPr lang="zh-CN" altLang="en-US" sz="2400" dirty="0"/>
                  <a:t>此时，一样根据前面的介绍可得：</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𝑩</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𝝁</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𝝁</m:t>
                      </m:r>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𝑰</m:t>
                          </m:r>
                        </m:sub>
                        <m:sup/>
                        <m:e>
                          <m:r>
                            <a:rPr lang="en-US" altLang="zh-CN" sz="2400" i="1">
                              <a:latin typeface="Cambria Math"/>
                            </a:rPr>
                            <m:t>𝒍𝒐𝒈</m:t>
                          </m:r>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𝝁</m:t>
                              </m:r>
                            </m:den>
                          </m:f>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𝑬</m:t>
                              </m:r>
                            </m:sub>
                            <m:sup/>
                            <m:e>
                              <m:sSubSup>
                                <m:sSubSupPr>
                                  <m:ctrlPr>
                                    <a:rPr lang="en-US" altLang="zh-CN" sz="2400" i="1">
                                      <a:latin typeface="Cambria Math" panose="02040503050406030204" pitchFamily="18" charset="0"/>
                                    </a:rPr>
                                  </m:ctrlPr>
                                </m:sSubSupPr>
                                <m:e>
                                  <m:r>
                                    <a:rPr lang="en-US" altLang="zh-CN" sz="2400" i="1">
                                      <a:latin typeface="Cambria Math"/>
                                    </a:rPr>
                                    <m:t>𝒉</m:t>
                                  </m:r>
                                </m:e>
                                <m:sub>
                                  <m:r>
                                    <a:rPr lang="en-US" altLang="zh-CN" sz="2400" i="1">
                                      <a:latin typeface="Cambria Math"/>
                                    </a:rPr>
                                    <m:t>𝒊</m:t>
                                  </m:r>
                                </m:sub>
                                <m:sup>
                                  <m:r>
                                    <a:rPr lang="en-US" altLang="zh-CN" sz="2400" i="1">
                                      <a:latin typeface="Cambria Math"/>
                                    </a:rPr>
                                    <m:t>𝟐</m:t>
                                  </m:r>
                                </m:sup>
                              </m:sSubSup>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𝝁</m:t>
                                  </m:r>
                                </m:den>
                              </m:f>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𝑰</m:t>
                                  </m:r>
                                </m:sub>
                                <m:sup/>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e>
                                      </m:d>
                                    </m:e>
                                    <m:sup>
                                      <m:r>
                                        <a:rPr lang="en-US" altLang="zh-CN" sz="2400" i="1">
                                          <a:latin typeface="Cambria Math"/>
                                        </a:rPr>
                                        <m:t>𝟐</m:t>
                                      </m:r>
                                    </m:sup>
                                  </m:sSup>
                                </m:e>
                              </m:nary>
                            </m:e>
                          </m:nary>
                        </m:e>
                      </m:nary>
                    </m:oMath>
                  </m:oMathPara>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3893034"/>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主对偶方法</a:t>
                </a:r>
                <a:r>
                  <a:rPr lang="en-US" altLang="zh-CN" sz="2800" dirty="0">
                    <a:solidFill>
                      <a:srgbClr val="FF0000"/>
                    </a:solidFill>
                  </a:rPr>
                  <a:t>(Primal-Dual Methods)</a:t>
                </a:r>
              </a:p>
              <a:p>
                <a:r>
                  <a:rPr lang="zh-CN" altLang="en-US" sz="2000" dirty="0"/>
                  <a:t>通过轻微修改对数障碍函数，可以推导一类新的算法，称为主对偶内点法，自</a:t>
                </a:r>
                <a:r>
                  <a:rPr lang="en-US" altLang="zh-CN" sz="2000" dirty="0"/>
                  <a:t>1984</a:t>
                </a:r>
                <a:r>
                  <a:rPr lang="zh-CN" altLang="en-US" sz="2000" dirty="0"/>
                  <a:t>年以来成为优化领域的研究活跃领域。该方法在计算中，</a:t>
                </a:r>
                <a:r>
                  <a:rPr lang="en-US" altLang="zh-CN" sz="2000" dirty="0"/>
                  <a:t>Lagrange</a:t>
                </a:r>
                <a:r>
                  <a:rPr lang="zh-CN" altLang="en-US" sz="2000" dirty="0"/>
                  <a:t>乘子作为独立变量处理，与主变量</a:t>
                </a:r>
                <a14:m>
                  <m:oMath xmlns:m="http://schemas.openxmlformats.org/officeDocument/2006/math">
                    <m:r>
                      <a:rPr lang="en-US" altLang="zh-CN" sz="2000" i="1">
                        <a:latin typeface="Cambria Math"/>
                      </a:rPr>
                      <m:t>𝒙</m:t>
                    </m:r>
                  </m:oMath>
                </a14:m>
                <a:r>
                  <a:rPr lang="zh-CN" altLang="en-US" sz="2000" dirty="0"/>
                  <a:t>具有同样的状态。然而，对连续减小的</a:t>
                </a:r>
                <a14:m>
                  <m:oMath xmlns:m="http://schemas.openxmlformats.org/officeDocument/2006/math">
                    <m:r>
                      <a:rPr lang="en-US" altLang="zh-CN" sz="2000" i="1">
                        <a:latin typeface="Cambria Math"/>
                      </a:rPr>
                      <m:t>𝝁</m:t>
                    </m:r>
                  </m:oMath>
                </a14:m>
                <a:r>
                  <a:rPr lang="zh-CN" altLang="en-US" sz="2000" dirty="0"/>
                  <a:t>值，我们仍然寻找满足近似条件</a:t>
                </a:r>
                <a14:m>
                  <m:oMath xmlns:m="http://schemas.openxmlformats.org/officeDocument/2006/math">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𝟓</m:t>
                    </m:r>
                    <m:r>
                      <a:rPr lang="en-US" altLang="zh-CN" sz="2000" i="1">
                        <a:solidFill>
                          <a:srgbClr val="FF0000"/>
                        </a:solidFill>
                        <a:latin typeface="Cambria Math"/>
                      </a:rPr>
                      <m:t>)</m:t>
                    </m:r>
                  </m:oMath>
                </a14:m>
                <a:r>
                  <a:rPr lang="en-US" altLang="zh-CN" sz="2000" dirty="0">
                    <a:solidFill>
                      <a:srgbClr val="FF0000"/>
                    </a:solidFill>
                  </a:rPr>
                  <a:t>,</a:t>
                </a:r>
                <a:r>
                  <a:rPr lang="en-US" altLang="zh-CN" sz="1800" dirty="0">
                    <a:solidFill>
                      <a:srgbClr val="FF0000"/>
                    </a:solidFill>
                  </a:rPr>
                  <a:t> </a:t>
                </a:r>
                <a14:m>
                  <m:oMath xmlns:m="http://schemas.openxmlformats.org/officeDocument/2006/math">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𝟔</m:t>
                    </m:r>
                    <m:r>
                      <a:rPr lang="en-US" altLang="zh-CN" sz="2000" i="1">
                        <a:solidFill>
                          <a:srgbClr val="FF0000"/>
                        </a:solidFill>
                        <a:latin typeface="Cambria Math"/>
                      </a:rPr>
                      <m:t>)</m:t>
                    </m:r>
                  </m:oMath>
                </a14:m>
                <a:r>
                  <a:rPr lang="en-US" altLang="zh-CN" sz="2000" dirty="0">
                    <a:solidFill>
                      <a:srgbClr val="FF0000"/>
                    </a:solidFill>
                  </a:rPr>
                  <a:t>, </a:t>
                </a:r>
                <a14:m>
                  <m:oMath xmlns:m="http://schemas.openxmlformats.org/officeDocument/2006/math">
                    <m:r>
                      <a:rPr lang="en-US" altLang="zh-CN" sz="2000">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𝟖</m:t>
                    </m:r>
                    <m:r>
                      <a:rPr lang="en-US" altLang="zh-CN" sz="2000" i="1">
                        <a:solidFill>
                          <a:srgbClr val="FF0000"/>
                        </a:solidFill>
                        <a:latin typeface="Cambria Math"/>
                      </a:rPr>
                      <m:t>)</m:t>
                    </m:r>
                  </m:oMath>
                </a14:m>
                <a:r>
                  <a:rPr lang="zh-CN" altLang="en-US" sz="2000" dirty="0"/>
                  <a:t>的主对偶对</a:t>
                </a:r>
                <a14:m>
                  <m:oMath xmlns:m="http://schemas.openxmlformats.org/officeDocument/2006/math">
                    <m:r>
                      <a:rPr lang="en-US" altLang="zh-CN" sz="2000" i="1">
                        <a:latin typeface="Cambria Math"/>
                      </a:rPr>
                      <m:t>(</m:t>
                    </m:r>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r>
                      <a:rPr lang="en-US" altLang="zh-CN" sz="2000" i="1">
                        <a:latin typeface="Cambria Math"/>
                      </a:rPr>
                      <m:t>𝝀</m:t>
                    </m:r>
                    <m:d>
                      <m:dPr>
                        <m:ctrlPr>
                          <a:rPr lang="en-US" altLang="zh-CN" sz="2000" i="1">
                            <a:latin typeface="Cambria Math" panose="02040503050406030204" pitchFamily="18" charset="0"/>
                          </a:rPr>
                        </m:ctrlPr>
                      </m:dPr>
                      <m:e>
                        <m:r>
                          <a:rPr lang="en-US" altLang="zh-CN" sz="2000" i="1">
                            <a:latin typeface="Cambria Math"/>
                          </a:rPr>
                          <m:t>𝝁</m:t>
                        </m:r>
                      </m:e>
                    </m:d>
                    <m:r>
                      <a:rPr lang="en-US" altLang="zh-CN" sz="2000" i="1">
                        <a:latin typeface="Cambria Math"/>
                      </a:rPr>
                      <m:t>)</m:t>
                    </m:r>
                  </m:oMath>
                </a14:m>
                <a:endParaRPr lang="en-US" altLang="zh-CN" sz="2000" dirty="0"/>
              </a:p>
              <a:p>
                <a:r>
                  <a:rPr lang="zh-CN" altLang="en-US" sz="2000" dirty="0"/>
                  <a:t>引入松弛变量</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e>
                      </m:nary>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𝟎</m:t>
                      </m:r>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𝝁</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m:t>
                          </m:r>
                          <m:r>
                            <a:rPr lang="en-US" altLang="zh-CN" sz="2000" i="1">
                              <a:latin typeface="Cambria Math"/>
                            </a:rPr>
                            <m:t>𝒔</m:t>
                          </m:r>
                        </m:e>
                      </m:d>
                      <m:r>
                        <a:rPr lang="en-US" altLang="zh-CN" sz="2000" i="1">
                          <a:latin typeface="Cambria Math"/>
                        </a:rPr>
                        <m:t>≥</m:t>
                      </m:r>
                      <m:r>
                        <a:rPr lang="en-US" altLang="zh-CN" sz="2000" i="1">
                          <a:latin typeface="Cambria Math"/>
                        </a:rPr>
                        <m:t>𝟎</m:t>
                      </m:r>
                    </m:oMath>
                  </m:oMathPara>
                </a14:m>
                <a:endParaRPr lang="en-US" altLang="zh-CN" sz="2000" dirty="0"/>
              </a:p>
              <a:p>
                <a:r>
                  <a:rPr lang="zh-CN" altLang="en-US" sz="2000" dirty="0"/>
                  <a:t>上述问题可以看做是一个有界约束非线性方程系统，定义主</a:t>
                </a:r>
                <a:r>
                  <a:rPr lang="en-US" altLang="zh-CN" sz="2000" dirty="0"/>
                  <a:t>-</a:t>
                </a:r>
                <a:r>
                  <a:rPr lang="zh-CN" altLang="en-US" sz="2000" dirty="0"/>
                  <a:t>对偶中心路径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𝑪</m:t>
                        </m:r>
                      </m:e>
                      <m:sub>
                        <m:r>
                          <a:rPr lang="en-US" altLang="zh-CN" sz="2000" i="1">
                            <a:latin typeface="Cambria Math"/>
                          </a:rPr>
                          <m:t>𝒑𝒅</m:t>
                        </m:r>
                      </m:sub>
                    </m:sSub>
                  </m:oMath>
                </a14:m>
                <a:r>
                  <a:rPr lang="en-US" altLang="zh-CN" sz="2000" dirty="0"/>
                  <a:t>:</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𝑪</m:t>
                        </m:r>
                      </m:e>
                      <m:sub>
                        <m:r>
                          <a:rPr lang="en-US" altLang="zh-CN" sz="2000" i="1" dirty="0">
                            <a:latin typeface="Cambria Math"/>
                          </a:rPr>
                          <m:t>𝒑𝒅</m:t>
                        </m:r>
                      </m:sub>
                    </m:sSub>
                    <m:r>
                      <a:rPr lang="en-US" altLang="zh-CN" sz="2000" i="1" dirty="0">
                        <a:latin typeface="Cambria Math"/>
                      </a:rPr>
                      <m:t>≝{(</m:t>
                    </m:r>
                    <m:r>
                      <a:rPr lang="en-US" altLang="zh-CN" sz="2000" i="1" dirty="0">
                        <a:latin typeface="Cambria Math"/>
                      </a:rPr>
                      <m:t>𝒙</m:t>
                    </m:r>
                    <m:d>
                      <m:dPr>
                        <m:ctrlPr>
                          <a:rPr lang="en-US" altLang="zh-CN" sz="2000" i="1" dirty="0">
                            <a:latin typeface="Cambria Math" panose="02040503050406030204" pitchFamily="18" charset="0"/>
                          </a:rPr>
                        </m:ctrlPr>
                      </m:dPr>
                      <m:e>
                        <m:r>
                          <a:rPr lang="en-US" altLang="zh-CN" sz="2000" i="1" dirty="0">
                            <a:latin typeface="Cambria Math"/>
                          </a:rPr>
                          <m:t>𝝁</m:t>
                        </m:r>
                      </m:e>
                    </m:d>
                    <m:r>
                      <a:rPr lang="en-US" altLang="zh-CN" sz="2000" i="1" dirty="0">
                        <a:latin typeface="Cambria Math"/>
                      </a:rPr>
                      <m:t>,</m:t>
                    </m:r>
                    <m:r>
                      <a:rPr lang="en-US" altLang="zh-CN" sz="2000" i="1" dirty="0">
                        <a:latin typeface="Cambria Math"/>
                      </a:rPr>
                      <m:t>𝝀</m:t>
                    </m:r>
                    <m:d>
                      <m:dPr>
                        <m:ctrlPr>
                          <a:rPr lang="en-US" altLang="zh-CN" sz="2000" i="1" dirty="0">
                            <a:latin typeface="Cambria Math" panose="02040503050406030204" pitchFamily="18" charset="0"/>
                          </a:rPr>
                        </m:ctrlPr>
                      </m:dPr>
                      <m:e>
                        <m:r>
                          <a:rPr lang="en-US" altLang="zh-CN" sz="2000" i="1" dirty="0">
                            <a:latin typeface="Cambria Math"/>
                          </a:rPr>
                          <m:t>𝝁</m:t>
                        </m:r>
                      </m:e>
                    </m:d>
                    <m:r>
                      <a:rPr lang="en-US" altLang="zh-CN" sz="2000" i="1" dirty="0">
                        <a:latin typeface="Cambria Math"/>
                      </a:rPr>
                      <m:t>,</m:t>
                    </m:r>
                    <m:r>
                      <a:rPr lang="en-US" altLang="zh-CN" sz="2000" i="1" dirty="0">
                        <a:latin typeface="Cambria Math"/>
                      </a:rPr>
                      <m:t>𝒔</m:t>
                    </m:r>
                    <m:d>
                      <m:dPr>
                        <m:ctrlPr>
                          <a:rPr lang="en-US" altLang="zh-CN" sz="2000" i="1" dirty="0">
                            <a:latin typeface="Cambria Math" panose="02040503050406030204" pitchFamily="18" charset="0"/>
                          </a:rPr>
                        </m:ctrlPr>
                      </m:dPr>
                      <m:e>
                        <m:r>
                          <a:rPr lang="en-US" altLang="zh-CN" sz="2000" i="1" dirty="0">
                            <a:latin typeface="Cambria Math"/>
                          </a:rPr>
                          <m:t>𝝁</m:t>
                        </m:r>
                      </m:e>
                    </m:d>
                    <m:r>
                      <a:rPr lang="en-US" altLang="zh-CN" sz="2000" i="1" dirty="0">
                        <a:latin typeface="Cambria Math"/>
                      </a:rPr>
                      <m:t>)|</m:t>
                    </m:r>
                    <m:r>
                      <a:rPr lang="en-US" altLang="zh-CN" sz="2000" i="1" dirty="0">
                        <a:latin typeface="Cambria Math"/>
                      </a:rPr>
                      <m:t>𝝁</m:t>
                    </m:r>
                    <m:r>
                      <a:rPr lang="en-US" altLang="zh-CN" sz="2000" i="1" dirty="0">
                        <a:latin typeface="Cambria Math"/>
                      </a:rPr>
                      <m:t>&gt;</m:t>
                    </m:r>
                    <m:r>
                      <a:rPr lang="en-US" altLang="zh-CN" sz="2000" i="1" dirty="0">
                        <a:latin typeface="Cambria Math"/>
                      </a:rPr>
                      <m:t>𝟎</m:t>
                    </m:r>
                    <m:r>
                      <a:rPr lang="en-US" altLang="zh-CN" sz="2000" i="1" dirty="0">
                        <a:latin typeface="Cambria Math"/>
                      </a:rPr>
                      <m:t>}</m:t>
                    </m:r>
                  </m:oMath>
                </a14:m>
                <a:r>
                  <a:rPr lang="en-US" altLang="zh-CN" sz="2000" dirty="0"/>
                  <a:t>,</a:t>
                </a:r>
                <a:r>
                  <a:rPr lang="zh-CN" altLang="en-US" sz="2000" dirty="0"/>
                  <a:t>注意主</a:t>
                </a:r>
                <a:r>
                  <a:rPr lang="en-US" altLang="zh-CN" sz="2000" dirty="0"/>
                  <a:t>-</a:t>
                </a:r>
                <a:r>
                  <a:rPr lang="zh-CN" altLang="en-US" sz="2000" dirty="0"/>
                  <a:t>对偶中心路径投影到主变量空间产生了主中心路径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𝑪</m:t>
                        </m:r>
                      </m:e>
                      <m:sub>
                        <m:r>
                          <a:rPr lang="en-US" altLang="zh-CN" sz="2400" i="1">
                            <a:latin typeface="Cambria Math"/>
                          </a:rPr>
                          <m:t>𝒑</m:t>
                        </m:r>
                      </m:sub>
                    </m:sSub>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𝒙</m:t>
                        </m:r>
                        <m:d>
                          <m:dPr>
                            <m:ctrlPr>
                              <a:rPr lang="en-US" altLang="zh-CN" sz="2000" i="1">
                                <a:latin typeface="Cambria Math" panose="02040503050406030204" pitchFamily="18" charset="0"/>
                              </a:rPr>
                            </m:ctrlPr>
                          </m:dPr>
                          <m:e>
                            <m:r>
                              <a:rPr lang="en-US" altLang="zh-CN" sz="2000" i="1">
                                <a:latin typeface="Cambria Math"/>
                              </a:rPr>
                              <m:t>𝝁</m:t>
                            </m:r>
                          </m:e>
                        </m:d>
                      </m:e>
                      <m:e>
                        <m:r>
                          <a:rPr lang="en-US" altLang="zh-CN" sz="2000" i="1">
                            <a:latin typeface="Cambria Math"/>
                          </a:rPr>
                          <m:t>𝝁</m:t>
                        </m:r>
                        <m:r>
                          <a:rPr lang="en-US" altLang="zh-CN" sz="2000" i="1">
                            <a:latin typeface="Cambria Math"/>
                          </a:rPr>
                          <m:t>&gt;</m:t>
                        </m:r>
                        <m:r>
                          <a:rPr lang="en-US" altLang="zh-CN" sz="2000" i="1">
                            <a:latin typeface="Cambria Math"/>
                          </a:rPr>
                          <m:t>𝟎</m:t>
                        </m:r>
                      </m:e>
                    </m:d>
                  </m:oMath>
                </a14:m>
                <a:endParaRPr lang="en-US" altLang="zh-CN" sz="2000" dirty="0"/>
              </a:p>
              <a:p>
                <a:r>
                  <a:rPr lang="zh-CN" altLang="en-US" sz="2000" dirty="0"/>
                  <a:t>注意上述四个条件中第四个条件扮演了非常重要的作用：满足前三个条件但不满足第四个条件的主对偶点</a:t>
                </a:r>
                <a14:m>
                  <m:oMath xmlns:m="http://schemas.openxmlformats.org/officeDocument/2006/math">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𝒔</m:t>
                    </m:r>
                    <m:r>
                      <a:rPr lang="en-US" altLang="zh-CN" sz="2000" i="1">
                        <a:latin typeface="Cambria Math"/>
                      </a:rPr>
                      <m:t>)</m:t>
                    </m:r>
                  </m:oMath>
                </a14:m>
                <a:r>
                  <a:rPr lang="zh-CN" altLang="en-US" sz="2000" dirty="0"/>
                  <a:t>离问题的解相差甚远。</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8486410"/>
      </p:ext>
    </p:extLst>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10DE5-1794-4F8F-B3E2-7DFBDAEC2BB0}"/>
              </a:ext>
            </a:extLst>
          </p:cNvPr>
          <p:cNvSpPr>
            <a:spLocks noGrp="1"/>
          </p:cNvSpPr>
          <p:nvPr>
            <p:ph type="title"/>
          </p:nvPr>
        </p:nvSpPr>
        <p:spPr/>
        <p:txBody>
          <a:bodyPr/>
          <a:lstStyle/>
          <a:p>
            <a:r>
              <a:rPr lang="zh-CN" altLang="en-US" dirty="0"/>
              <a:t>内容</a:t>
            </a:r>
            <a:r>
              <a:rPr lang="en-US" altLang="zh-CN" dirty="0"/>
              <a:t>	</a:t>
            </a:r>
            <a:endParaRPr lang="zh-CN" altLang="en-US" dirty="0"/>
          </a:p>
        </p:txBody>
      </p:sp>
      <p:sp>
        <p:nvSpPr>
          <p:cNvPr id="3" name="内容占位符 2">
            <a:extLst>
              <a:ext uri="{FF2B5EF4-FFF2-40B4-BE49-F238E27FC236}">
                <a16:creationId xmlns:a16="http://schemas.microsoft.com/office/drawing/2014/main" id="{03B68F1A-C5F7-41BE-AEE6-45658C5A664B}"/>
              </a:ext>
            </a:extLst>
          </p:cNvPr>
          <p:cNvSpPr>
            <a:spLocks noGrp="1"/>
          </p:cNvSpPr>
          <p:nvPr>
            <p:ph idx="1"/>
          </p:nvPr>
        </p:nvSpPr>
        <p:spPr/>
        <p:txBody>
          <a:bodyPr/>
          <a:lstStyle/>
          <a:p>
            <a:r>
              <a:rPr lang="zh-CN" altLang="en-US" dirty="0"/>
              <a:t>矩阵和向量范数</a:t>
            </a:r>
            <a:endParaRPr lang="en-US" altLang="zh-CN" dirty="0"/>
          </a:p>
          <a:p>
            <a:r>
              <a:rPr lang="zh-CN" altLang="en-US" dirty="0"/>
              <a:t>增广拉格朗日方法</a:t>
            </a:r>
            <a:endParaRPr lang="en-US" altLang="zh-CN" dirty="0"/>
          </a:p>
          <a:p>
            <a:r>
              <a:rPr lang="zh-CN" altLang="en-US" dirty="0"/>
              <a:t>最优问题的变分不等式表示</a:t>
            </a:r>
            <a:endParaRPr lang="en-US" altLang="zh-CN" dirty="0"/>
          </a:p>
          <a:p>
            <a:r>
              <a:rPr lang="en-US" altLang="zh-CN" dirty="0"/>
              <a:t>Bregman</a:t>
            </a:r>
            <a:r>
              <a:rPr lang="zh-CN" altLang="en-US" dirty="0"/>
              <a:t>迭代</a:t>
            </a:r>
            <a:endParaRPr lang="en-US" altLang="zh-CN" dirty="0"/>
          </a:p>
          <a:p>
            <a:r>
              <a:rPr lang="en-US" altLang="zh-CN" dirty="0"/>
              <a:t>ADMM</a:t>
            </a:r>
          </a:p>
          <a:p>
            <a:r>
              <a:rPr lang="zh-CN" altLang="en-US" dirty="0"/>
              <a:t>智能优化与启发式优化（见本章另一个</a:t>
            </a:r>
            <a:r>
              <a:rPr lang="en-US" altLang="zh-CN" dirty="0"/>
              <a:t>ppt</a:t>
            </a:r>
            <a:r>
              <a:rPr lang="zh-CN" altLang="en-US" dirty="0"/>
              <a:t>）</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697040298"/>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因此大多数主对偶算法要求迭代中</a:t>
                </a:r>
                <a14:m>
                  <m:oMath xmlns:m="http://schemas.openxmlformats.org/officeDocument/2006/math">
                    <m:r>
                      <a:rPr lang="en-US" altLang="zh-CN" sz="2400" i="1">
                        <a:latin typeface="Cambria Math"/>
                      </a:rPr>
                      <m:t>𝝀</m:t>
                    </m:r>
                    <m:r>
                      <a:rPr lang="en-US" altLang="zh-CN" sz="2400" i="1">
                        <a:latin typeface="Cambria Math"/>
                      </a:rPr>
                      <m:t>,</m:t>
                    </m:r>
                    <m:r>
                      <a:rPr lang="en-US" altLang="zh-CN" sz="2400" i="1">
                        <a:latin typeface="Cambria Math"/>
                      </a:rPr>
                      <m:t>𝒔</m:t>
                    </m:r>
                  </m:oMath>
                </a14:m>
                <a:r>
                  <a:rPr lang="zh-CN" altLang="en-US" sz="2400" dirty="0"/>
                  <a:t>严格为正，因此确保第四个条件在迭代中得以满足。其它三个条件用极限满足即可。主对偶步长通常应用更改的牛顿法去求解由前三个条件组成的非线性方程来生成。相反，在对数障碍方法中，在应用牛顿方法之前，我们直接从系统中消除</a:t>
                </a:r>
                <a14:m>
                  <m:oMath xmlns:m="http://schemas.openxmlformats.org/officeDocument/2006/math">
                    <m:r>
                      <a:rPr lang="en-US" altLang="zh-CN" sz="2400" i="1">
                        <a:latin typeface="Cambria Math"/>
                      </a:rPr>
                      <m:t>𝒔</m:t>
                    </m:r>
                  </m:oMath>
                </a14:m>
                <a:r>
                  <a:rPr lang="zh-CN" altLang="en-US" sz="2400" dirty="0"/>
                  <a:t>和</a:t>
                </a:r>
                <a14:m>
                  <m:oMath xmlns:m="http://schemas.openxmlformats.org/officeDocument/2006/math">
                    <m:r>
                      <a:rPr lang="en-US" altLang="zh-CN" sz="2400" i="1" dirty="0">
                        <a:latin typeface="Cambria Math"/>
                      </a:rPr>
                      <m:t>𝝀</m:t>
                    </m:r>
                  </m:oMath>
                </a14:m>
                <a:r>
                  <a:rPr lang="en-US" altLang="zh-CN" sz="2400" dirty="0"/>
                  <a:t>(</a:t>
                </a:r>
                <a:r>
                  <a:rPr lang="zh-CN" altLang="en-US" sz="2400" dirty="0"/>
                  <a:t>使用第</a:t>
                </a:r>
                <a:r>
                  <a:rPr lang="en-US" altLang="zh-CN" sz="2400" dirty="0"/>
                  <a:t>2,4</a:t>
                </a:r>
                <a:r>
                  <a:rPr lang="zh-CN" altLang="en-US" sz="2400" dirty="0"/>
                  <a:t>个条件即可</a:t>
                </a:r>
                <a:r>
                  <a:rPr lang="en-US" altLang="zh-CN" sz="2400" dirty="0"/>
                  <a:t>)</a:t>
                </a:r>
              </a:p>
              <a:p>
                <a:r>
                  <a:rPr lang="zh-CN" altLang="en-US" sz="2400" dirty="0"/>
                  <a:t>为了证明更改牛顿步长的形式，将前三个条件写成向量形式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𝑭</m:t>
                        </m:r>
                      </m:e>
                      <m:sub>
                        <m:r>
                          <a:rPr lang="en-US" altLang="zh-CN" sz="2400" i="1">
                            <a:latin typeface="Cambria Math"/>
                          </a:rPr>
                          <m:t>𝝁</m:t>
                        </m:r>
                      </m:sub>
                    </m:sSub>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𝒔</m:t>
                    </m:r>
                    <m:r>
                      <a:rPr lang="en-US" altLang="zh-CN" sz="2400" i="1">
                        <a:latin typeface="Cambria Math"/>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𝑨</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𝒙</m:t>
                                      </m:r>
                                    </m:e>
                                  </m:d>
                                </m:e>
                                <m:sup>
                                  <m:r>
                                    <a:rPr lang="en-US" altLang="zh-CN" sz="2400" i="1">
                                      <a:latin typeface="Cambria Math"/>
                                    </a:rPr>
                                    <m:t>𝑻</m:t>
                                  </m:r>
                                </m:sup>
                              </m:sSup>
                              <m:r>
                                <a:rPr lang="en-US" altLang="zh-CN" sz="2400" i="1">
                                  <a:latin typeface="Cambria Math"/>
                                </a:rPr>
                                <m:t>𝝀</m:t>
                              </m:r>
                            </m:e>
                          </m:mr>
                          <m:mr>
                            <m:e>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𝒔</m:t>
                              </m:r>
                            </m:e>
                          </m:mr>
                          <m:mr>
                            <m:e>
                              <m:r>
                                <a:rPr lang="en-US" altLang="zh-CN" sz="2400">
                                  <a:latin typeface="Cambria Math"/>
                                </a:rPr>
                                <m:t>𝚲</m:t>
                              </m:r>
                              <m:r>
                                <a:rPr lang="en-US" altLang="zh-CN" sz="2400">
                                  <a:latin typeface="Cambria Math"/>
                                </a:rPr>
                                <m:t>𝐒𝐞</m:t>
                              </m:r>
                              <m:r>
                                <a:rPr lang="en-US" altLang="zh-CN" sz="2400">
                                  <a:latin typeface="Cambria Math"/>
                                </a:rPr>
                                <m:t>−</m:t>
                              </m:r>
                              <m:r>
                                <a:rPr lang="en-US" altLang="zh-CN" sz="2400" i="1">
                                  <a:latin typeface="Cambria Math"/>
                                </a:rPr>
                                <m:t>𝝁</m:t>
                              </m:r>
                              <m:r>
                                <a:rPr lang="en-US" altLang="zh-CN" sz="2400" i="1">
                                  <a:latin typeface="Cambria Math"/>
                                </a:rPr>
                                <m:t>𝒆</m:t>
                              </m:r>
                            </m:e>
                          </m:mr>
                        </m:m>
                      </m:e>
                    </m:d>
                  </m:oMath>
                </a14:m>
                <a:r>
                  <a:rPr lang="en-US" altLang="zh-CN" sz="2400" dirty="0"/>
                  <a:t>, </a:t>
                </a:r>
                <a14:m>
                  <m:oMath xmlns:m="http://schemas.openxmlformats.org/officeDocument/2006/math">
                    <m:r>
                      <a:rPr lang="en-US" altLang="zh-CN" sz="2400" dirty="0">
                        <a:latin typeface="Cambria Math"/>
                      </a:rPr>
                      <m:t>𝚲</m:t>
                    </m:r>
                    <m:r>
                      <a:rPr lang="en-US" altLang="zh-CN" sz="2400" dirty="0">
                        <a:latin typeface="Cambria Math"/>
                      </a:rPr>
                      <m:t>=</m:t>
                    </m:r>
                    <m:r>
                      <a:rPr lang="en-US" altLang="zh-CN" sz="2400" dirty="0">
                        <a:latin typeface="Cambria Math"/>
                      </a:rPr>
                      <m:t>𝐝𝐢𝐚𝐠</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𝝀</m:t>
                            </m:r>
                          </m:e>
                          <m:sub>
                            <m:r>
                              <a:rPr lang="en-US" altLang="zh-CN" sz="2400" i="1" dirty="0">
                                <a:latin typeface="Cambria Math"/>
                              </a:rPr>
                              <m:t>𝒊</m:t>
                            </m:r>
                          </m:sub>
                        </m:sSub>
                      </m:e>
                    </m:d>
                    <m:r>
                      <a:rPr lang="en-US" altLang="zh-CN" sz="2400" i="1" dirty="0">
                        <a:latin typeface="Cambria Math"/>
                      </a:rPr>
                      <m:t>, </m:t>
                    </m:r>
                    <m:r>
                      <a:rPr lang="en-US" altLang="zh-CN" sz="2400" i="1" dirty="0">
                        <a:latin typeface="Cambria Math"/>
                      </a:rPr>
                      <m:t>𝑺</m:t>
                    </m:r>
                    <m:r>
                      <a:rPr lang="en-US" altLang="zh-CN" sz="2400" i="1" dirty="0">
                        <a:latin typeface="Cambria Math"/>
                      </a:rPr>
                      <m:t>=</m:t>
                    </m:r>
                    <m:r>
                      <a:rPr lang="en-US" altLang="zh-CN" sz="2400" i="1" dirty="0">
                        <a:latin typeface="Cambria Math"/>
                      </a:rPr>
                      <m:t>𝒅𝒊𝒂𝒈</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a:rPr>
                              <m:t>𝒔</m:t>
                            </m:r>
                          </m:e>
                          <m:sub>
                            <m:r>
                              <a:rPr lang="en-US" altLang="zh-CN" sz="2400" i="1" dirty="0">
                                <a:latin typeface="Cambria Math"/>
                              </a:rPr>
                              <m:t>𝒊</m:t>
                            </m:r>
                          </m:sub>
                        </m:sSub>
                      </m:e>
                    </m:d>
                    <m:r>
                      <a:rPr lang="en-US" altLang="zh-CN" sz="2400" i="1" dirty="0">
                        <a:latin typeface="Cambria Math"/>
                      </a:rPr>
                      <m:t>,</m:t>
                    </m:r>
                    <m:r>
                      <a:rPr lang="en-US" altLang="zh-CN" sz="2400" i="1" dirty="0">
                        <a:latin typeface="Cambria Math"/>
                      </a:rPr>
                      <m:t>𝒊</m:t>
                    </m:r>
                    <m:r>
                      <a:rPr lang="en-US" altLang="zh-CN" sz="2400" i="1" dirty="0">
                        <a:latin typeface="Cambria Math"/>
                      </a:rPr>
                      <m:t>∈</m:t>
                    </m:r>
                    <m:r>
                      <a:rPr lang="en-US" altLang="zh-CN" sz="2400" i="1" dirty="0">
                        <a:latin typeface="Cambria Math"/>
                      </a:rPr>
                      <m:t>𝑰</m:t>
                    </m:r>
                  </m:oMath>
                </a14:m>
                <a:r>
                  <a:rPr lang="en-US" altLang="zh-CN" sz="2400" dirty="0"/>
                  <a:t>,</a:t>
                </a:r>
                <a14:m>
                  <m:oMath xmlns:m="http://schemas.openxmlformats.org/officeDocument/2006/math">
                    <m:r>
                      <a:rPr lang="en-US" altLang="zh-CN" sz="2400" i="1" dirty="0">
                        <a:latin typeface="Cambria Math"/>
                      </a:rPr>
                      <m:t>𝒆</m:t>
                    </m:r>
                  </m:oMath>
                </a14:m>
                <a:r>
                  <a:rPr lang="zh-CN" altLang="en-US" sz="2400" dirty="0"/>
                  <a:t>为全</a:t>
                </a:r>
                <a:r>
                  <a:rPr lang="en-US" altLang="zh-CN" sz="2400" dirty="0"/>
                  <a:t>1</a:t>
                </a:r>
                <a:r>
                  <a:rPr lang="zh-CN" altLang="en-US" sz="2400" dirty="0"/>
                  <a:t>向量，</a:t>
                </a:r>
                <a14:m>
                  <m:oMath xmlns:m="http://schemas.openxmlformats.org/officeDocument/2006/math">
                    <m:r>
                      <a:rPr lang="en-US" altLang="zh-CN" sz="2400" i="1">
                        <a:latin typeface="Cambria Math"/>
                      </a:rPr>
                      <m:t>𝑨</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𝒙</m:t>
                            </m:r>
                          </m:e>
                        </m:d>
                      </m:e>
                      <m:sup>
                        <m:r>
                          <a:rPr lang="en-US" altLang="zh-CN" sz="2400" i="1">
                            <a:latin typeface="Cambria Math"/>
                          </a:rPr>
                          <m:t>𝑻</m:t>
                        </m:r>
                      </m:sup>
                    </m:sSup>
                    <m:r>
                      <a:rPr lang="en-US" altLang="zh-CN" sz="2400" i="1">
                        <a:latin typeface="Cambria Math"/>
                      </a:rPr>
                      <m:t>=</m:t>
                    </m:r>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e>
                        </m:d>
                      </m:e>
                      <m:sub>
                        <m:r>
                          <a:rPr lang="en-US" altLang="zh-CN" sz="2400" i="1">
                            <a:latin typeface="Cambria Math"/>
                          </a:rPr>
                          <m:t>𝒊</m:t>
                        </m:r>
                        <m:r>
                          <a:rPr lang="en-US" altLang="zh-CN" sz="2400" i="1">
                            <a:latin typeface="Cambria Math"/>
                          </a:rPr>
                          <m:t>∈</m:t>
                        </m:r>
                        <m:r>
                          <a:rPr lang="en-US" altLang="zh-CN" sz="2400" i="1">
                            <a:latin typeface="Cambria Math"/>
                          </a:rPr>
                          <m:t>𝑰</m:t>
                        </m:r>
                      </m:sub>
                    </m:sSub>
                  </m:oMath>
                </a14:m>
                <a:r>
                  <a:rPr lang="zh-CN" altLang="en-US" sz="2400" dirty="0"/>
                  <a:t>为约束梯度矩阵</a:t>
                </a:r>
                <a:endParaRPr lang="en-US" altLang="zh-CN" sz="2400" dirty="0"/>
              </a:p>
              <a:p>
                <a:r>
                  <a:rPr lang="zh-CN" altLang="en-US" sz="2400" dirty="0"/>
                  <a:t>对于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𝑭</m:t>
                        </m:r>
                      </m:e>
                      <m:sub>
                        <m:r>
                          <a:rPr lang="en-US" altLang="zh-CN" sz="2400" i="1">
                            <a:latin typeface="Cambria Math"/>
                          </a:rPr>
                          <m:t>𝝁</m:t>
                        </m:r>
                      </m:sub>
                    </m:sSub>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𝒔</m:t>
                    </m:r>
                    <m:r>
                      <a:rPr lang="en-US" altLang="zh-CN" sz="2400" i="1">
                        <a:latin typeface="Cambria Math"/>
                      </a:rPr>
                      <m:t>)</m:t>
                    </m:r>
                  </m:oMath>
                </a14:m>
                <a:r>
                  <a:rPr lang="zh-CN" altLang="en-US" sz="2400" dirty="0"/>
                  <a:t>更改的牛顿方程通常有如下形式：</a:t>
                </a:r>
                <a:endParaRPr lang="en-US" altLang="zh-CN" sz="2400" dirty="0"/>
              </a:p>
              <a:p>
                <a:pPr marL="0" indent="0">
                  <a:buNone/>
                </a:pPr>
                <a14:m>
                  <m:oMath xmlns:m="http://schemas.openxmlformats.org/officeDocument/2006/math">
                    <m:r>
                      <a:rPr lang="en-US" altLang="zh-CN" sz="2400" i="1">
                        <a:latin typeface="Cambria Math"/>
                      </a:rPr>
                      <m:t>𝑫</m:t>
                    </m:r>
                    <m:sSub>
                      <m:sSubPr>
                        <m:ctrlPr>
                          <a:rPr lang="en-US" altLang="zh-CN" sz="2400" i="1">
                            <a:latin typeface="Cambria Math" panose="02040503050406030204" pitchFamily="18" charset="0"/>
                          </a:rPr>
                        </m:ctrlPr>
                      </m:sSubPr>
                      <m:e>
                        <m:r>
                          <a:rPr lang="en-US" altLang="zh-CN" sz="2400" i="1">
                            <a:latin typeface="Cambria Math"/>
                          </a:rPr>
                          <m:t>𝑭</m:t>
                        </m:r>
                      </m:e>
                      <m:sub>
                        <m:r>
                          <a:rPr lang="en-US" altLang="zh-CN" sz="2400" i="1">
                            <a:latin typeface="Cambria Math"/>
                          </a:rPr>
                          <m:t>𝝁</m:t>
                        </m:r>
                      </m:sub>
                    </m:sSub>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𝒔</m:t>
                        </m:r>
                      </m:e>
                    </m:d>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a:rPr lang="en-US" altLang="zh-CN" sz="2400">
                                  <a:latin typeface="Cambria Math"/>
                                </a:rPr>
                                <m:t>𝚫</m:t>
                              </m:r>
                              <m:r>
                                <a:rPr lang="en-US" altLang="zh-CN" sz="2400" i="1">
                                  <a:latin typeface="Cambria Math"/>
                                </a:rPr>
                                <m:t>𝒙</m:t>
                              </m:r>
                            </m:e>
                          </m:mr>
                          <m:mr>
                            <m:e>
                              <m:r>
                                <a:rPr lang="en-US" altLang="zh-CN" sz="2400">
                                  <a:latin typeface="Cambria Math"/>
                                </a:rPr>
                                <m:t>𝚫</m:t>
                              </m:r>
                              <m:r>
                                <a:rPr lang="en-US" altLang="zh-CN" sz="2400" i="1">
                                  <a:latin typeface="Cambria Math"/>
                                </a:rPr>
                                <m:t>𝒚</m:t>
                              </m:r>
                            </m:e>
                          </m:mr>
                          <m:mr>
                            <m:e>
                              <m:r>
                                <a:rPr lang="en-US" altLang="zh-CN" sz="2400">
                                  <a:latin typeface="Cambria Math"/>
                                </a:rPr>
                                <m:t>𝚫</m:t>
                              </m:r>
                              <m:r>
                                <a:rPr lang="en-US" altLang="zh-CN" sz="2400" i="1">
                                  <a:latin typeface="Cambria Math"/>
                                </a:rPr>
                                <m:t>𝒔</m:t>
                              </m:r>
                            </m:e>
                          </m:mr>
                        </m:m>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𝑭</m:t>
                        </m:r>
                      </m:e>
                      <m:sub>
                        <m:r>
                          <a:rPr lang="en-US" altLang="zh-CN" sz="2400" i="1">
                            <a:latin typeface="Cambria Math"/>
                          </a:rPr>
                          <m:t>𝝁</m:t>
                        </m:r>
                      </m:sub>
                    </m:sSub>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𝒔</m:t>
                    </m:r>
                    <m:r>
                      <a:rPr lang="en-US" altLang="zh-CN" sz="2400" i="1">
                        <a:latin typeface="Cambria Math"/>
                      </a:rPr>
                      <m:t>)</m:t>
                    </m:r>
                  </m:oMath>
                </a14:m>
                <a:r>
                  <a:rPr lang="en-US" altLang="zh-CN" sz="2400" dirty="0"/>
                  <a:t>+</a:t>
                </a:r>
                <a14:m>
                  <m:oMath xmlns:m="http://schemas.openxmlformats.org/officeDocument/2006/math">
                    <m:d>
                      <m:dPr>
                        <m:begChr m:val="["/>
                        <m:endChr m:val="]"/>
                        <m:ctrlPr>
                          <a:rPr lang="en-US" altLang="zh-CN" sz="2400" i="1" dirty="0">
                            <a:latin typeface="Cambria Math" panose="02040503050406030204" pitchFamily="18" charset="0"/>
                          </a:rPr>
                        </m:ctrlPr>
                      </m:dPr>
                      <m:e>
                        <m:m>
                          <m:mPr>
                            <m:mcs>
                              <m:mc>
                                <m:mcPr>
                                  <m:count m:val="1"/>
                                  <m:mcJc m:val="center"/>
                                </m:mcPr>
                              </m:mc>
                            </m:mcs>
                            <m:ctrlPr>
                              <a:rPr lang="en-US" altLang="zh-CN" sz="2400" i="1" dirty="0">
                                <a:latin typeface="Cambria Math" panose="02040503050406030204" pitchFamily="18" charset="0"/>
                              </a:rPr>
                            </m:ctrlPr>
                          </m:mPr>
                          <m:mr>
                            <m:e>
                              <m:r>
                                <m:rPr>
                                  <m:brk m:alnAt="7"/>
                                </m:rPr>
                                <a:rPr lang="en-US" altLang="zh-CN" sz="2400" i="1" dirty="0">
                                  <a:latin typeface="Cambria Math"/>
                                </a:rPr>
                                <m:t>𝟎</m:t>
                              </m:r>
                            </m:e>
                          </m:mr>
                          <m:mr>
                            <m:e>
                              <m:r>
                                <a:rPr lang="en-US" altLang="zh-CN" sz="2400" i="1" dirty="0">
                                  <a:latin typeface="Cambria Math"/>
                                </a:rPr>
                                <m:t>𝟎</m:t>
                              </m:r>
                            </m:e>
                          </m:mr>
                          <m:mr>
                            <m:e>
                              <m:sSub>
                                <m:sSubPr>
                                  <m:ctrlPr>
                                    <a:rPr lang="en-US" altLang="zh-CN" sz="2400" i="1" dirty="0">
                                      <a:latin typeface="Cambria Math" panose="02040503050406030204" pitchFamily="18" charset="0"/>
                                    </a:rPr>
                                  </m:ctrlPr>
                                </m:sSubPr>
                                <m:e>
                                  <m:r>
                                    <a:rPr lang="en-US" altLang="zh-CN" sz="2400" i="1" dirty="0">
                                      <a:latin typeface="Cambria Math"/>
                                    </a:rPr>
                                    <m:t>𝒓</m:t>
                                  </m:r>
                                </m:e>
                                <m:sub>
                                  <m:r>
                                    <a:rPr lang="en-US" altLang="zh-CN" sz="2400" i="1" dirty="0">
                                      <a:latin typeface="Cambria Math"/>
                                    </a:rPr>
                                    <m:t>𝝀</m:t>
                                  </m:r>
                                  <m:r>
                                    <a:rPr lang="en-US" altLang="zh-CN" sz="2400" i="1" dirty="0">
                                      <a:latin typeface="Cambria Math"/>
                                    </a:rPr>
                                    <m:t>𝒔</m:t>
                                  </m:r>
                                </m:sub>
                              </m:sSub>
                            </m:e>
                          </m:mr>
                        </m:m>
                      </m:e>
                    </m:d>
                  </m:oMath>
                </a14:m>
                <a:r>
                  <a:rPr lang="en-US" altLang="zh-CN" sz="2400" dirty="0"/>
                  <a:t>,</a:t>
                </a:r>
                <a:r>
                  <a:rPr lang="zh-CN" altLang="en-US" sz="2400" dirty="0"/>
                  <a:t>将上述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𝑭</m:t>
                        </m:r>
                      </m:e>
                      <m:sub>
                        <m:r>
                          <a:rPr lang="en-US" altLang="zh-CN" sz="2400" i="1">
                            <a:latin typeface="Cambria Math"/>
                          </a:rPr>
                          <m:t>𝝁</m:t>
                        </m:r>
                      </m:sub>
                    </m:sSub>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𝒔</m:t>
                    </m:r>
                    <m:r>
                      <a:rPr lang="en-US" altLang="zh-CN" sz="2400" i="1">
                        <a:latin typeface="Cambria Math"/>
                      </a:rPr>
                      <m:t>)</m:t>
                    </m:r>
                  </m:oMath>
                </a14:m>
                <a:r>
                  <a:rPr lang="zh-CN" altLang="en-US" sz="2400" dirty="0"/>
                  <a:t>代入，可得</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5"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3297593"/>
      </p:ext>
    </p:extLst>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3"/>
                                  <m:mcJc m:val="center"/>
                                </m:mcPr>
                              </m:mc>
                            </m:mcs>
                            <m:ctrlPr>
                              <a:rPr lang="en-US" altLang="zh-CN" sz="2000" i="1">
                                <a:latin typeface="Cambria Math" panose="02040503050406030204" pitchFamily="18" charset="0"/>
                              </a:rPr>
                            </m:ctrlPr>
                          </m:mPr>
                          <m:mr>
                            <m:e>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a:latin typeface="Cambria Math"/>
                                    </a:rPr>
                                    <m:t>𝟐</m:t>
                                  </m:r>
                                </m:sup>
                              </m:sSubSup>
                              <m:r>
                                <a:rPr lang="en-US" altLang="zh-CN" sz="2000" i="1">
                                  <a:latin typeface="Cambria Math"/>
                                </a:rPr>
                                <m:t>𝑳</m:t>
                              </m:r>
                              <m:r>
                                <a:rPr lang="en-US" altLang="zh-CN" sz="2000" i="1">
                                  <a:latin typeface="Cambria Math"/>
                                </a:rPr>
                                <m:t>(</m:t>
                              </m:r>
                              <m:r>
                                <a:rPr lang="en-US" altLang="zh-CN" sz="2000" i="1">
                                  <a:latin typeface="Cambria Math"/>
                                </a:rPr>
                                <m:t>𝒙</m:t>
                              </m:r>
                              <m:r>
                                <a:rPr lang="en-US" altLang="zh-CN" sz="2000">
                                  <a:latin typeface="Cambria Math"/>
                                </a:rPr>
                                <m:t>,</m:t>
                              </m:r>
                              <m:r>
                                <a:rPr lang="en-US" altLang="zh-CN" sz="2000" i="1">
                                  <a:latin typeface="Cambria Math"/>
                                </a:rPr>
                                <m:t>𝝀</m:t>
                              </m:r>
                              <m:r>
                                <a:rPr lang="en-US" altLang="zh-CN" sz="2000" i="1">
                                  <a:latin typeface="Cambria Math"/>
                                </a:rPr>
                                <m:t>)</m:t>
                              </m:r>
                            </m:e>
                            <m:e>
                              <m:r>
                                <a:rPr lang="en-US" altLang="zh-CN" sz="2000" i="1">
                                  <a:latin typeface="Cambria Math"/>
                                </a:rPr>
                                <m:t>−</m:t>
                              </m:r>
                              <m:r>
                                <a:rPr lang="en-US" altLang="zh-CN" sz="2000" i="1">
                                  <a:latin typeface="Cambria Math"/>
                                </a:rPr>
                                <m:t>𝑨</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e>
                            <m:e>
                              <m:r>
                                <a:rPr lang="en-US" altLang="zh-CN" sz="2000" i="1">
                                  <a:latin typeface="Cambria Math"/>
                                </a:rPr>
                                <m:t>𝟎</m:t>
                              </m:r>
                            </m:e>
                          </m:mr>
                          <m:mr>
                            <m:e>
                              <m:r>
                                <a:rPr lang="en-US" altLang="zh-CN" sz="2000" i="1">
                                  <a:latin typeface="Cambria Math"/>
                                </a:rPr>
                                <m:t>𝑨</m:t>
                              </m:r>
                              <m:r>
                                <a:rPr lang="en-US" altLang="zh-CN" sz="2000" i="1">
                                  <a:latin typeface="Cambria Math"/>
                                </a:rPr>
                                <m:t>(</m:t>
                              </m:r>
                              <m:r>
                                <a:rPr lang="en-US" altLang="zh-CN" sz="2000" i="1">
                                  <a:latin typeface="Cambria Math"/>
                                </a:rPr>
                                <m:t>𝒙</m:t>
                              </m:r>
                              <m:r>
                                <a:rPr lang="en-US" altLang="zh-CN" sz="2000" i="1">
                                  <a:latin typeface="Cambria Math"/>
                                </a:rPr>
                                <m:t>)</m:t>
                              </m:r>
                            </m:e>
                            <m:e>
                              <m:r>
                                <a:rPr lang="en-US" altLang="zh-CN" sz="2000" i="1">
                                  <a:latin typeface="Cambria Math"/>
                                </a:rPr>
                                <m:t>𝟎</m:t>
                              </m:r>
                            </m:e>
                            <m:e>
                              <m:r>
                                <a:rPr lang="en-US" altLang="zh-CN" sz="2000" i="1">
                                  <a:latin typeface="Cambria Math"/>
                                </a:rPr>
                                <m:t>−</m:t>
                              </m:r>
                              <m:r>
                                <a:rPr lang="en-US" altLang="zh-CN" sz="2000" i="1">
                                  <a:latin typeface="Cambria Math"/>
                                </a:rPr>
                                <m:t>𝑰</m:t>
                              </m:r>
                            </m:e>
                          </m:mr>
                          <m:mr>
                            <m:e>
                              <m:r>
                                <a:rPr lang="en-US" altLang="zh-CN" sz="2000" i="1">
                                  <a:latin typeface="Cambria Math"/>
                                </a:rPr>
                                <m:t>𝟎</m:t>
                              </m:r>
                            </m:e>
                            <m:e>
                              <m:r>
                                <a:rPr lang="en-US" altLang="zh-CN" sz="2000" i="1">
                                  <a:latin typeface="Cambria Math"/>
                                </a:rPr>
                                <m:t>𝑺</m:t>
                              </m:r>
                            </m:e>
                            <m:e>
                              <m:r>
                                <a:rPr lang="en-US" altLang="zh-CN" sz="2000">
                                  <a:latin typeface="Cambria Math"/>
                                </a:rPr>
                                <m:t>𝚲</m:t>
                              </m:r>
                            </m:e>
                          </m:mr>
                        </m:m>
                      </m:e>
                    </m:d>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a:rPr lang="en-US" altLang="zh-CN" sz="2000">
                                  <a:latin typeface="Cambria Math"/>
                                </a:rPr>
                                <m:t>𝚫</m:t>
                              </m:r>
                              <m:r>
                                <a:rPr lang="en-US" altLang="zh-CN" sz="2000" i="1">
                                  <a:latin typeface="Cambria Math"/>
                                </a:rPr>
                                <m:t>𝒙</m:t>
                              </m:r>
                            </m:e>
                          </m:mr>
                          <m:mr>
                            <m:e>
                              <m:r>
                                <a:rPr lang="en-US" altLang="zh-CN" sz="2000">
                                  <a:latin typeface="Cambria Math"/>
                                </a:rPr>
                                <m:t>𝚫</m:t>
                              </m:r>
                              <m:r>
                                <a:rPr lang="en-US" altLang="zh-CN" sz="2000" i="1">
                                  <a:latin typeface="Cambria Math"/>
                                </a:rPr>
                                <m:t>𝒚</m:t>
                              </m:r>
                            </m:e>
                          </m:mr>
                          <m:mr>
                            <m:e>
                              <m:r>
                                <a:rPr lang="en-US" altLang="zh-CN" sz="2000">
                                  <a:latin typeface="Cambria Math"/>
                                </a:rPr>
                                <m:t>𝚫</m:t>
                              </m:r>
                              <m:r>
                                <a:rPr lang="en-US" altLang="zh-CN" sz="2000" i="1">
                                  <a:latin typeface="Cambria Math"/>
                                </a:rPr>
                                <m:t>𝒔</m:t>
                              </m:r>
                            </m:e>
                          </m:mr>
                        </m:m>
                      </m:e>
                    </m:d>
                    <m:r>
                      <a:rPr lang="en-US" altLang="zh-CN" sz="2000" i="1">
                        <a:latin typeface="Cambria Math"/>
                      </a:rPr>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𝑨</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𝑻</m:t>
                                  </m:r>
                                </m:sup>
                              </m:sSup>
                              <m:r>
                                <a:rPr lang="en-US" altLang="zh-CN" sz="2000" i="1">
                                  <a:latin typeface="Cambria Math"/>
                                </a:rPr>
                                <m:t>𝝀</m:t>
                              </m:r>
                            </m:e>
                          </m:mr>
                          <m:mr>
                            <m:e>
                              <m:r>
                                <a:rPr lang="en-US" altLang="zh-CN" sz="2000" i="1">
                                  <a:latin typeface="Cambria Math"/>
                                </a:rPr>
                                <m:t>−</m:t>
                              </m:r>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e>
                          </m:mr>
                          <m:mr>
                            <m:e>
                              <m:r>
                                <a:rPr lang="en-US" altLang="zh-CN" sz="2000" i="1">
                                  <a:latin typeface="Cambria Math"/>
                                </a:rPr>
                                <m:t>−</m:t>
                              </m:r>
                              <m:r>
                                <a:rPr lang="en-US" altLang="zh-CN" sz="2000">
                                  <a:latin typeface="Cambria Math"/>
                                </a:rPr>
                                <m:t>𝚲</m:t>
                              </m:r>
                              <m:r>
                                <a:rPr lang="en-US" altLang="zh-CN" sz="2000">
                                  <a:latin typeface="Cambria Math"/>
                                </a:rPr>
                                <m:t>𝐒𝐞</m:t>
                              </m:r>
                              <m:r>
                                <a:rPr lang="en-US" altLang="zh-CN" sz="2000">
                                  <a:latin typeface="Cambria Math"/>
                                </a:rPr>
                                <m:t>+</m:t>
                              </m:r>
                              <m:r>
                                <a:rPr lang="en-US" altLang="zh-CN" sz="2000" i="1">
                                  <a:latin typeface="Cambria Math"/>
                                </a:rPr>
                                <m:t>𝝁</m:t>
                              </m:r>
                              <m:r>
                                <a:rPr lang="en-US" altLang="zh-CN" sz="2000" i="1">
                                  <a:latin typeface="Cambria Math"/>
                                </a:rPr>
                                <m:t>𝒆</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𝒓</m:t>
                                  </m:r>
                                </m:e>
                                <m:sub>
                                  <m:r>
                                    <a:rPr lang="en-US" altLang="zh-CN" sz="2000" i="1">
                                      <a:latin typeface="Cambria Math"/>
                                    </a:rPr>
                                    <m:t>𝝀</m:t>
                                  </m:r>
                                  <m:r>
                                    <a:rPr lang="en-US" altLang="zh-CN" sz="2000" i="1">
                                      <a:latin typeface="Cambria Math"/>
                                    </a:rPr>
                                    <m:t>𝒔</m:t>
                                  </m:r>
                                </m:sub>
                              </m:sSub>
                            </m:e>
                          </m:mr>
                        </m:m>
                      </m:e>
                    </m:d>
                  </m:oMath>
                </a14:m>
                <a:endParaRPr lang="en-US" altLang="zh-CN" sz="2000" dirty="0"/>
              </a:p>
              <a:p>
                <a:r>
                  <a:rPr lang="zh-CN" altLang="en-US" sz="2000" dirty="0"/>
                  <a:t>这里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𝒓</m:t>
                        </m:r>
                      </m:e>
                      <m:sub>
                        <m:r>
                          <a:rPr lang="en-US" altLang="zh-CN" sz="2000" i="1">
                            <a:latin typeface="Cambria Math"/>
                          </a:rPr>
                          <m:t>𝝀</m:t>
                        </m:r>
                        <m:r>
                          <a:rPr lang="en-US" altLang="zh-CN" sz="2000" i="1">
                            <a:latin typeface="Cambria Math"/>
                          </a:rPr>
                          <m:t>𝒔</m:t>
                        </m:r>
                      </m:sub>
                    </m:sSub>
                  </m:oMath>
                </a14:m>
                <a:r>
                  <a:rPr lang="zh-CN" altLang="en-US" sz="2000" dirty="0"/>
                  <a:t>为更改项，合适的选择对方法的理论和实际性能非常关键</a:t>
                </a:r>
                <a:endParaRPr lang="en-US" altLang="zh-CN" sz="2000" dirty="0"/>
              </a:p>
              <a:p>
                <a:r>
                  <a:rPr lang="zh-CN" altLang="en-US" sz="2000" dirty="0"/>
                  <a:t>在惩罚函数中有一些函数，如果精确选择惩罚因子</a:t>
                </a:r>
                <a14:m>
                  <m:oMath xmlns:m="http://schemas.openxmlformats.org/officeDocument/2006/math">
                    <m:r>
                      <a:rPr lang="en-US" altLang="zh-CN" sz="2000" i="1">
                        <a:latin typeface="Cambria Math"/>
                      </a:rPr>
                      <m:t>𝝁</m:t>
                    </m:r>
                  </m:oMath>
                </a14:m>
                <a:r>
                  <a:rPr lang="en-US" altLang="zh-CN" sz="2000" dirty="0"/>
                  <a:t>,</a:t>
                </a:r>
                <a:r>
                  <a:rPr lang="zh-CN" altLang="en-US" sz="2000" dirty="0"/>
                  <a:t>单个最小化就将产生非线性规划问题的精确解</a:t>
                </a:r>
                <a:endParaRPr lang="en-US" altLang="zh-CN" sz="2000" dirty="0"/>
              </a:p>
              <a:p>
                <a:r>
                  <a:rPr lang="zh-CN" altLang="en-US" sz="2000" dirty="0"/>
                  <a:t>解一般非线性规划问题的一类有趣的算法就是基于最小化</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𝒍</m:t>
                        </m:r>
                      </m:e>
                      <m:sub>
                        <m:r>
                          <a:rPr lang="en-US" altLang="zh-CN" sz="2000" i="1">
                            <a:latin typeface="Cambria Math"/>
                          </a:rPr>
                          <m:t>𝟏</m:t>
                        </m:r>
                      </m:sub>
                    </m:sSub>
                  </m:oMath>
                </a14:m>
                <a:r>
                  <a:rPr lang="zh-CN" altLang="en-US" sz="2000" dirty="0"/>
                  <a:t>精确惩罚函数：</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𝝓</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𝝁</m:t>
                          </m:r>
                        </m:den>
                      </m:f>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r>
                            <m:rPr>
                              <m:lit/>
                            </m:rP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m:rPr>
                              <m:lit/>
                            </m:rPr>
                            <a:rPr lang="en-US" altLang="zh-CN" sz="2000" i="1">
                              <a:latin typeface="Cambria Math"/>
                            </a:rPr>
                            <m:t>|</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𝝁</m:t>
                              </m:r>
                            </m:den>
                          </m:f>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e>
                                  </m:d>
                                </m:e>
                                <m:sup>
                                  <m:r>
                                    <a:rPr lang="en-US" altLang="zh-CN" sz="2000" i="1">
                                      <a:latin typeface="Cambria Math"/>
                                    </a:rPr>
                                    <m:t>−</m:t>
                                  </m:r>
                                </m:sup>
                              </m:sSup>
                            </m:e>
                          </m:nary>
                        </m:e>
                      </m:nary>
                    </m:oMath>
                  </m:oMathPara>
                </a14:m>
                <a:endParaRPr lang="en-US" altLang="zh-CN" sz="2000" dirty="0"/>
              </a:p>
              <a:p>
                <a:r>
                  <a:rPr lang="zh-CN" altLang="en-US" sz="2000" dirty="0"/>
                  <a:t>这里</a:t>
                </a:r>
                <a14:m>
                  <m:oMath xmlns:m="http://schemas.openxmlformats.org/officeDocument/2006/math">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r>
                              <a:rPr lang="en-US" altLang="zh-CN" sz="2000" i="1">
                                <a:latin typeface="Cambria Math"/>
                              </a:rPr>
                              <m:t>𝒙</m:t>
                            </m:r>
                          </m:e>
                        </m:d>
                      </m:e>
                      <m:sup>
                        <m:r>
                          <a:rPr lang="en-US" altLang="zh-CN" sz="2000" i="1">
                            <a:latin typeface="Cambria Math"/>
                          </a:rPr>
                          <m:t>−</m:t>
                        </m:r>
                      </m:sup>
                    </m:sSup>
                    <m:r>
                      <a:rPr lang="en-US" altLang="zh-CN" sz="2000" i="1">
                        <a:latin typeface="Cambria Math"/>
                      </a:rPr>
                      <m:t>=</m:t>
                    </m:r>
                    <m:r>
                      <a:rPr lang="en-US" altLang="zh-CN" sz="2000" i="1">
                        <a:latin typeface="Cambria Math"/>
                      </a:rPr>
                      <m:t>𝒎𝒂𝒙</m:t>
                    </m:r>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𝒙</m:t>
                    </m:r>
                    <m:r>
                      <a:rPr lang="en-US" altLang="zh-CN" sz="2000" i="1">
                        <a:latin typeface="Cambria Math"/>
                      </a:rPr>
                      <m:t>}</m:t>
                    </m:r>
                  </m:oMath>
                </a14:m>
                <a:r>
                  <a:rPr lang="en-US" altLang="zh-CN" sz="2000" dirty="0"/>
                  <a:t>,</a:t>
                </a:r>
                <a:r>
                  <a:rPr lang="zh-CN" altLang="en-US" sz="2000" dirty="0"/>
                  <a:t>很难预先确定</a:t>
                </a:r>
                <a14:m>
                  <m:oMath xmlns:m="http://schemas.openxmlformats.org/officeDocument/2006/math">
                    <m:r>
                      <a:rPr lang="en-US" altLang="zh-CN" sz="2000" i="1">
                        <a:latin typeface="Cambria Math"/>
                      </a:rPr>
                      <m:t>𝝁</m:t>
                    </m:r>
                  </m:oMath>
                </a14:m>
                <a:r>
                  <a:rPr lang="en-US" altLang="zh-CN" sz="2000" dirty="0"/>
                  <a:t>.</a:t>
                </a:r>
                <a:r>
                  <a:rPr lang="zh-CN" altLang="en-US" sz="2000" dirty="0"/>
                  <a:t>求解困难性还在于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𝝓</m:t>
                        </m:r>
                      </m:e>
                      <m:sub>
                        <m:r>
                          <a:rPr lang="en-US" altLang="zh-CN" sz="2000" i="1">
                            <a:latin typeface="Cambria Math"/>
                          </a:rPr>
                          <m:t>𝟏</m:t>
                        </m:r>
                      </m:sub>
                    </m:sSub>
                  </m:oMath>
                </a14:m>
                <a:r>
                  <a:rPr lang="zh-CN" altLang="en-US" sz="2000" dirty="0"/>
                  <a:t>的非光滑性，因为所有约束等于</a:t>
                </a:r>
                <a:r>
                  <a:rPr lang="en-US" altLang="zh-CN" sz="2000" dirty="0"/>
                  <a:t>0</a:t>
                </a:r>
                <a:r>
                  <a:rPr lang="zh-CN" altLang="en-US" sz="2000" dirty="0"/>
                  <a:t>处的导数度没有定义。一般的针对不可微优化的技术效率都不高。对上述问题已经证明是有效的方法就是用一个二次近似来替换目标函数</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oMath>
                </a14:m>
                <a:r>
                  <a:rPr lang="zh-CN" altLang="en-US" sz="2000" dirty="0"/>
                  <a:t>该二次近似的</a:t>
                </a:r>
                <a:r>
                  <a:rPr lang="en-US" altLang="zh-CN" sz="2000" dirty="0"/>
                  <a:t>Hessian</a:t>
                </a:r>
                <a:r>
                  <a:rPr lang="zh-CN" altLang="en-US" sz="2000" dirty="0"/>
                  <a:t>阵为针对非线性规划问题的</a:t>
                </a:r>
                <a:r>
                  <a:rPr lang="en-US" altLang="zh-CN" sz="2000" dirty="0" err="1"/>
                  <a:t>Lagrangian</a:t>
                </a:r>
                <a:r>
                  <a:rPr lang="zh-CN" altLang="en-US" sz="2000" dirty="0"/>
                  <a:t>函数的</a:t>
                </a:r>
                <a:r>
                  <a:rPr lang="en-US" altLang="zh-CN" sz="2000" dirty="0"/>
                  <a:t>Hessian</a:t>
                </a:r>
                <a:r>
                  <a:rPr lang="zh-CN" altLang="en-US" sz="2000" dirty="0"/>
                  <a:t>，约束项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oMath>
                </a14:m>
                <a:r>
                  <a:rPr lang="zh-CN" altLang="en-US" sz="2000" dirty="0"/>
                  <a:t>用当前迭代</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的线性逼近来替换，这样形成一系列子问题</a:t>
                </a:r>
                <a:endParaRPr lang="en-US" altLang="zh-CN" sz="2000" dirty="0"/>
              </a:p>
              <a:p>
                <a:r>
                  <a:rPr lang="zh-CN" altLang="en-US" sz="2000" dirty="0"/>
                  <a:t>最终的方法证明与序列二次规划紧密相关，是求解约束优化问题最强有力的工具之一。</a:t>
                </a:r>
                <a:endParaRPr lang="en-US" altLang="zh-CN" sz="2000" dirty="0"/>
              </a:p>
              <a:p>
                <a:r>
                  <a:rPr lang="zh-CN" altLang="en-US" sz="2000" dirty="0"/>
                  <a:t>其他求解精确可微</a:t>
                </a:r>
                <a:r>
                  <a:rPr lang="en-US" altLang="zh-CN" sz="2000" dirty="0"/>
                  <a:t>merit</a:t>
                </a:r>
                <a:r>
                  <a:rPr lang="zh-CN" altLang="en-US" sz="2000" dirty="0"/>
                  <a:t>函数</a:t>
                </a:r>
                <a:r>
                  <a:rPr lang="en-US" altLang="zh-CN" sz="2000" dirty="0"/>
                  <a:t>(</a:t>
                </a:r>
                <a:r>
                  <a:rPr lang="zh-CN" altLang="en-US" sz="2000" dirty="0"/>
                  <a:t>价值函数</a:t>
                </a:r>
                <a:r>
                  <a:rPr lang="en-US" altLang="zh-CN" sz="2000" dirty="0"/>
                  <a:t>)</a:t>
                </a:r>
                <a:r>
                  <a:rPr lang="zh-CN" altLang="en-US" sz="2000" dirty="0"/>
                  <a:t>的最小化方法与与增广拉格朗日有关。</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728" b="-56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5641351"/>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solidFill>
                      <a:srgbClr val="FF0000"/>
                    </a:solidFill>
                  </a:rPr>
                  <a:t>增广拉格朗日方法</a:t>
                </a:r>
                <a:r>
                  <a:rPr lang="en-US" altLang="zh-CN" sz="3200" dirty="0">
                    <a:solidFill>
                      <a:srgbClr val="FF0000"/>
                    </a:solidFill>
                  </a:rPr>
                  <a:t>(ALM</a:t>
                </a:r>
                <a:r>
                  <a:rPr lang="zh-CN" altLang="en-US" sz="3200" dirty="0">
                    <a:solidFill>
                      <a:srgbClr val="FF0000"/>
                    </a:solidFill>
                  </a:rPr>
                  <a:t>方法</a:t>
                </a:r>
                <a:r>
                  <a:rPr lang="en-US" altLang="zh-CN" sz="3200" dirty="0">
                    <a:solidFill>
                      <a:srgbClr val="FF0000"/>
                    </a:solidFill>
                  </a:rPr>
                  <a:t>)</a:t>
                </a:r>
              </a:p>
              <a:p>
                <a:r>
                  <a:rPr lang="zh-CN" altLang="en-US" sz="2000" dirty="0"/>
                  <a:t>有时也称为乘子法</a:t>
                </a:r>
                <a:r>
                  <a:rPr lang="en-US" altLang="zh-CN" sz="2000" dirty="0"/>
                  <a:t>(The method of Multipliers),</a:t>
                </a:r>
                <a:r>
                  <a:rPr lang="zh-CN" altLang="en-US" sz="2000" dirty="0"/>
                  <a:t>与前述的外点法也即二次惩罚方法有关。但通过在每次迭代中显式引入</a:t>
                </a:r>
                <a:r>
                  <a:rPr lang="en-US" altLang="zh-CN" sz="2000" dirty="0"/>
                  <a:t>Lagrange</a:t>
                </a:r>
                <a:r>
                  <a:rPr lang="zh-CN" altLang="en-US" sz="2000" dirty="0"/>
                  <a:t>乘子到要最小化的函数中来达到减少乘子法中生成的子问题呈病态的可能性。倾向于比对数障碍函数方法产生更小的病态条件子问题，并且它无需迭代来使得不等式约束严格停留在可行域中，并且也没有引入非光滑性</a:t>
                </a:r>
                <a:r>
                  <a:rPr lang="en-US" altLang="zh-CN" sz="2000" dirty="0"/>
                  <a:t>(</a:t>
                </a:r>
                <a:r>
                  <a:rPr lang="zh-CN" altLang="en-US" sz="2000" dirty="0"/>
                  <a:t>而类似</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𝒍</m:t>
                        </m:r>
                      </m:e>
                      <m:sub>
                        <m:r>
                          <a:rPr lang="en-US" altLang="zh-CN" sz="2000" i="1">
                            <a:latin typeface="Cambria Math"/>
                          </a:rPr>
                          <m:t>𝟏</m:t>
                        </m:r>
                      </m:sub>
                    </m:sSub>
                  </m:oMath>
                </a14:m>
                <a:r>
                  <a:rPr lang="zh-CN" altLang="en-US" sz="2000" dirty="0"/>
                  <a:t>的惩罚项则引入非光滑性</a:t>
                </a:r>
                <a:r>
                  <a:rPr lang="en-US" altLang="zh-CN" sz="2000" dirty="0"/>
                  <a:t>)</a:t>
                </a:r>
                <a:r>
                  <a:rPr lang="zh-CN" altLang="en-US" sz="2000" dirty="0"/>
                  <a:t>，其实现也可以从标准的用于无约束和有界约束优化的软件中构造出来。</a:t>
                </a:r>
                <a:endParaRPr lang="en-US" altLang="zh-CN" sz="2000" dirty="0"/>
              </a:p>
              <a:p>
                <a:r>
                  <a:rPr lang="en-US" altLang="zh-CN" sz="2000" dirty="0"/>
                  <a:t>LANCELOT-</a:t>
                </a:r>
                <a:r>
                  <a:rPr lang="zh-CN" altLang="en-US" sz="2000" dirty="0"/>
                  <a:t>乘子法是高质量实际实现的基础</a:t>
                </a:r>
                <a:endParaRPr lang="en-US" altLang="zh-CN" sz="2000" dirty="0"/>
              </a:p>
              <a:p>
                <a:r>
                  <a:rPr lang="zh-CN" altLang="en-US" sz="2000" dirty="0"/>
                  <a:t>回顾前述针对等式约束的二次惩罚函数：</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，采用平方不可行性约束并用因子</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oMath>
                </a14:m>
                <a:r>
                  <a:rPr lang="zh-CN" altLang="en-US" sz="2000" dirty="0"/>
                  <a:t>来缩放它。由于其是外点法，因此</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的近似极小点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并不满足可行性条件。根据前述介绍，其近似满足</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𝑬</m:t>
                    </m:r>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𝟏𝟎</m:t>
                        </m:r>
                      </m:e>
                    </m:d>
                  </m:oMath>
                </a14:m>
                <a:endParaRPr lang="en-US" altLang="zh-CN" sz="2000" dirty="0"/>
              </a:p>
              <a:p>
                <a:r>
                  <a:rPr lang="zh-CN" altLang="en-US" sz="2000" dirty="0"/>
                  <a:t>可以肯定，随着</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扰动消失，但有人会问是否我们可以改变函数</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来避免这种系统扰动呢，也就是说使得近似最小化子能更好的满足等式约束</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r>
                      <a:rPr lang="en-US" altLang="zh-CN" sz="2000" i="1">
                        <a:latin typeface="Cambria Math"/>
                      </a:rPr>
                      <m:t>.</m:t>
                    </m:r>
                  </m:oMath>
                </a14:m>
                <a:r>
                  <a:rPr lang="zh-CN" altLang="en-US" sz="2000" dirty="0"/>
                  <a:t> 如果可以这么做，那么可以避免减少</a:t>
                </a:r>
                <a14:m>
                  <m:oMath xmlns:m="http://schemas.openxmlformats.org/officeDocument/2006/math">
                    <m:r>
                      <a:rPr lang="en-US" altLang="zh-CN" sz="2000" i="1">
                        <a:latin typeface="Cambria Math"/>
                      </a:rPr>
                      <m:t>𝝁</m:t>
                    </m:r>
                  </m:oMath>
                </a14:m>
                <a:r>
                  <a:rPr lang="zh-CN" altLang="en-US" sz="2000" dirty="0"/>
                  <a:t>到</a:t>
                </a:r>
                <a:r>
                  <a:rPr lang="en-US" altLang="zh-CN" sz="2000" dirty="0"/>
                  <a:t>0</a:t>
                </a:r>
                <a:r>
                  <a:rPr lang="zh-CN" altLang="en-US" sz="2000" dirty="0"/>
                  <a:t>，从而可以避免因小的罚因子造成与</a:t>
                </a:r>
                <a14:m>
                  <m:oMath xmlns:m="http://schemas.openxmlformats.org/officeDocument/2006/math">
                    <m:r>
                      <a:rPr lang="en-US" altLang="zh-CN" sz="2000" i="1">
                        <a:latin typeface="Cambria Math"/>
                      </a:rPr>
                      <m:t>𝑸</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 </m:t>
                        </m:r>
                      </m:sub>
                    </m:sSub>
                    <m:r>
                      <a:rPr lang="en-US" altLang="zh-CN" sz="2000" i="1">
                        <a:latin typeface="Cambria Math"/>
                      </a:rPr>
                      <m:t>)</m:t>
                    </m:r>
                  </m:oMath>
                </a14:m>
                <a:r>
                  <a:rPr lang="zh-CN" altLang="en-US" sz="2000" dirty="0"/>
                  <a:t>关联的病态条件性和数值问题。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25389"/>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增广拉格朗日函数</a:t>
                </a:r>
                <a:r>
                  <a:rPr lang="en-US" altLang="zh-CN" sz="2000" dirty="0"/>
                  <a:t>(The Augmented </a:t>
                </a:r>
                <a:r>
                  <a:rPr lang="en-US" altLang="zh-CN" sz="2000" dirty="0" err="1"/>
                  <a:t>Lagrangian</a:t>
                </a:r>
                <a:r>
                  <a:rPr lang="en-US" altLang="zh-CN" sz="2000" dirty="0"/>
                  <a:t> Function)</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通过将</a:t>
                </a:r>
                <a:r>
                  <a:rPr lang="en-US" altLang="zh-CN" sz="2000" dirty="0"/>
                  <a:t>Lagrange</a:t>
                </a:r>
                <a:r>
                  <a:rPr lang="zh-CN" altLang="en-US" sz="2000" dirty="0"/>
                  <a:t>乘子</a:t>
                </a:r>
                <a14:m>
                  <m:oMath xmlns:m="http://schemas.openxmlformats.org/officeDocument/2006/math">
                    <m:r>
                      <a:rPr lang="en-US" altLang="zh-CN" sz="2000" i="1">
                        <a:latin typeface="Cambria Math"/>
                      </a:rPr>
                      <m:t>𝝀</m:t>
                    </m:r>
                  </m:oMath>
                </a14:m>
                <a:r>
                  <a:rPr lang="zh-CN" altLang="en-US" sz="2000" dirty="0"/>
                  <a:t>的显示估计</a:t>
                </a:r>
                <a:r>
                  <a:rPr lang="en-US" altLang="zh-CN" sz="2000" dirty="0"/>
                  <a:t>(</a:t>
                </a:r>
                <a:r>
                  <a:rPr lang="zh-CN" altLang="en-US" sz="2000" dirty="0"/>
                  <a:t>基于</a:t>
                </a:r>
                <a14:m>
                  <m:oMath xmlns:m="http://schemas.openxmlformats.org/officeDocument/2006/math">
                    <m:r>
                      <a:rPr lang="en-US" altLang="zh-CN" sz="2000" i="1">
                        <a:latin typeface="Cambria Math"/>
                      </a:rPr>
                      <m:t>𝒍𝒊</m:t>
                    </m:r>
                    <m:sSub>
                      <m:sSubPr>
                        <m:ctrlPr>
                          <a:rPr lang="en-US" altLang="zh-CN" sz="2000" i="1">
                            <a:latin typeface="Cambria Math" panose="02040503050406030204" pitchFamily="18" charset="0"/>
                          </a:rPr>
                        </m:ctrlPr>
                      </m:sSubPr>
                      <m:e>
                        <m:r>
                          <a:rPr lang="en-US" altLang="zh-CN" sz="2000" i="1">
                            <a:latin typeface="Cambria Math"/>
                          </a:rPr>
                          <m:t>𝒎</m:t>
                        </m:r>
                      </m:e>
                      <m:sub>
                        <m:r>
                          <a:rPr lang="en-US" altLang="zh-CN" sz="2000" i="1">
                            <a:latin typeface="Cambria Math"/>
                          </a:rPr>
                          <m:t>𝒌</m:t>
                        </m:r>
                        <m:r>
                          <a:rPr lang="en-US" altLang="zh-CN" sz="2000" i="1">
                            <a:latin typeface="Cambria Math"/>
                          </a:rPr>
                          <m:t>∈</m:t>
                        </m:r>
                        <m:r>
                          <a:rPr lang="en-US" altLang="zh-CN" sz="2000" i="1">
                            <a:latin typeface="Cambria Math"/>
                          </a:rPr>
                          <m:t>𝑲</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𝑬</m:t>
                    </m:r>
                  </m:oMath>
                </a14:m>
                <a:r>
                  <a:rPr lang="en-US" altLang="zh-CN" sz="2000" dirty="0"/>
                  <a:t>)</a:t>
                </a:r>
                <a:r>
                  <a:rPr lang="zh-CN" altLang="en-US" sz="2000" dirty="0"/>
                  <a:t>引入到目标函数中</a:t>
                </a:r>
                <a:r>
                  <a:rPr lang="en-US" altLang="zh-CN" sz="2000" dirty="0"/>
                  <a:t>,</a:t>
                </a:r>
                <a:r>
                  <a:rPr lang="zh-CN" altLang="en-US" sz="2000" dirty="0"/>
                  <a:t>来达到这个目的，由定义</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𝑳</m:t>
                          </m:r>
                        </m:e>
                        <m:sub>
                          <m:r>
                            <a:rPr lang="en-US" altLang="zh-CN" sz="2400" i="1">
                              <a:latin typeface="Cambria Math"/>
                            </a:rPr>
                            <m:t>𝑨</m:t>
                          </m:r>
                        </m:sub>
                      </m:sSub>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𝝀</m:t>
                          </m:r>
                          <m:r>
                            <a:rPr lang="en-US" altLang="zh-CN" sz="2400" i="1">
                              <a:latin typeface="Cambria Math"/>
                            </a:rPr>
                            <m:t>;</m:t>
                          </m:r>
                          <m:r>
                            <a:rPr lang="en-US" altLang="zh-CN" sz="2400" i="1">
                              <a:latin typeface="Cambria Math"/>
                            </a:rPr>
                            <m:t>𝝁</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𝑬</m:t>
                          </m:r>
                        </m:sub>
                        <m:sup/>
                        <m:e>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𝝁</m:t>
                              </m:r>
                            </m:den>
                          </m:f>
                          <m:nary>
                            <m:naryPr>
                              <m:chr m:val="∑"/>
                              <m:supHide m:val="on"/>
                              <m:ctrlPr>
                                <a:rPr lang="en-US" altLang="zh-CN" sz="2400" i="1">
                                  <a:latin typeface="Cambria Math" panose="02040503050406030204" pitchFamily="18" charset="0"/>
                                </a:rPr>
                              </m:ctrlPr>
                            </m:naryPr>
                            <m:sub>
                              <m:r>
                                <a:rPr lang="en-US" altLang="zh-CN" sz="2400" i="1">
                                  <a:latin typeface="Cambria Math"/>
                                </a:rPr>
                                <m:t>𝒊</m:t>
                              </m:r>
                              <m:r>
                                <a:rPr lang="en-US" altLang="zh-CN" sz="2400" i="1">
                                  <a:latin typeface="Cambria Math"/>
                                </a:rPr>
                                <m:t>∈</m:t>
                              </m:r>
                              <m:r>
                                <a:rPr lang="en-US" altLang="zh-CN" sz="2400" i="1">
                                  <a:latin typeface="Cambria Math"/>
                                </a:rPr>
                                <m:t>𝑬</m:t>
                              </m:r>
                            </m:sub>
                            <m:sup/>
                            <m:e>
                              <m:sSubSup>
                                <m:sSubSupPr>
                                  <m:ctrlPr>
                                    <a:rPr lang="en-US" altLang="zh-CN" sz="2400" i="1">
                                      <a:latin typeface="Cambria Math" panose="02040503050406030204" pitchFamily="18" charset="0"/>
                                    </a:rPr>
                                  </m:ctrlPr>
                                </m:sSubSupPr>
                                <m:e>
                                  <m:r>
                                    <a:rPr lang="en-US" altLang="zh-CN" sz="2400" i="1">
                                      <a:latin typeface="Cambria Math"/>
                                    </a:rPr>
                                    <m:t>𝒉</m:t>
                                  </m:r>
                                </m:e>
                                <m:sub>
                                  <m:r>
                                    <a:rPr lang="en-US" altLang="zh-CN" sz="2400" i="1">
                                      <a:latin typeface="Cambria Math"/>
                                    </a:rPr>
                                    <m:t>𝒊</m:t>
                                  </m:r>
                                </m:sub>
                                <m:sup>
                                  <m:r>
                                    <a:rPr lang="en-US" altLang="zh-CN" sz="2400" i="1">
                                      <a:latin typeface="Cambria Math"/>
                                    </a:rPr>
                                    <m:t>𝟐</m:t>
                                  </m:r>
                                </m:sup>
                              </m:sSubSup>
                              <m:r>
                                <a:rPr lang="en-US" altLang="zh-CN" sz="2400" i="1">
                                  <a:latin typeface="Cambria Math"/>
                                </a:rPr>
                                <m:t>(</m:t>
                              </m:r>
                              <m:r>
                                <a:rPr lang="en-US" altLang="zh-CN" sz="2400" i="1">
                                  <a:latin typeface="Cambria Math"/>
                                </a:rPr>
                                <m:t>𝒙</m:t>
                              </m:r>
                              <m:r>
                                <a:rPr lang="en-US" altLang="zh-CN" sz="2400" i="1">
                                  <a:latin typeface="Cambria Math"/>
                                </a:rPr>
                                <m:t>)</m:t>
                              </m:r>
                            </m:e>
                          </m:nary>
                        </m:e>
                      </m:nary>
                    </m:oMath>
                  </m:oMathPara>
                </a14:m>
                <a:endParaRPr lang="en-US" altLang="zh-CN" sz="2000" dirty="0"/>
              </a:p>
              <a:p>
                <a:r>
                  <a:rPr lang="zh-CN" altLang="en-US" sz="2000" dirty="0"/>
                  <a:t>经典拉格朗日函数</a:t>
                </a:r>
                <a14:m>
                  <m:oMath xmlns:m="http://schemas.openxmlformats.org/officeDocument/2006/math">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e>
                        </m:nary>
                      </m:e>
                    </m:nary>
                  </m:oMath>
                </a14:m>
                <a:endParaRPr lang="en-US" altLang="zh-CN" sz="2000" dirty="0"/>
              </a:p>
              <a:p>
                <a:r>
                  <a:rPr lang="zh-CN" altLang="en-US" sz="2000" dirty="0"/>
                  <a:t>二次惩罚函数</a:t>
                </a:r>
                <a14:m>
                  <m:oMath xmlns:m="http://schemas.openxmlformats.org/officeDocument/2006/math">
                    <m:r>
                      <a:rPr lang="en-US" altLang="zh-CN" sz="2000" i="1">
                        <a:latin typeface="Cambria Math"/>
                      </a:rPr>
                      <m:t>𝑸</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sSubSup>
                          <m:sSubSupPr>
                            <m:ctrlPr>
                              <a:rPr lang="en-US" altLang="zh-CN" sz="2000" i="1">
                                <a:latin typeface="Cambria Math" panose="02040503050406030204" pitchFamily="18" charset="0"/>
                              </a:rPr>
                            </m:ctrlPr>
                          </m:sSubSupPr>
                          <m:e>
                            <m:r>
                              <a:rPr lang="en-US" altLang="zh-CN" sz="2000" i="1">
                                <a:latin typeface="Cambria Math"/>
                              </a:rPr>
                              <m:t>𝒉</m:t>
                            </m:r>
                          </m:e>
                          <m:sub>
                            <m:r>
                              <a:rPr lang="en-US" altLang="zh-CN" sz="2000" i="1">
                                <a:latin typeface="Cambria Math"/>
                              </a:rPr>
                              <m:t>𝒊</m:t>
                            </m:r>
                          </m:sub>
                          <m:sup>
                            <m:r>
                              <a:rPr lang="en-US" altLang="zh-CN" sz="2000" i="1">
                                <a:latin typeface="Cambria Math"/>
                              </a:rPr>
                              <m:t>𝟐</m:t>
                            </m:r>
                          </m:sup>
                        </m:sSubSup>
                        <m:r>
                          <a:rPr lang="en-US" altLang="zh-CN" sz="2000" i="1">
                            <a:latin typeface="Cambria Math"/>
                          </a:rPr>
                          <m:t>(</m:t>
                        </m:r>
                        <m:r>
                          <a:rPr lang="en-US" altLang="zh-CN" sz="2000" i="1">
                            <a:latin typeface="Cambria Math"/>
                          </a:rPr>
                          <m:t>𝒙</m:t>
                        </m:r>
                        <m:r>
                          <a:rPr lang="en-US" altLang="zh-CN" sz="2000" i="1">
                            <a:latin typeface="Cambria Math"/>
                          </a:rPr>
                          <m:t>)</m:t>
                        </m:r>
                      </m:e>
                    </m:nary>
                  </m:oMath>
                </a14:m>
                <a:endParaRPr lang="en-US" altLang="zh-CN" sz="2000" dirty="0"/>
              </a:p>
              <a:p>
                <a:r>
                  <a:rPr lang="zh-CN" altLang="en-US" sz="2000" dirty="0"/>
                  <a:t>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r>
                      <a:rPr lang="en-US" altLang="zh-CN" sz="2000" i="1">
                        <a:latin typeface="Cambria Math"/>
                      </a:rPr>
                      <m:t>)</m:t>
                    </m:r>
                  </m:oMath>
                </a14:m>
                <a:r>
                  <a:rPr lang="zh-CN" altLang="en-US" sz="2000" dirty="0"/>
                  <a:t>求偏导</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𝑬</m:t>
                        </m:r>
                      </m:sub>
                      <m:sup/>
                      <m:e>
                        <m:sSub>
                          <m:sSubPr>
                            <m:ctrlPr>
                              <a:rPr lang="en-US" altLang="zh-CN" sz="2000" i="1">
                                <a:latin typeface="Cambria Math" panose="02040503050406030204" pitchFamily="18" charset="0"/>
                              </a:rPr>
                            </m:ctrlPr>
                          </m:sSubPr>
                          <m:e>
                            <m:r>
                              <a:rPr lang="en-US" altLang="zh-CN" sz="2000" i="1">
                                <a:latin typeface="Cambria Math"/>
                              </a:rPr>
                              <m:t>[</m:t>
                            </m:r>
                            <m:r>
                              <a:rPr lang="en-US" altLang="zh-CN" sz="2000" i="1">
                                <a:latin typeface="Cambria Math"/>
                              </a:rPr>
                              <m:t>𝝀</m:t>
                            </m:r>
                          </m:e>
                          <m:sub>
                            <m:r>
                              <a:rPr lang="en-US" altLang="zh-CN" sz="2000" i="1">
                                <a:latin typeface="Cambria Math"/>
                              </a:rPr>
                              <m:t>𝒊</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num>
                          <m:den>
                            <m:r>
                              <a:rPr lang="en-US" altLang="zh-CN" sz="2000" i="1">
                                <a:latin typeface="Cambria Math"/>
                              </a:rPr>
                              <m:t>𝝁</m:t>
                            </m:r>
                          </m:den>
                        </m:f>
                        <m:r>
                          <a:rPr lang="en-US" altLang="zh-CN" sz="2000" i="1">
                            <a:latin typeface="Cambria Math"/>
                          </a:rPr>
                          <m:t>]</m:t>
                        </m:r>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e>
                    </m:nary>
                  </m:oMath>
                </a14:m>
                <a:endParaRPr lang="en-US" altLang="zh-CN" sz="2000" dirty="0"/>
              </a:p>
              <a:p>
                <a:r>
                  <a:rPr lang="zh-CN" altLang="en-US" sz="2000" dirty="0"/>
                  <a:t>现在设计算法，第</a:t>
                </a:r>
                <a14:m>
                  <m:oMath xmlns:m="http://schemas.openxmlformats.org/officeDocument/2006/math">
                    <m:r>
                      <a:rPr lang="en-US" altLang="zh-CN" sz="2000" i="1">
                        <a:latin typeface="Cambria Math"/>
                      </a:rPr>
                      <m:t>𝒌</m:t>
                    </m:r>
                  </m:oMath>
                </a14:m>
                <a:r>
                  <a:rPr lang="zh-CN" altLang="en-US" sz="2000" dirty="0"/>
                  <a:t>次迭代时，固定障碍参数</a:t>
                </a:r>
                <a14:m>
                  <m:oMath xmlns:m="http://schemas.openxmlformats.org/officeDocument/2006/math">
                    <m:r>
                      <a:rPr lang="en-US" altLang="zh-CN" sz="2000" i="1">
                        <a:latin typeface="Cambria Math"/>
                      </a:rPr>
                      <m:t>𝝁</m:t>
                    </m:r>
                  </m:oMath>
                </a14:m>
                <a:r>
                  <a:rPr lang="zh-CN" altLang="en-US" sz="2000" dirty="0"/>
                  <a:t>为某个值</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&gt;</m:t>
                    </m:r>
                    <m:r>
                      <a:rPr lang="en-US" altLang="zh-CN" sz="2000" i="1">
                        <a:latin typeface="Cambria Math"/>
                      </a:rPr>
                      <m:t>𝟎</m:t>
                    </m:r>
                  </m:oMath>
                </a14:m>
                <a:r>
                  <a:rPr lang="zh-CN" altLang="en-US" sz="2000" dirty="0"/>
                  <a:t>，固定当前迭代</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oMath>
                </a14:m>
                <a:r>
                  <a:rPr lang="en-US" altLang="zh-CN" sz="2000" dirty="0"/>
                  <a:t>,</a:t>
                </a:r>
                <a:r>
                  <a:rPr lang="zh-CN" altLang="en-US" sz="2000" dirty="0"/>
                  <a:t>然后关于</a:t>
                </a:r>
                <a14:m>
                  <m:oMath xmlns:m="http://schemas.openxmlformats.org/officeDocument/2006/math">
                    <m:r>
                      <a:rPr lang="en-US" altLang="zh-CN" sz="2000" i="1">
                        <a:latin typeface="Cambria Math"/>
                      </a:rPr>
                      <m:t>𝒙</m:t>
                    </m:r>
                  </m:oMath>
                </a14:m>
                <a:r>
                  <a:rPr lang="zh-CN" altLang="en-US" sz="2000" dirty="0"/>
                  <a:t>执行最小化，令</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表示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r>
                      <a:rPr lang="en-US" altLang="zh-CN" sz="2000" i="1">
                        <a:latin typeface="Cambria Math"/>
                      </a:rPr>
                      <m:t>)</m:t>
                    </m:r>
                  </m:oMath>
                </a14:m>
                <a:r>
                  <a:rPr lang="zh-CN" altLang="en-US" sz="2000" dirty="0"/>
                  <a:t>的近似最小化，使用外点法中第</a:t>
                </a:r>
                <a:r>
                  <a:rPr lang="en-US" altLang="zh-CN" sz="2000" dirty="0"/>
                  <a:t>2</a:t>
                </a:r>
                <a:r>
                  <a:rPr lang="zh-CN" altLang="en-US" sz="2000" dirty="0"/>
                  <a:t>个结论类似的逻辑，可以推导出</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num>
                      <m:den>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𝑬</m:t>
                    </m:r>
                  </m:oMath>
                </a14:m>
                <a:r>
                  <a:rPr lang="en-US" altLang="zh-CN" sz="2000" dirty="0"/>
                  <a:t>, </a:t>
                </a:r>
                <a:r>
                  <a:rPr lang="zh-CN" altLang="en-US" sz="2000" dirty="0"/>
                  <a:t>即有</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m:t>
                              </m:r>
                            </m:sup>
                          </m:sSub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e>
                      </m:d>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𝑬</m:t>
                      </m:r>
                      <m:r>
                        <a:rPr lang="en-US" altLang="zh-CN" sz="2000" i="1">
                          <a:latin typeface="Cambria Math"/>
                        </a:rPr>
                        <m:t>   (</m:t>
                      </m:r>
                      <m:r>
                        <a:rPr lang="en-US" altLang="zh-CN" sz="2000" i="1">
                          <a:solidFill>
                            <a:srgbClr val="FF0000"/>
                          </a:solidFill>
                          <a:latin typeface="Cambria Math"/>
                        </a:rPr>
                        <m:t>𝒂</m:t>
                      </m:r>
                      <m:r>
                        <a:rPr lang="en-US" altLang="zh-CN" sz="2000" i="1">
                          <a:solidFill>
                            <a:srgbClr val="FF0000"/>
                          </a:solidFill>
                          <a:latin typeface="Cambria Math"/>
                        </a:rPr>
                        <m:t>𝟏𝟏</m:t>
                      </m:r>
                      <m:r>
                        <a:rPr lang="en-US" altLang="zh-CN" sz="2000" i="1">
                          <a:solidFill>
                            <a:srgbClr val="FF0000"/>
                          </a:solidFill>
                          <a:latin typeface="Cambria Math"/>
                        </a:rPr>
                        <m:t>)</m:t>
                      </m:r>
                    </m:oMath>
                  </m:oMathPara>
                </a14:m>
                <a:endParaRPr lang="en-US" altLang="zh-CN" sz="2000" dirty="0">
                  <a:solidFill>
                    <a:srgbClr val="FF0000"/>
                  </a:solidFill>
                </a:endParaRPr>
              </a:p>
              <a:p>
                <a:r>
                  <a:rPr lang="zh-CN" altLang="en-US" sz="2000" dirty="0"/>
                  <a:t>因此，断定</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oMath>
                </a14:m>
                <a:r>
                  <a:rPr lang="zh-CN" altLang="en-US" sz="2000" dirty="0"/>
                  <a:t>接近最优乘子向量</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oMath>
                </a14:m>
                <a:r>
                  <a:rPr lang="en-US" altLang="zh-CN" sz="2000" dirty="0"/>
                  <a:t>, </a:t>
                </a:r>
                <a:r>
                  <a:rPr lang="zh-CN" altLang="en-US" sz="2000" dirty="0"/>
                  <a:t>在</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𝒌</m:t>
                        </m:r>
                      </m:sub>
                    </m:sSub>
                  </m:oMath>
                </a14:m>
                <a:r>
                  <a:rPr lang="zh-CN" altLang="en-US" sz="2000" dirty="0"/>
                  <a:t>中的不可行性远小于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oMath>
                </a14:m>
                <a:r>
                  <a:rPr lang="en-US" altLang="zh-CN" sz="2000" dirty="0"/>
                  <a:t>,</a:t>
                </a:r>
                <a:r>
                  <a:rPr lang="zh-CN" altLang="en-US" sz="2000" dirty="0"/>
                  <a:t>而不是与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oMath>
                </a14:m>
                <a:r>
                  <a:rPr lang="zh-CN" altLang="en-US" sz="2000" dirty="0"/>
                  <a:t>成比例如</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𝟏𝟎</m:t>
                        </m:r>
                      </m:e>
                    </m:d>
                  </m:oMath>
                </a14:m>
                <a:r>
                  <a:rPr lang="zh-CN" altLang="en-US" sz="2000" dirty="0"/>
                  <a:t>所示。</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728" b="-5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9077889"/>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那如何利用当前的信息，在每次迭代中更新乘子估计</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oMath>
                </a14:m>
                <a:r>
                  <a:rPr lang="zh-CN" altLang="en-US" sz="2400" dirty="0"/>
                  <a:t>呢，使得他们能越来越精确地近似</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m:t>
                        </m:r>
                      </m:sup>
                    </m:sSup>
                  </m:oMath>
                </a14:m>
                <a:r>
                  <a:rPr lang="zh-CN" altLang="en-US" sz="2400" dirty="0"/>
                  <a:t>，由</a:t>
                </a:r>
                <a14:m>
                  <m:oMath xmlns:m="http://schemas.openxmlformats.org/officeDocument/2006/math">
                    <m:r>
                      <a:rPr lang="en-US" altLang="zh-CN" sz="2400" i="1">
                        <a:latin typeface="Cambria Math"/>
                      </a:rPr>
                      <m:t>(</m:t>
                    </m:r>
                    <m:r>
                      <a:rPr lang="en-US" altLang="zh-CN" sz="2400" i="1">
                        <a:latin typeface="Cambria Math"/>
                      </a:rPr>
                      <m:t>𝒂</m:t>
                    </m:r>
                    <m:r>
                      <a:rPr lang="en-US" altLang="zh-CN" sz="2400" i="1">
                        <a:latin typeface="Cambria Math"/>
                      </a:rPr>
                      <m:t>𝟏𝟏</m:t>
                    </m:r>
                    <m:r>
                      <a:rPr lang="en-US" altLang="zh-CN" sz="2400" i="1">
                        <a:latin typeface="Cambria Math"/>
                      </a:rPr>
                      <m:t>)</m:t>
                    </m:r>
                  </m:oMath>
                </a14:m>
                <a:r>
                  <a:rPr lang="zh-CN" altLang="en-US" sz="2400" dirty="0"/>
                  <a:t>立即建议使用如下公式</a:t>
                </a:r>
                <a:endParaRPr lang="en-US" altLang="zh-CN" sz="24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a:rPr>
                            <m:t>𝝀</m:t>
                          </m:r>
                        </m:e>
                        <m:sub>
                          <m:r>
                            <a:rPr lang="en-US" altLang="zh-CN" sz="2400" i="1">
                              <a:latin typeface="Cambria Math"/>
                            </a:rPr>
                            <m:t>𝒊</m:t>
                          </m:r>
                        </m:sub>
                        <m:sup>
                          <m:r>
                            <a:rPr lang="en-US" altLang="zh-CN" sz="2400" i="1">
                              <a:latin typeface="Cambria Math"/>
                            </a:rPr>
                            <m:t>𝒌</m:t>
                          </m:r>
                          <m:r>
                            <a:rPr lang="en-US" altLang="zh-CN" sz="2400" i="1">
                              <a:latin typeface="Cambria Math"/>
                            </a:rPr>
                            <m:t>+</m:t>
                          </m:r>
                          <m:r>
                            <a:rPr lang="en-US" altLang="zh-CN" sz="2400" i="1">
                              <a:latin typeface="Cambria Math"/>
                            </a:rPr>
                            <m:t>𝟏</m:t>
                          </m:r>
                        </m:sup>
                      </m:sSubSup>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𝝀</m:t>
                          </m:r>
                        </m:e>
                        <m:sub>
                          <m:r>
                            <a:rPr lang="en-US" altLang="zh-CN" sz="2400" i="1">
                              <a:latin typeface="Cambria Math"/>
                            </a:rPr>
                            <m:t>𝒊</m:t>
                          </m:r>
                        </m:sub>
                        <m:sup>
                          <m:r>
                            <a:rPr lang="en-US" altLang="zh-CN" sz="2400" i="1">
                              <a:latin typeface="Cambria Math"/>
                            </a:rPr>
                            <m:t>𝒌</m:t>
                          </m:r>
                        </m:sup>
                      </m:sSubSup>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e>
                          </m:d>
                        </m:num>
                        <m:den>
                          <m:sSub>
                            <m:sSubPr>
                              <m:ctrlPr>
                                <a:rPr lang="en-US" altLang="zh-CN" sz="2400" i="1">
                                  <a:latin typeface="Cambria Math" panose="02040503050406030204" pitchFamily="18" charset="0"/>
                                </a:rPr>
                              </m:ctrlPr>
                            </m:sSubPr>
                            <m:e>
                              <m:r>
                                <a:rPr lang="en-US" altLang="zh-CN" sz="2400" i="1">
                                  <a:latin typeface="Cambria Math"/>
                                </a:rPr>
                                <m:t>𝝁</m:t>
                              </m:r>
                            </m:e>
                            <m:sub>
                              <m:r>
                                <a:rPr lang="en-US" altLang="zh-CN" sz="2400" i="1">
                                  <a:latin typeface="Cambria Math"/>
                                </a:rPr>
                                <m:t>𝒌</m:t>
                              </m:r>
                            </m:sub>
                          </m:sSub>
                        </m:den>
                      </m:f>
                      <m:r>
                        <a:rPr lang="en-US" altLang="zh-CN" sz="2400" i="1">
                          <a:latin typeface="Cambria Math"/>
                        </a:rPr>
                        <m:t>, </m:t>
                      </m:r>
                      <m:r>
                        <a:rPr lang="en-US" altLang="zh-CN" sz="2400" i="1">
                          <a:latin typeface="Cambria Math"/>
                        </a:rPr>
                        <m:t>𝒊</m:t>
                      </m:r>
                      <m:r>
                        <a:rPr lang="en-US" altLang="zh-CN" sz="2400" i="1">
                          <a:latin typeface="Cambria Math"/>
                        </a:rPr>
                        <m:t>∈</m:t>
                      </m:r>
                      <m:r>
                        <a:rPr lang="en-US" altLang="zh-CN" sz="2400" i="1">
                          <a:latin typeface="Cambria Math"/>
                        </a:rPr>
                        <m:t>𝑬</m:t>
                      </m:r>
                      <m:r>
                        <a:rPr lang="en-US" altLang="zh-CN" sz="2400" i="1">
                          <a:latin typeface="Cambria Math"/>
                        </a:rPr>
                        <m:t>   (</m:t>
                      </m:r>
                      <m:r>
                        <a:rPr lang="en-US" altLang="zh-CN" sz="2400" i="1">
                          <a:solidFill>
                            <a:srgbClr val="FF0000"/>
                          </a:solidFill>
                          <a:latin typeface="Cambria Math"/>
                        </a:rPr>
                        <m:t>𝒂</m:t>
                      </m:r>
                      <m:r>
                        <a:rPr lang="en-US" altLang="zh-CN" sz="2400" i="1">
                          <a:solidFill>
                            <a:srgbClr val="FF0000"/>
                          </a:solidFill>
                          <a:latin typeface="Cambria Math"/>
                        </a:rPr>
                        <m:t>𝟏𝟐</m:t>
                      </m:r>
                      <m:r>
                        <a:rPr lang="en-US" altLang="zh-CN" sz="2400" i="1">
                          <a:solidFill>
                            <a:srgbClr val="FF0000"/>
                          </a:solidFill>
                          <a:latin typeface="Cambria Math"/>
                        </a:rPr>
                        <m:t>)</m:t>
                      </m:r>
                    </m:oMath>
                  </m:oMathPara>
                </a14:m>
                <a:endParaRPr lang="en-US" altLang="zh-CN" sz="2400" dirty="0"/>
              </a:p>
              <a:p>
                <a:r>
                  <a:rPr lang="zh-CN" altLang="en-US" sz="2400" dirty="0"/>
                  <a:t>总结一下乘子法解等式约束的步骤：</a:t>
                </a:r>
                <a:endParaRPr lang="en-US" altLang="zh-CN" sz="2400" dirty="0"/>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bwMode="auto">
              <a:xfrm>
                <a:off x="2456235" y="3249141"/>
                <a:ext cx="8568952" cy="33843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zh-CN" altLang="en-US" sz="2200" dirty="0">
                    <a:solidFill>
                      <a:srgbClr val="6600FF"/>
                    </a:solidFill>
                  </a:rPr>
                  <a:t>给定</a:t>
                </a:r>
                <a14:m>
                  <m:oMath xmlns:m="http://schemas.openxmlformats.org/officeDocument/2006/math">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𝟎</m:t>
                        </m:r>
                      </m:sub>
                    </m:sSub>
                    <m:r>
                      <a:rPr lang="en-US" altLang="zh-CN" sz="2200" i="1">
                        <a:solidFill>
                          <a:srgbClr val="6600FF"/>
                        </a:solidFill>
                        <a:latin typeface="Cambria Math"/>
                      </a:rPr>
                      <m:t>&gt;</m:t>
                    </m:r>
                    <m:r>
                      <a:rPr lang="en-US" altLang="zh-CN" sz="2200" i="1">
                        <a:solidFill>
                          <a:srgbClr val="6600FF"/>
                        </a:solidFill>
                        <a:latin typeface="Cambria Math"/>
                      </a:rPr>
                      <m:t>𝟎</m:t>
                    </m:r>
                    <m:r>
                      <a:rPr lang="en-US" altLang="zh-CN" sz="2200" i="1">
                        <a:solidFill>
                          <a:srgbClr val="6600FF"/>
                        </a:solidFill>
                        <a:latin typeface="Cambria Math"/>
                      </a:rPr>
                      <m:t>, </m:t>
                    </m:r>
                    <m:r>
                      <a:rPr lang="zh-CN" altLang="en-US" sz="2200" i="1">
                        <a:solidFill>
                          <a:srgbClr val="6600FF"/>
                        </a:solidFill>
                        <a:latin typeface="Cambria Math"/>
                      </a:rPr>
                      <m:t>误差</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𝝉</m:t>
                        </m:r>
                      </m:e>
                      <m:sub>
                        <m:r>
                          <a:rPr lang="en-US" altLang="zh-CN" sz="2200" i="1">
                            <a:solidFill>
                              <a:srgbClr val="6600FF"/>
                            </a:solidFill>
                            <a:latin typeface="Cambria Math"/>
                          </a:rPr>
                          <m:t>𝟎</m:t>
                        </m:r>
                      </m:sub>
                    </m:sSub>
                    <m:r>
                      <a:rPr lang="en-US" altLang="zh-CN" sz="2200" i="1">
                        <a:solidFill>
                          <a:srgbClr val="6600FF"/>
                        </a:solidFill>
                        <a:latin typeface="Cambria Math"/>
                      </a:rPr>
                      <m:t>&gt;</m:t>
                    </m:r>
                    <m:r>
                      <a:rPr lang="en-US" altLang="zh-CN" sz="2200" i="1">
                        <a:solidFill>
                          <a:srgbClr val="6600FF"/>
                        </a:solidFill>
                        <a:latin typeface="Cambria Math"/>
                      </a:rPr>
                      <m:t>𝟎</m:t>
                    </m:r>
                    <m:r>
                      <a:rPr lang="en-US" altLang="zh-CN" sz="2200" i="1">
                        <a:solidFill>
                          <a:srgbClr val="6600FF"/>
                        </a:solidFill>
                        <a:latin typeface="Cambria Math"/>
                      </a:rPr>
                      <m:t>,</m:t>
                    </m:r>
                    <m:r>
                      <a:rPr lang="zh-CN" altLang="en-US" sz="2200" i="1">
                        <a:solidFill>
                          <a:srgbClr val="6600FF"/>
                        </a:solidFill>
                        <a:latin typeface="Cambria Math"/>
                      </a:rPr>
                      <m:t>初始点</m:t>
                    </m:r>
                    <m:sSubSup>
                      <m:sSubSupPr>
                        <m:ctrlPr>
                          <a:rPr lang="en-US" altLang="zh-CN" sz="2200" i="1">
                            <a:solidFill>
                              <a:srgbClr val="6600FF"/>
                            </a:solidFill>
                            <a:latin typeface="Cambria Math" panose="02040503050406030204" pitchFamily="18" charset="0"/>
                          </a:rPr>
                        </m:ctrlPr>
                      </m:sSubSupPr>
                      <m:e>
                        <m:r>
                          <a:rPr lang="en-US" altLang="zh-CN" sz="2200" i="1">
                            <a:solidFill>
                              <a:srgbClr val="6600FF"/>
                            </a:solidFill>
                            <a:latin typeface="Cambria Math"/>
                          </a:rPr>
                          <m:t>𝒙</m:t>
                        </m:r>
                      </m:e>
                      <m:sub>
                        <m:r>
                          <a:rPr lang="en-US" altLang="zh-CN" sz="2200" i="1">
                            <a:solidFill>
                              <a:srgbClr val="6600FF"/>
                            </a:solidFill>
                            <a:latin typeface="Cambria Math"/>
                          </a:rPr>
                          <m:t>𝟎</m:t>
                        </m:r>
                      </m:sub>
                      <m:sup>
                        <m:r>
                          <a:rPr lang="en-US" altLang="zh-CN" sz="2200" i="1">
                            <a:solidFill>
                              <a:srgbClr val="6600FF"/>
                            </a:solidFill>
                            <a:latin typeface="Cambria Math"/>
                          </a:rPr>
                          <m:t>𝒔</m:t>
                        </m:r>
                      </m:sup>
                    </m:sSubSup>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𝝀</m:t>
                        </m:r>
                      </m:e>
                      <m:sub>
                        <m:r>
                          <a:rPr lang="en-US" altLang="zh-CN" sz="2200" i="1">
                            <a:solidFill>
                              <a:srgbClr val="6600FF"/>
                            </a:solidFill>
                            <a:latin typeface="Cambria Math"/>
                          </a:rPr>
                          <m:t>𝟎</m:t>
                        </m:r>
                      </m:sub>
                    </m:sSub>
                    <m:r>
                      <a:rPr lang="en-US" altLang="zh-CN" sz="2200" i="1">
                        <a:solidFill>
                          <a:srgbClr val="6600FF"/>
                        </a:solidFill>
                        <a:latin typeface="Cambria Math"/>
                      </a:rPr>
                      <m:t>;</m:t>
                    </m:r>
                  </m:oMath>
                </a14:m>
                <a:endParaRPr lang="en-US" altLang="zh-CN" sz="2200" dirty="0">
                  <a:solidFill>
                    <a:srgbClr val="6600FF"/>
                  </a:solidFill>
                </a:endParaRPr>
              </a:p>
              <a:p>
                <a:pPr algn="l"/>
                <a:r>
                  <a:rPr lang="en-US" altLang="zh-CN" sz="2200" dirty="0">
                    <a:solidFill>
                      <a:srgbClr val="6600FF"/>
                    </a:solidFill>
                  </a:rPr>
                  <a:t>For </a:t>
                </a:r>
                <a14:m>
                  <m:oMath xmlns:m="http://schemas.openxmlformats.org/officeDocument/2006/math">
                    <m:r>
                      <a:rPr lang="en-US" altLang="zh-CN" sz="2200" i="1">
                        <a:solidFill>
                          <a:srgbClr val="6600FF"/>
                        </a:solidFill>
                        <a:latin typeface="Cambria Math"/>
                      </a:rPr>
                      <m:t>𝒌</m:t>
                    </m:r>
                    <m:r>
                      <a:rPr lang="en-US" altLang="zh-CN" sz="2200" i="1">
                        <a:solidFill>
                          <a:srgbClr val="6600FF"/>
                        </a:solidFill>
                        <a:latin typeface="Cambria Math"/>
                      </a:rPr>
                      <m:t>=</m:t>
                    </m:r>
                    <m:r>
                      <a:rPr lang="en-US" altLang="zh-CN" sz="2200" i="1">
                        <a:solidFill>
                          <a:srgbClr val="6600FF"/>
                        </a:solidFill>
                        <a:latin typeface="Cambria Math"/>
                      </a:rPr>
                      <m:t>𝟎</m:t>
                    </m:r>
                    <m:r>
                      <a:rPr lang="en-US" altLang="zh-CN" sz="2200" i="1">
                        <a:solidFill>
                          <a:srgbClr val="6600FF"/>
                        </a:solidFill>
                        <a:latin typeface="Cambria Math"/>
                      </a:rPr>
                      <m:t>,</m:t>
                    </m:r>
                    <m:r>
                      <a:rPr lang="en-US" altLang="zh-CN" sz="2200" i="1">
                        <a:solidFill>
                          <a:srgbClr val="6600FF"/>
                        </a:solidFill>
                        <a:latin typeface="Cambria Math"/>
                      </a:rPr>
                      <m:t>𝟏</m:t>
                    </m:r>
                    <m:r>
                      <a:rPr lang="en-US" altLang="zh-CN" sz="2200" i="1">
                        <a:solidFill>
                          <a:srgbClr val="6600FF"/>
                        </a:solidFill>
                        <a:latin typeface="Cambria Math"/>
                      </a:rPr>
                      <m:t>,</m:t>
                    </m:r>
                    <m:r>
                      <a:rPr lang="en-US" altLang="zh-CN" sz="2200" i="1">
                        <a:solidFill>
                          <a:srgbClr val="6600FF"/>
                        </a:solidFill>
                        <a:latin typeface="Cambria Math"/>
                      </a:rPr>
                      <m:t>𝟐</m:t>
                    </m:r>
                    <m:r>
                      <a:rPr lang="en-US" altLang="zh-CN" sz="2200" i="1">
                        <a:solidFill>
                          <a:srgbClr val="6600FF"/>
                        </a:solidFill>
                        <a:latin typeface="Cambria Math"/>
                      </a:rPr>
                      <m:t>,⋯</m:t>
                    </m:r>
                  </m:oMath>
                </a14:m>
                <a:endParaRPr lang="en-US" altLang="zh-CN" sz="2200" dirty="0">
                  <a:solidFill>
                    <a:srgbClr val="6600FF"/>
                  </a:solidFill>
                </a:endParaRPr>
              </a:p>
              <a:p>
                <a:pPr algn="l"/>
                <a:r>
                  <a:rPr lang="en-US" altLang="zh-CN" sz="2200" dirty="0">
                    <a:solidFill>
                      <a:srgbClr val="6600FF"/>
                    </a:solidFill>
                  </a:rPr>
                  <a:t>   </a:t>
                </a:r>
                <a:r>
                  <a:rPr lang="zh-CN" altLang="en-US" sz="2200" dirty="0">
                    <a:solidFill>
                      <a:srgbClr val="6600FF"/>
                    </a:solidFill>
                  </a:rPr>
                  <a:t>求</a:t>
                </a:r>
                <a14:m>
                  <m:oMath xmlns:m="http://schemas.openxmlformats.org/officeDocument/2006/math">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𝑳</m:t>
                        </m:r>
                      </m:e>
                      <m:sub>
                        <m:r>
                          <a:rPr lang="en-US" altLang="zh-CN" sz="2200" i="1">
                            <a:solidFill>
                              <a:srgbClr val="6600FF"/>
                            </a:solidFill>
                            <a:latin typeface="Cambria Math"/>
                          </a:rPr>
                          <m:t>𝑨</m:t>
                        </m:r>
                      </m:sub>
                    </m:sSub>
                    <m:r>
                      <a:rPr lang="en-US" altLang="zh-CN" sz="2200" i="1">
                        <a:solidFill>
                          <a:srgbClr val="6600FF"/>
                        </a:solidFill>
                        <a:latin typeface="Cambria Math"/>
                      </a:rPr>
                      <m:t>(⋅,</m:t>
                    </m:r>
                    <m:sSup>
                      <m:sSupPr>
                        <m:ctrlPr>
                          <a:rPr lang="en-US" altLang="zh-CN" sz="2200" i="1">
                            <a:solidFill>
                              <a:srgbClr val="6600FF"/>
                            </a:solidFill>
                            <a:latin typeface="Cambria Math" panose="02040503050406030204" pitchFamily="18" charset="0"/>
                          </a:rPr>
                        </m:ctrlPr>
                      </m:sSupPr>
                      <m:e>
                        <m:r>
                          <a:rPr lang="en-US" altLang="zh-CN" sz="2200" i="1">
                            <a:solidFill>
                              <a:srgbClr val="6600FF"/>
                            </a:solidFill>
                            <a:latin typeface="Cambria Math"/>
                          </a:rPr>
                          <m:t>𝝀</m:t>
                        </m:r>
                      </m:e>
                      <m:sup>
                        <m:r>
                          <a:rPr lang="en-US" altLang="zh-CN" sz="2200" i="1">
                            <a:solidFill>
                              <a:srgbClr val="6600FF"/>
                            </a:solidFill>
                            <a:latin typeface="Cambria Math"/>
                          </a:rPr>
                          <m:t>𝒌</m:t>
                        </m:r>
                      </m:sup>
                    </m:sSup>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𝒌</m:t>
                        </m:r>
                      </m:sub>
                    </m:sSub>
                    <m:r>
                      <a:rPr lang="en-US" altLang="zh-CN" sz="2200" i="1">
                        <a:solidFill>
                          <a:srgbClr val="6600FF"/>
                        </a:solidFill>
                        <a:latin typeface="Cambria Math"/>
                      </a:rPr>
                      <m:t>)</m:t>
                    </m:r>
                  </m:oMath>
                </a14:m>
                <a:r>
                  <a:rPr lang="zh-CN" altLang="en-US" sz="2200" dirty="0">
                    <a:solidFill>
                      <a:srgbClr val="6600FF"/>
                    </a:solidFill>
                  </a:rPr>
                  <a:t>的近似解</a:t>
                </a:r>
                <a14:m>
                  <m:oMath xmlns:m="http://schemas.openxmlformats.org/officeDocument/2006/math">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𝒙</m:t>
                        </m:r>
                      </m:e>
                      <m:sub>
                        <m:r>
                          <a:rPr lang="en-US" altLang="zh-CN" sz="2200" i="1">
                            <a:solidFill>
                              <a:srgbClr val="6600FF"/>
                            </a:solidFill>
                            <a:latin typeface="Cambria Math"/>
                          </a:rPr>
                          <m:t>𝒌</m:t>
                        </m:r>
                      </m:sub>
                    </m:sSub>
                  </m:oMath>
                </a14:m>
                <a:r>
                  <a:rPr lang="en-US" altLang="zh-CN" sz="2200" dirty="0">
                    <a:solidFill>
                      <a:srgbClr val="6600FF"/>
                    </a:solidFill>
                  </a:rPr>
                  <a:t>, </a:t>
                </a:r>
                <a:r>
                  <a:rPr lang="zh-CN" altLang="en-US" sz="2200" dirty="0">
                    <a:solidFill>
                      <a:srgbClr val="6600FF"/>
                    </a:solidFill>
                  </a:rPr>
                  <a:t>如果</a:t>
                </a:r>
                <a14:m>
                  <m:oMath xmlns:m="http://schemas.openxmlformats.org/officeDocument/2006/math">
                    <m:r>
                      <m:rPr>
                        <m:lit/>
                      </m:rP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a:solidFill>
                              <a:srgbClr val="6600FF"/>
                            </a:solidFill>
                            <a:latin typeface="Cambria Math"/>
                          </a:rPr>
                          <m:t>𝛁</m:t>
                        </m:r>
                      </m:e>
                      <m:sub>
                        <m:r>
                          <a:rPr lang="en-US" altLang="zh-CN" sz="2200" i="1">
                            <a:solidFill>
                              <a:srgbClr val="6600FF"/>
                            </a:solidFill>
                            <a:latin typeface="Cambria Math"/>
                          </a:rPr>
                          <m:t>𝒙</m:t>
                        </m:r>
                      </m:sub>
                    </m:sSub>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𝑳</m:t>
                        </m:r>
                      </m:e>
                      <m:sub>
                        <m:r>
                          <a:rPr lang="en-US" altLang="zh-CN" sz="2200" i="1">
                            <a:solidFill>
                              <a:srgbClr val="6600FF"/>
                            </a:solidFill>
                            <a:latin typeface="Cambria Math"/>
                          </a:rPr>
                          <m:t>𝑨</m:t>
                        </m:r>
                      </m:sub>
                    </m:sSub>
                    <m:d>
                      <m:dPr>
                        <m:ctrlPr>
                          <a:rPr lang="en-US" altLang="zh-CN" sz="2200" i="1">
                            <a:solidFill>
                              <a:srgbClr val="6600FF"/>
                            </a:solidFill>
                            <a:latin typeface="Cambria Math" panose="02040503050406030204" pitchFamily="18" charset="0"/>
                          </a:rPr>
                        </m:ctrlPr>
                      </m:dPr>
                      <m:e>
                        <m:r>
                          <a:rPr lang="en-US" altLang="zh-CN" sz="2200" i="1">
                            <a:solidFill>
                              <a:srgbClr val="6600FF"/>
                            </a:solidFill>
                            <a:latin typeface="Cambria Math"/>
                          </a:rPr>
                          <m:t>𝒙</m:t>
                        </m:r>
                        <m:r>
                          <a:rPr lang="en-US" altLang="zh-CN" sz="2200" i="1">
                            <a:solidFill>
                              <a:srgbClr val="6600FF"/>
                            </a:solidFill>
                            <a:latin typeface="Cambria Math"/>
                          </a:rPr>
                          <m:t>,</m:t>
                        </m:r>
                        <m:sSup>
                          <m:sSupPr>
                            <m:ctrlPr>
                              <a:rPr lang="en-US" altLang="zh-CN" sz="2200" i="1">
                                <a:solidFill>
                                  <a:srgbClr val="6600FF"/>
                                </a:solidFill>
                                <a:latin typeface="Cambria Math" panose="02040503050406030204" pitchFamily="18" charset="0"/>
                              </a:rPr>
                            </m:ctrlPr>
                          </m:sSupPr>
                          <m:e>
                            <m:r>
                              <a:rPr lang="en-US" altLang="zh-CN" sz="2200" i="1">
                                <a:solidFill>
                                  <a:srgbClr val="6600FF"/>
                                </a:solidFill>
                                <a:latin typeface="Cambria Math"/>
                              </a:rPr>
                              <m:t>𝝀</m:t>
                            </m:r>
                          </m:e>
                          <m:sup>
                            <m:r>
                              <a:rPr lang="en-US" altLang="zh-CN" sz="2200" i="1">
                                <a:solidFill>
                                  <a:srgbClr val="6600FF"/>
                                </a:solidFill>
                                <a:latin typeface="Cambria Math"/>
                              </a:rPr>
                              <m:t>𝒌</m:t>
                            </m:r>
                          </m:sup>
                        </m:sSup>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𝒌</m:t>
                            </m:r>
                          </m:sub>
                        </m:sSub>
                      </m:e>
                    </m:d>
                    <m:r>
                      <m:rPr>
                        <m:lit/>
                      </m:rPr>
                      <a:rPr lang="en-US" altLang="zh-CN" sz="2200" i="1">
                        <a:solidFill>
                          <a:srgbClr val="6600FF"/>
                        </a:solidFill>
                        <a:latin typeface="Cambria Math"/>
                      </a:rPr>
                      <m:t>||</m:t>
                    </m:r>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𝝉</m:t>
                        </m:r>
                      </m:e>
                      <m:sub>
                        <m:r>
                          <a:rPr lang="en-US" altLang="zh-CN" sz="2200" i="1">
                            <a:solidFill>
                              <a:srgbClr val="6600FF"/>
                            </a:solidFill>
                            <a:latin typeface="Cambria Math"/>
                          </a:rPr>
                          <m:t>𝒌</m:t>
                        </m:r>
                      </m:sub>
                    </m:sSub>
                  </m:oMath>
                </a14:m>
                <a:r>
                  <a:rPr lang="zh-CN" altLang="en-US" sz="2200" dirty="0">
                    <a:solidFill>
                      <a:srgbClr val="6600FF"/>
                    </a:solidFill>
                  </a:rPr>
                  <a:t>则终止</a:t>
                </a:r>
                <a:r>
                  <a:rPr lang="en-US" altLang="zh-CN" sz="2200" dirty="0">
                    <a:solidFill>
                      <a:srgbClr val="6600FF"/>
                    </a:solidFill>
                  </a:rPr>
                  <a:t>;</a:t>
                </a:r>
              </a:p>
              <a:p>
                <a:pPr algn="l"/>
                <a:r>
                  <a:rPr lang="en-US" altLang="zh-CN" sz="2200" dirty="0">
                    <a:solidFill>
                      <a:srgbClr val="6600FF"/>
                    </a:solidFill>
                  </a:rPr>
                  <a:t>   </a:t>
                </a:r>
                <a:r>
                  <a:rPr lang="zh-CN" altLang="en-US" sz="2200" dirty="0">
                    <a:solidFill>
                      <a:srgbClr val="6600FF"/>
                    </a:solidFill>
                  </a:rPr>
                  <a:t>如果最终收敛测试满足</a:t>
                </a:r>
                <a:endParaRPr lang="en-US" altLang="zh-CN" sz="2200" dirty="0">
                  <a:solidFill>
                    <a:srgbClr val="6600FF"/>
                  </a:solidFill>
                </a:endParaRPr>
              </a:p>
              <a:p>
                <a:pPr algn="l"/>
                <a:r>
                  <a:rPr lang="en-US" altLang="zh-CN" sz="2200" dirty="0">
                    <a:solidFill>
                      <a:srgbClr val="6600FF"/>
                    </a:solidFill>
                  </a:rPr>
                  <a:t>       STOP</a:t>
                </a:r>
                <a:r>
                  <a:rPr lang="zh-CN" altLang="en-US" sz="2200" dirty="0">
                    <a:solidFill>
                      <a:srgbClr val="6600FF"/>
                    </a:solidFill>
                  </a:rPr>
                  <a:t>，输出近似解</a:t>
                </a:r>
                <a14:m>
                  <m:oMath xmlns:m="http://schemas.openxmlformats.org/officeDocument/2006/math">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𝒙</m:t>
                        </m:r>
                      </m:e>
                      <m:sub>
                        <m:r>
                          <a:rPr lang="en-US" altLang="zh-CN" sz="2200" i="1">
                            <a:solidFill>
                              <a:srgbClr val="6600FF"/>
                            </a:solidFill>
                            <a:latin typeface="Cambria Math"/>
                          </a:rPr>
                          <m:t>𝒌</m:t>
                        </m:r>
                      </m:sub>
                    </m:sSub>
                  </m:oMath>
                </a14:m>
                <a:endParaRPr lang="en-US" altLang="zh-CN" sz="2200" dirty="0">
                  <a:solidFill>
                    <a:srgbClr val="6600FF"/>
                  </a:solidFill>
                </a:endParaRPr>
              </a:p>
              <a:p>
                <a:pPr algn="l"/>
                <a:r>
                  <a:rPr lang="en-US" altLang="zh-CN" sz="2200" dirty="0">
                    <a:solidFill>
                      <a:srgbClr val="6600FF"/>
                    </a:solidFill>
                  </a:rPr>
                  <a:t>   </a:t>
                </a:r>
                <a:r>
                  <a:rPr lang="zh-CN" altLang="en-US" sz="2200" dirty="0">
                    <a:solidFill>
                      <a:srgbClr val="6600FF"/>
                    </a:solidFill>
                  </a:rPr>
                  <a:t>更新</a:t>
                </a:r>
                <a:r>
                  <a:rPr lang="en-US" altLang="zh-CN" sz="2200" dirty="0">
                    <a:solidFill>
                      <a:srgbClr val="6600FF"/>
                    </a:solidFill>
                  </a:rPr>
                  <a:t>Lagrange</a:t>
                </a:r>
                <a:r>
                  <a:rPr lang="zh-CN" altLang="en-US" sz="2200" dirty="0">
                    <a:solidFill>
                      <a:srgbClr val="6600FF"/>
                    </a:solidFill>
                  </a:rPr>
                  <a:t>乘子</a:t>
                </a:r>
                <a:r>
                  <a:rPr lang="en-US" altLang="zh-CN" sz="2200" dirty="0">
                    <a:solidFill>
                      <a:srgbClr val="6600FF"/>
                    </a:solidFill>
                  </a:rPr>
                  <a:t>:</a:t>
                </a:r>
                <a14:m>
                  <m:oMath xmlns:m="http://schemas.openxmlformats.org/officeDocument/2006/math">
                    <m:sSubSup>
                      <m:sSubSupPr>
                        <m:ctrlPr>
                          <a:rPr lang="en-US" altLang="zh-CN" sz="2200" i="1">
                            <a:solidFill>
                              <a:srgbClr val="6600FF"/>
                            </a:solidFill>
                            <a:latin typeface="Cambria Math" panose="02040503050406030204" pitchFamily="18" charset="0"/>
                          </a:rPr>
                        </m:ctrlPr>
                      </m:sSubSupPr>
                      <m:e>
                        <m:r>
                          <a:rPr lang="en-US" altLang="zh-CN" sz="2200" i="1">
                            <a:solidFill>
                              <a:srgbClr val="6600FF"/>
                            </a:solidFill>
                            <a:latin typeface="Cambria Math"/>
                          </a:rPr>
                          <m:t>𝝀</m:t>
                        </m:r>
                      </m:e>
                      <m:sub>
                        <m:r>
                          <a:rPr lang="en-US" altLang="zh-CN" sz="2200" i="1">
                            <a:solidFill>
                              <a:srgbClr val="6600FF"/>
                            </a:solidFill>
                            <a:latin typeface="Cambria Math"/>
                          </a:rPr>
                          <m:t>𝒊</m:t>
                        </m:r>
                      </m:sub>
                      <m:sup>
                        <m:r>
                          <a:rPr lang="en-US" altLang="zh-CN" sz="2200" i="1">
                            <a:solidFill>
                              <a:srgbClr val="6600FF"/>
                            </a:solidFill>
                            <a:latin typeface="Cambria Math"/>
                          </a:rPr>
                          <m:t>𝒌</m:t>
                        </m:r>
                        <m:r>
                          <a:rPr lang="en-US" altLang="zh-CN" sz="2200" i="1">
                            <a:solidFill>
                              <a:srgbClr val="6600FF"/>
                            </a:solidFill>
                            <a:latin typeface="Cambria Math"/>
                          </a:rPr>
                          <m:t>+</m:t>
                        </m:r>
                        <m:r>
                          <a:rPr lang="en-US" altLang="zh-CN" sz="2200" i="1">
                            <a:solidFill>
                              <a:srgbClr val="6600FF"/>
                            </a:solidFill>
                            <a:latin typeface="Cambria Math"/>
                          </a:rPr>
                          <m:t>𝟏</m:t>
                        </m:r>
                      </m:sup>
                    </m:sSubSup>
                    <m:r>
                      <a:rPr lang="en-US" altLang="zh-CN" sz="2200" i="1">
                        <a:solidFill>
                          <a:srgbClr val="6600FF"/>
                        </a:solidFill>
                        <a:latin typeface="Cambria Math"/>
                      </a:rPr>
                      <m:t>=</m:t>
                    </m:r>
                    <m:sSubSup>
                      <m:sSubSupPr>
                        <m:ctrlPr>
                          <a:rPr lang="en-US" altLang="zh-CN" sz="2200" i="1">
                            <a:solidFill>
                              <a:srgbClr val="6600FF"/>
                            </a:solidFill>
                            <a:latin typeface="Cambria Math" panose="02040503050406030204" pitchFamily="18" charset="0"/>
                          </a:rPr>
                        </m:ctrlPr>
                      </m:sSubSupPr>
                      <m:e>
                        <m:r>
                          <a:rPr lang="en-US" altLang="zh-CN" sz="2200" i="1">
                            <a:solidFill>
                              <a:srgbClr val="6600FF"/>
                            </a:solidFill>
                            <a:latin typeface="Cambria Math"/>
                          </a:rPr>
                          <m:t>𝝀</m:t>
                        </m:r>
                      </m:e>
                      <m:sub>
                        <m:r>
                          <a:rPr lang="en-US" altLang="zh-CN" sz="2200" i="1">
                            <a:solidFill>
                              <a:srgbClr val="6600FF"/>
                            </a:solidFill>
                            <a:latin typeface="Cambria Math"/>
                          </a:rPr>
                          <m:t>𝒊</m:t>
                        </m:r>
                      </m:sub>
                      <m:sup>
                        <m:r>
                          <a:rPr lang="en-US" altLang="zh-CN" sz="2200" i="1">
                            <a:solidFill>
                              <a:srgbClr val="6600FF"/>
                            </a:solidFill>
                            <a:latin typeface="Cambria Math"/>
                          </a:rPr>
                          <m:t>𝒌</m:t>
                        </m:r>
                      </m:sup>
                    </m:sSubSup>
                    <m:r>
                      <a:rPr lang="en-US" altLang="zh-CN" sz="2200" i="1">
                        <a:solidFill>
                          <a:srgbClr val="6600FF"/>
                        </a:solidFill>
                        <a:latin typeface="Cambria Math"/>
                      </a:rPr>
                      <m:t>−</m:t>
                    </m:r>
                    <m:f>
                      <m:fPr>
                        <m:ctrlPr>
                          <a:rPr lang="en-US" altLang="zh-CN" sz="2200" i="1">
                            <a:solidFill>
                              <a:srgbClr val="6600FF"/>
                            </a:solidFill>
                            <a:latin typeface="Cambria Math" panose="02040503050406030204" pitchFamily="18" charset="0"/>
                          </a:rPr>
                        </m:ctrlPr>
                      </m:fPr>
                      <m:num>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𝒉</m:t>
                            </m:r>
                          </m:e>
                          <m:sub>
                            <m:r>
                              <a:rPr lang="en-US" altLang="zh-CN" sz="2200" i="1">
                                <a:solidFill>
                                  <a:srgbClr val="6600FF"/>
                                </a:solidFill>
                                <a:latin typeface="Cambria Math"/>
                              </a:rPr>
                              <m:t>𝒊</m:t>
                            </m:r>
                          </m:sub>
                        </m:sSub>
                        <m:d>
                          <m:dPr>
                            <m:ctrlPr>
                              <a:rPr lang="en-US" altLang="zh-CN" sz="2200" i="1">
                                <a:solidFill>
                                  <a:srgbClr val="6600FF"/>
                                </a:solidFill>
                                <a:latin typeface="Cambria Math" panose="02040503050406030204" pitchFamily="18" charset="0"/>
                              </a:rPr>
                            </m:ctrlPr>
                          </m:dPr>
                          <m:e>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𝒙</m:t>
                                </m:r>
                              </m:e>
                              <m:sub>
                                <m:r>
                                  <a:rPr lang="en-US" altLang="zh-CN" sz="2200" i="1">
                                    <a:solidFill>
                                      <a:srgbClr val="6600FF"/>
                                    </a:solidFill>
                                    <a:latin typeface="Cambria Math"/>
                                  </a:rPr>
                                  <m:t>𝒌</m:t>
                                </m:r>
                              </m:sub>
                            </m:sSub>
                          </m:e>
                        </m:d>
                      </m:num>
                      <m:den>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𝒌</m:t>
                            </m:r>
                          </m:sub>
                        </m:sSub>
                      </m:den>
                    </m:f>
                  </m:oMath>
                </a14:m>
                <a:r>
                  <a:rPr lang="en-US" altLang="zh-CN" sz="2200" dirty="0">
                    <a:solidFill>
                      <a:srgbClr val="6600FF"/>
                    </a:solidFill>
                  </a:rPr>
                  <a:t>,</a:t>
                </a:r>
                <a:r>
                  <a:rPr lang="zh-CN" altLang="en-US" sz="2200" dirty="0">
                    <a:solidFill>
                      <a:srgbClr val="6600FF"/>
                    </a:solidFill>
                  </a:rPr>
                  <a:t>获得</a:t>
                </a:r>
                <a14:m>
                  <m:oMath xmlns:m="http://schemas.openxmlformats.org/officeDocument/2006/math">
                    <m:sSup>
                      <m:sSupPr>
                        <m:ctrlPr>
                          <a:rPr lang="en-US" altLang="zh-CN" sz="2200" i="1">
                            <a:solidFill>
                              <a:srgbClr val="6600FF"/>
                            </a:solidFill>
                            <a:latin typeface="Cambria Math" panose="02040503050406030204" pitchFamily="18" charset="0"/>
                          </a:rPr>
                        </m:ctrlPr>
                      </m:sSupPr>
                      <m:e>
                        <m:r>
                          <a:rPr lang="en-US" altLang="zh-CN" sz="2200" i="1">
                            <a:solidFill>
                              <a:srgbClr val="6600FF"/>
                            </a:solidFill>
                            <a:latin typeface="Cambria Math"/>
                          </a:rPr>
                          <m:t>𝝀</m:t>
                        </m:r>
                      </m:e>
                      <m:sup>
                        <m:r>
                          <a:rPr lang="en-US" altLang="zh-CN" sz="2200" i="1">
                            <a:solidFill>
                              <a:srgbClr val="6600FF"/>
                            </a:solidFill>
                            <a:latin typeface="Cambria Math"/>
                          </a:rPr>
                          <m:t>𝒌</m:t>
                        </m:r>
                        <m:r>
                          <a:rPr lang="en-US" altLang="zh-CN" sz="2200" i="1">
                            <a:solidFill>
                              <a:srgbClr val="6600FF"/>
                            </a:solidFill>
                            <a:latin typeface="Cambria Math"/>
                          </a:rPr>
                          <m:t>+</m:t>
                        </m:r>
                        <m:r>
                          <a:rPr lang="en-US" altLang="zh-CN" sz="2200" i="1">
                            <a:solidFill>
                              <a:srgbClr val="6600FF"/>
                            </a:solidFill>
                            <a:latin typeface="Cambria Math"/>
                          </a:rPr>
                          <m:t>𝟏</m:t>
                        </m:r>
                      </m:sup>
                    </m:sSup>
                  </m:oMath>
                </a14:m>
                <a:r>
                  <a:rPr lang="en-US" altLang="zh-CN" sz="2200" dirty="0">
                    <a:solidFill>
                      <a:srgbClr val="6600FF"/>
                    </a:solidFill>
                  </a:rPr>
                  <a:t>;</a:t>
                </a:r>
              </a:p>
              <a:p>
                <a:pPr algn="l"/>
                <a:r>
                  <a:rPr lang="en-US" altLang="zh-CN" sz="2200" dirty="0">
                    <a:solidFill>
                      <a:srgbClr val="6600FF"/>
                    </a:solidFill>
                  </a:rPr>
                  <a:t>   </a:t>
                </a:r>
                <a:r>
                  <a:rPr lang="zh-CN" altLang="en-US" sz="2200" dirty="0">
                    <a:solidFill>
                      <a:srgbClr val="6600FF"/>
                    </a:solidFill>
                  </a:rPr>
                  <a:t>选择新的惩罚因子</a:t>
                </a:r>
                <a14:m>
                  <m:oMath xmlns:m="http://schemas.openxmlformats.org/officeDocument/2006/math">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𝒌</m:t>
                        </m:r>
                        <m:r>
                          <a:rPr lang="en-US" altLang="zh-CN" sz="2200" i="1">
                            <a:solidFill>
                              <a:srgbClr val="6600FF"/>
                            </a:solidFill>
                            <a:latin typeface="Cambria Math"/>
                          </a:rPr>
                          <m:t>+</m:t>
                        </m:r>
                        <m:r>
                          <a:rPr lang="en-US" altLang="zh-CN" sz="2200" i="1">
                            <a:solidFill>
                              <a:srgbClr val="6600FF"/>
                            </a:solidFill>
                            <a:latin typeface="Cambria Math"/>
                          </a:rPr>
                          <m:t>𝟏</m:t>
                        </m:r>
                      </m:sub>
                    </m:sSub>
                    <m:r>
                      <a:rPr lang="en-US" altLang="zh-CN" sz="2200" i="1">
                        <a:solidFill>
                          <a:srgbClr val="6600FF"/>
                        </a:solidFill>
                        <a:latin typeface="Cambria Math"/>
                      </a:rPr>
                      <m:t>∈</m:t>
                    </m:r>
                    <m:d>
                      <m:dPr>
                        <m:ctrlPr>
                          <a:rPr lang="en-US" altLang="zh-CN" sz="2200" i="1">
                            <a:solidFill>
                              <a:srgbClr val="6600FF"/>
                            </a:solidFill>
                            <a:latin typeface="Cambria Math" panose="02040503050406030204" pitchFamily="18" charset="0"/>
                          </a:rPr>
                        </m:ctrlPr>
                      </m:dPr>
                      <m:e>
                        <m:r>
                          <a:rPr lang="en-US" altLang="zh-CN" sz="2200" i="1">
                            <a:solidFill>
                              <a:srgbClr val="6600FF"/>
                            </a:solidFill>
                            <a:latin typeface="Cambria Math"/>
                          </a:rPr>
                          <m:t>𝟎</m:t>
                        </m:r>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𝝁</m:t>
                            </m:r>
                          </m:e>
                          <m:sub>
                            <m:r>
                              <a:rPr lang="en-US" altLang="zh-CN" sz="2200" i="1">
                                <a:solidFill>
                                  <a:srgbClr val="6600FF"/>
                                </a:solidFill>
                                <a:latin typeface="Cambria Math"/>
                              </a:rPr>
                              <m:t>𝒌</m:t>
                            </m:r>
                          </m:sub>
                        </m:sSub>
                      </m:e>
                    </m:d>
                    <m:r>
                      <a:rPr lang="en-US" altLang="zh-CN" sz="2200" i="1">
                        <a:solidFill>
                          <a:srgbClr val="6600FF"/>
                        </a:solidFill>
                        <a:latin typeface="Cambria Math"/>
                      </a:rPr>
                      <m:t>;</m:t>
                    </m:r>
                  </m:oMath>
                </a14:m>
                <a:endParaRPr lang="en-US" altLang="zh-CN" sz="2200" dirty="0">
                  <a:solidFill>
                    <a:srgbClr val="6600FF"/>
                  </a:solidFill>
                </a:endParaRPr>
              </a:p>
              <a:p>
                <a:pPr algn="l"/>
                <a:r>
                  <a:rPr lang="en-US" altLang="zh-CN" sz="2200" dirty="0">
                    <a:solidFill>
                      <a:srgbClr val="6600FF"/>
                    </a:solidFill>
                  </a:rPr>
                  <a:t>   </a:t>
                </a:r>
                <a:r>
                  <a:rPr lang="zh-CN" altLang="en-US" sz="2200" dirty="0">
                    <a:solidFill>
                      <a:srgbClr val="6600FF"/>
                    </a:solidFill>
                  </a:rPr>
                  <a:t>设定下一次迭代的初始点</a:t>
                </a:r>
                <a14:m>
                  <m:oMath xmlns:m="http://schemas.openxmlformats.org/officeDocument/2006/math">
                    <m:sSubSup>
                      <m:sSubSupPr>
                        <m:ctrlPr>
                          <a:rPr lang="en-US" altLang="zh-CN" sz="2200" i="1">
                            <a:solidFill>
                              <a:srgbClr val="6600FF"/>
                            </a:solidFill>
                            <a:latin typeface="Cambria Math" panose="02040503050406030204" pitchFamily="18" charset="0"/>
                          </a:rPr>
                        </m:ctrlPr>
                      </m:sSubSupPr>
                      <m:e>
                        <m:r>
                          <a:rPr lang="en-US" altLang="zh-CN" sz="2200" i="1">
                            <a:solidFill>
                              <a:srgbClr val="6600FF"/>
                            </a:solidFill>
                            <a:latin typeface="Cambria Math"/>
                          </a:rPr>
                          <m:t>𝒙</m:t>
                        </m:r>
                      </m:e>
                      <m:sub>
                        <m:r>
                          <a:rPr lang="en-US" altLang="zh-CN" sz="2200" i="1">
                            <a:solidFill>
                              <a:srgbClr val="6600FF"/>
                            </a:solidFill>
                            <a:latin typeface="Cambria Math"/>
                          </a:rPr>
                          <m:t>𝒌</m:t>
                        </m:r>
                        <m:r>
                          <a:rPr lang="en-US" altLang="zh-CN" sz="2200" i="1">
                            <a:solidFill>
                              <a:srgbClr val="6600FF"/>
                            </a:solidFill>
                            <a:latin typeface="Cambria Math"/>
                          </a:rPr>
                          <m:t>+</m:t>
                        </m:r>
                        <m:r>
                          <a:rPr lang="en-US" altLang="zh-CN" sz="2200" i="1">
                            <a:solidFill>
                              <a:srgbClr val="6600FF"/>
                            </a:solidFill>
                            <a:latin typeface="Cambria Math"/>
                          </a:rPr>
                          <m:t>𝟏</m:t>
                        </m:r>
                      </m:sub>
                      <m:sup>
                        <m:r>
                          <a:rPr lang="en-US" altLang="zh-CN" sz="2200" i="1">
                            <a:solidFill>
                              <a:srgbClr val="6600FF"/>
                            </a:solidFill>
                            <a:latin typeface="Cambria Math"/>
                          </a:rPr>
                          <m:t>𝒔</m:t>
                        </m:r>
                      </m:sup>
                    </m:sSubSup>
                    <m:r>
                      <a:rPr lang="en-US" altLang="zh-CN" sz="2200" i="1">
                        <a:solidFill>
                          <a:srgbClr val="6600FF"/>
                        </a:solidFill>
                        <a:latin typeface="Cambria Math"/>
                      </a:rPr>
                      <m:t>=</m:t>
                    </m:r>
                    <m:sSub>
                      <m:sSubPr>
                        <m:ctrlPr>
                          <a:rPr lang="en-US" altLang="zh-CN" sz="2200" i="1">
                            <a:solidFill>
                              <a:srgbClr val="6600FF"/>
                            </a:solidFill>
                            <a:latin typeface="Cambria Math" panose="02040503050406030204" pitchFamily="18" charset="0"/>
                          </a:rPr>
                        </m:ctrlPr>
                      </m:sSubPr>
                      <m:e>
                        <m:r>
                          <a:rPr lang="en-US" altLang="zh-CN" sz="2200" i="1">
                            <a:solidFill>
                              <a:srgbClr val="6600FF"/>
                            </a:solidFill>
                            <a:latin typeface="Cambria Math"/>
                          </a:rPr>
                          <m:t>𝒙</m:t>
                        </m:r>
                      </m:e>
                      <m:sub>
                        <m:r>
                          <a:rPr lang="en-US" altLang="zh-CN" sz="2200" i="1">
                            <a:solidFill>
                              <a:srgbClr val="6600FF"/>
                            </a:solidFill>
                            <a:latin typeface="Cambria Math"/>
                          </a:rPr>
                          <m:t>𝒌</m:t>
                        </m:r>
                      </m:sub>
                    </m:sSub>
                  </m:oMath>
                </a14:m>
                <a:r>
                  <a:rPr lang="en-US" altLang="zh-CN" sz="2200" dirty="0">
                    <a:solidFill>
                      <a:srgbClr val="6600FF"/>
                    </a:solidFill>
                  </a:rPr>
                  <a:t>;</a:t>
                </a:r>
              </a:p>
              <a:p>
                <a:pPr algn="l"/>
                <a:r>
                  <a:rPr lang="en-US" altLang="zh-CN" sz="2200" dirty="0">
                    <a:solidFill>
                      <a:srgbClr val="6600FF"/>
                    </a:solidFill>
                  </a:rPr>
                  <a:t>End</a:t>
                </a:r>
              </a:p>
              <a:p>
                <a:pPr algn="l"/>
                <a:endParaRPr lang="zh-CN" altLang="en-US" sz="2200" dirty="0">
                  <a:solidFill>
                    <a:srgbClr val="6600FF"/>
                  </a:solidFill>
                </a:endParaRPr>
              </a:p>
            </p:txBody>
          </p:sp>
        </mc:Choice>
        <mc:Fallback xmlns="">
          <p:sp>
            <p:nvSpPr>
              <p:cNvPr id="4" name="Rectangle 3"/>
              <p:cNvSpPr>
                <a:spLocks noRot="1" noChangeAspect="1" noMove="1" noResize="1" noEditPoints="1" noAdjustHandles="1" noChangeArrowheads="1" noChangeShapeType="1" noTextEdit="1"/>
              </p:cNvSpPr>
              <p:nvPr/>
            </p:nvSpPr>
            <p:spPr bwMode="auto">
              <a:xfrm>
                <a:off x="2456235" y="3249141"/>
                <a:ext cx="8568952" cy="3384376"/>
              </a:xfrm>
              <a:prstGeom prst="rect">
                <a:avLst/>
              </a:prstGeom>
              <a:blipFill>
                <a:blip r:embed="rId3"/>
                <a:stretch>
                  <a:fillRect l="-852" t="-1616" b="-2693"/>
                </a:stretch>
              </a:blipFill>
              <a:ln w="9525" cap="flat" cmpd="sng" algn="ctr">
                <a:solidFill>
                  <a:schemeClr val="tx1"/>
                </a:solidFill>
                <a:prstDash val="solid"/>
                <a:round/>
                <a:headEnd type="none" w="med" len="med"/>
                <a:tailEnd type="non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2903938472"/>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该方法的收敛性证明不用将</a:t>
                </a:r>
                <a14:m>
                  <m:oMath xmlns:m="http://schemas.openxmlformats.org/officeDocument/2006/math">
                    <m:r>
                      <a:rPr lang="en-US" altLang="zh-CN" sz="2400" i="1">
                        <a:latin typeface="Cambria Math"/>
                      </a:rPr>
                      <m:t>𝝁</m:t>
                    </m:r>
                  </m:oMath>
                </a14:m>
                <a:r>
                  <a:rPr lang="zh-CN" altLang="en-US" sz="2400" dirty="0"/>
                  <a:t>递减到一个很小的值，就可以确保算法收敛，病态条件性也比内外点方法更少，初始点的选取也更不重要，上述只是选取前一次的近似解作为下一次迭代的初始点。</a:t>
                </a:r>
                <a:r>
                  <a:rPr lang="en-US" altLang="zh-CN" sz="2400" dirty="0" err="1"/>
                  <a:t>Bertsekas</a:t>
                </a:r>
                <a:r>
                  <a:rPr lang="zh-CN" altLang="en-US" sz="2400" dirty="0"/>
                  <a:t>建议设定误差</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𝝉</m:t>
                        </m:r>
                      </m:e>
                      <m:sub>
                        <m:r>
                          <a:rPr lang="en-US" altLang="zh-CN" sz="2400" i="1">
                            <a:latin typeface="Cambria Math"/>
                          </a:rPr>
                          <m:t>𝒌</m:t>
                        </m:r>
                      </m:sub>
                    </m:sSub>
                    <m:r>
                      <a:rPr lang="en-US" altLang="zh-CN" sz="2400" i="1">
                        <a:latin typeface="Cambria Math"/>
                      </a:rPr>
                      <m:t>=</m:t>
                    </m:r>
                    <m:r>
                      <a:rPr lang="en-US" altLang="zh-CN" sz="2400" i="1">
                        <a:latin typeface="Cambria Math"/>
                      </a:rPr>
                      <m:t>𝒎𝒊𝒏</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𝝐</m:t>
                            </m:r>
                          </m:e>
                          <m:sub>
                            <m:r>
                              <a:rPr lang="en-US" altLang="zh-CN" sz="2400" i="1">
                                <a:latin typeface="Cambria Math"/>
                              </a:rPr>
                              <m:t>𝒌</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𝜸</m:t>
                            </m:r>
                          </m:e>
                          <m:sub>
                            <m:r>
                              <a:rPr lang="en-US" altLang="zh-CN" sz="2400" i="1">
                                <a:latin typeface="Cambria Math"/>
                              </a:rPr>
                              <m:t>𝒌</m:t>
                            </m:r>
                          </m:sub>
                        </m:sSub>
                        <m:r>
                          <m:rPr>
                            <m:lit/>
                          </m:rPr>
                          <a:rPr lang="en-US" altLang="zh-CN" sz="2400" i="1">
                            <a:latin typeface="Cambria Math"/>
                          </a:rPr>
                          <m:t>||</m:t>
                        </m:r>
                        <m:r>
                          <a:rPr lang="en-US" altLang="zh-CN" sz="2400" i="1">
                            <a:latin typeface="Cambria Math"/>
                          </a:rPr>
                          <m:t>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e>
                        </m:d>
                        <m:r>
                          <m:rPr>
                            <m:lit/>
                          </m:rPr>
                          <a:rPr lang="en-US" altLang="zh-CN" sz="2400" i="1">
                            <a:latin typeface="Cambria Math"/>
                          </a:rPr>
                          <m:t>||</m:t>
                        </m:r>
                      </m:e>
                    </m:d>
                    <m:r>
                      <a:rPr lang="en-US" altLang="zh-CN" sz="2400" i="1">
                        <a:latin typeface="Cambria Math"/>
                      </a:rPr>
                      <m:t>,</m:t>
                    </m:r>
                  </m:oMath>
                </a14:m>
                <a:r>
                  <a:rPr lang="zh-CN" altLang="en-US" sz="2400" dirty="0"/>
                  <a:t>其中</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𝝐</m:t>
                            </m:r>
                          </m:e>
                          <m:sub>
                            <m:r>
                              <a:rPr lang="en-US" altLang="zh-CN" sz="2400" i="1">
                                <a:latin typeface="Cambria Math"/>
                              </a:rPr>
                              <m:t>𝒌</m:t>
                            </m:r>
                          </m:sub>
                        </m:sSub>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𝜸</m:t>
                        </m:r>
                      </m:e>
                      <m:sub>
                        <m:r>
                          <a:rPr lang="en-US" altLang="zh-CN" sz="2400" i="1">
                            <a:latin typeface="Cambria Math"/>
                          </a:rPr>
                          <m:t>𝒌</m:t>
                        </m:r>
                      </m:sub>
                    </m:sSub>
                    <m:r>
                      <a:rPr lang="en-US" altLang="zh-CN" sz="2400" i="1">
                        <a:latin typeface="Cambria Math"/>
                      </a:rPr>
                      <m:t>}</m:t>
                    </m:r>
                  </m:oMath>
                </a14:m>
                <a:r>
                  <a:rPr lang="zh-CN" altLang="en-US" sz="2400" dirty="0"/>
                  <a:t>是两个递减到</a:t>
                </a:r>
                <a:r>
                  <a:rPr lang="en-US" altLang="zh-CN" sz="2400" dirty="0"/>
                  <a:t>0</a:t>
                </a:r>
                <a:r>
                  <a:rPr lang="zh-CN" altLang="en-US" sz="2400" dirty="0"/>
                  <a:t>的序列。一种可替换选择就是使用</a:t>
                </a:r>
                <a:r>
                  <a:rPr lang="en-US" altLang="zh-CN" sz="2400" dirty="0"/>
                  <a:t>LANCELOT</a:t>
                </a:r>
                <a:r>
                  <a:rPr lang="zh-CN" altLang="en-US" sz="2400" dirty="0"/>
                  <a:t>算法。</a:t>
                </a:r>
                <a:endParaRPr lang="en-US" altLang="zh-CN" sz="2400" dirty="0"/>
              </a:p>
              <a:p>
                <a:r>
                  <a:rPr lang="zh-CN" altLang="en-US" sz="2800" dirty="0">
                    <a:solidFill>
                      <a:srgbClr val="FF0000"/>
                    </a:solidFill>
                  </a:rPr>
                  <a:t>对不等式约束的扩展</a:t>
                </a:r>
                <a:endParaRPr lang="en-US" altLang="zh-CN" sz="2800" dirty="0">
                  <a:solidFill>
                    <a:srgbClr val="FF0000"/>
                  </a:solidFill>
                </a:endParaRPr>
              </a:p>
              <a:p>
                <a:r>
                  <a:rPr lang="zh-CN" altLang="en-US" sz="2400" dirty="0"/>
                  <a:t>通过引入松弛变量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𝟎</m:t>
                    </m:r>
                  </m:oMath>
                </a14:m>
                <a:r>
                  <a:rPr lang="zh-CN" altLang="en-US" sz="2400" dirty="0"/>
                  <a:t>将不等式约束</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𝟎</m:t>
                    </m:r>
                  </m:oMath>
                </a14:m>
                <a:r>
                  <a:rPr lang="zh-CN" altLang="en-US" sz="2400" dirty="0"/>
                  <a:t>转化为等式约束：</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𝟎</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𝟎</m:t>
                    </m:r>
                    <m:r>
                      <a:rPr lang="en-US" altLang="zh-CN" sz="2400" i="1">
                        <a:latin typeface="Cambria Math"/>
                      </a:rPr>
                      <m:t>, </m:t>
                    </m:r>
                    <m:r>
                      <a:rPr lang="en-US" altLang="zh-CN" sz="2400" i="1">
                        <a:latin typeface="Cambria Math"/>
                      </a:rPr>
                      <m:t>𝒊</m:t>
                    </m:r>
                    <m:r>
                      <a:rPr lang="en-US" altLang="zh-CN" sz="2400" i="1">
                        <a:latin typeface="Cambria Math"/>
                      </a:rPr>
                      <m:t>∈</m:t>
                    </m:r>
                    <m:r>
                      <a:rPr lang="en-US" altLang="zh-CN" sz="2400" i="1">
                        <a:latin typeface="Cambria Math"/>
                      </a:rPr>
                      <m:t>𝑰</m:t>
                    </m:r>
                  </m:oMath>
                </a14:m>
                <a:r>
                  <a:rPr lang="en-US" altLang="zh-CN" sz="2400" dirty="0"/>
                  <a:t>,</a:t>
                </a:r>
                <a:r>
                  <a:rPr lang="zh-CN" altLang="en-US" sz="2400" dirty="0"/>
                  <a:t>从而导致了包含等式约束和有界约束问题，从而可以由</a:t>
                </a:r>
                <a:r>
                  <a:rPr lang="en-US" altLang="zh-CN" sz="2400" dirty="0"/>
                  <a:t>LANCELOT</a:t>
                </a:r>
                <a:r>
                  <a:rPr lang="zh-CN" altLang="en-US" sz="2400" dirty="0"/>
                  <a:t>中的算法来显示处理有界约束问题。</a:t>
                </a:r>
                <a:endParaRPr lang="en-US" altLang="zh-CN" sz="2400" dirty="0"/>
              </a:p>
              <a:p>
                <a:r>
                  <a:rPr lang="zh-CN" altLang="en-US" sz="2400" dirty="0"/>
                  <a:t>另一种直接处理子问题中的有界约束就是在最小化的过程中消除松弛变量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𝒊</m:t>
                        </m:r>
                      </m:sub>
                    </m:sSub>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𝑰</m:t>
                    </m:r>
                  </m:oMath>
                </a14:m>
                <a:r>
                  <a:rPr lang="zh-CN" altLang="en-US" sz="2400" dirty="0"/>
                  <a:t>，介绍如下。</a:t>
                </a:r>
                <a:endParaRPr lang="en-US" altLang="zh-CN" sz="2400" dirty="0"/>
              </a:p>
              <a:p>
                <a:r>
                  <a:rPr lang="zh-CN" altLang="en-US" sz="2400" dirty="0"/>
                  <a:t>为简单，假设等式约束为空，引入松弛变量后，问题转变为</a:t>
                </a:r>
                <a:r>
                  <a:rPr lang="en-US" altLang="zh-CN" sz="2400" dirty="0"/>
                  <a:t>:</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193" b="-1844"/>
                </a:stretch>
              </a:blipFill>
            </p:spPr>
            <p:txBody>
              <a:bodyPr/>
              <a:lstStyle/>
              <a:p>
                <a:r>
                  <a:rPr lang="zh-CN" altLang="en-US">
                    <a:noFill/>
                  </a:rPr>
                  <a:t> </a:t>
                </a:r>
              </a:p>
            </p:txBody>
          </p:sp>
        </mc:Fallback>
      </mc:AlternateContent>
      <p:sp>
        <p:nvSpPr>
          <p:cNvPr id="4" name="Rectangle 3"/>
          <p:cNvSpPr/>
          <p:nvPr/>
        </p:nvSpPr>
        <p:spPr>
          <a:xfrm>
            <a:off x="2884741" y="6777534"/>
            <a:ext cx="7276351" cy="307777"/>
          </a:xfrm>
          <a:prstGeom prst="rect">
            <a:avLst/>
          </a:prstGeom>
        </p:spPr>
        <p:txBody>
          <a:bodyPr wrap="none">
            <a:spAutoFit/>
          </a:bodyPr>
          <a:lstStyle/>
          <a:p>
            <a:r>
              <a:rPr lang="en-US" altLang="zh-CN" sz="1400" dirty="0">
                <a:solidFill>
                  <a:srgbClr val="6600FF"/>
                </a:solidFill>
              </a:rPr>
              <a:t>D. P. </a:t>
            </a:r>
            <a:r>
              <a:rPr lang="en-US" altLang="zh-CN" sz="1400" dirty="0" err="1">
                <a:solidFill>
                  <a:srgbClr val="6600FF"/>
                </a:solidFill>
              </a:rPr>
              <a:t>Bertsekas</a:t>
            </a:r>
            <a:r>
              <a:rPr lang="en-US" altLang="zh-CN" sz="1400" dirty="0">
                <a:solidFill>
                  <a:srgbClr val="6600FF"/>
                </a:solidFill>
              </a:rPr>
              <a:t>, Nonlinear Programming, Athena Scientific, Belmont, Mass., 1995</a:t>
            </a:r>
            <a:endParaRPr lang="zh-CN" altLang="en-US" sz="1400" dirty="0">
              <a:solidFill>
                <a:srgbClr val="6600FF"/>
              </a:solidFill>
            </a:endParaRPr>
          </a:p>
        </p:txBody>
      </p:sp>
    </p:spTree>
    <p:extLst>
      <p:ext uri="{BB962C8B-B14F-4D97-AF65-F5344CB8AC3E}">
        <p14:creationId xmlns:p14="http://schemas.microsoft.com/office/powerpoint/2010/main" val="2474761800"/>
      </p:ext>
    </p:extLst>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52626" y="944564"/>
                <a:ext cx="9217025" cy="5832475"/>
              </a:xfrm>
            </p:spPr>
            <p:txBody>
              <a:bodyPr/>
              <a:lstStyle/>
              <a:p>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𝒔</m:t>
                        </m:r>
                      </m:sub>
                    </m:sSub>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𝟎</m:t>
                    </m:r>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𝑰</m:t>
                    </m:r>
                  </m:oMath>
                </a14:m>
                <a:r>
                  <a:rPr lang="en-US" altLang="zh-CN" sz="2000" dirty="0"/>
                  <a:t>, </a:t>
                </a:r>
                <a:r>
                  <a:rPr lang="zh-CN" altLang="en-US" sz="2000" dirty="0"/>
                  <a:t>通过前述算法可将该问题的第</a:t>
                </a:r>
                <a14:m>
                  <m:oMath xmlns:m="http://schemas.openxmlformats.org/officeDocument/2006/math">
                    <m:r>
                      <a:rPr lang="en-US" altLang="zh-CN" sz="2000" i="1">
                        <a:latin typeface="Cambria Math"/>
                      </a:rPr>
                      <m:t>𝒌</m:t>
                    </m:r>
                  </m:oMath>
                </a14:m>
                <a:r>
                  <a:rPr lang="zh-CN" altLang="en-US" sz="2000" dirty="0"/>
                  <a:t>次迭代写为：</a:t>
                </a:r>
                <a:endParaRPr lang="en-US" altLang="zh-CN" sz="2000" dirty="0"/>
              </a:p>
              <a:p>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𝒔</m:t>
                        </m:r>
                      </m:sub>
                    </m:sSub>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𝒌</m:t>
                                </m:r>
                              </m:sub>
                            </m:sSub>
                          </m:den>
                        </m:f>
                        <m:nary>
                          <m:naryPr>
                            <m:chr m:val="∑"/>
                            <m:supHide m:val="on"/>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𝑰</m:t>
                            </m:r>
                          </m:sub>
                          <m:sup/>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e>
                                </m:d>
                              </m:e>
                              <m:sup>
                                <m:r>
                                  <a:rPr lang="en-US" altLang="zh-CN" sz="2000" i="1">
                                    <a:latin typeface="Cambria Math"/>
                                  </a:rPr>
                                  <m:t>𝟐</m:t>
                                </m:r>
                              </m:sup>
                            </m:sSup>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𝟎</m:t>
                            </m:r>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𝑰</m:t>
                            </m:r>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𝟏𝟑</m:t>
                                </m:r>
                              </m:e>
                            </m:d>
                          </m:e>
                        </m:nary>
                      </m:e>
                    </m:nary>
                  </m:oMath>
                </a14:m>
                <a:endParaRPr lang="en-US" altLang="zh-CN" sz="2000" dirty="0"/>
              </a:p>
              <a:p>
                <a:r>
                  <a:rPr lang="zh-CN" altLang="en-US" sz="2000" dirty="0"/>
                  <a:t>每个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oMath>
                </a14:m>
                <a:r>
                  <a:rPr lang="zh-CN" altLang="en-US" sz="2000" dirty="0"/>
                  <a:t>出现在</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𝟏𝟑</m:t>
                    </m:r>
                    <m:r>
                      <a:rPr lang="en-US" altLang="zh-CN" sz="2000" i="1">
                        <a:solidFill>
                          <a:srgbClr val="FF0000"/>
                        </a:solidFill>
                        <a:latin typeface="Cambria Math"/>
                      </a:rPr>
                      <m:t>)</m:t>
                    </m:r>
                  </m:oMath>
                </a14:m>
                <a:r>
                  <a:rPr lang="zh-CN" altLang="en-US" sz="2000" dirty="0"/>
                  <a:t>中的两项中，实际上对每个松弛变量都是一个凸二次函数，因而可以分别对每个变量分离进行显式的最小化，对其进行偏导数为</a:t>
                </a:r>
                <a:r>
                  <a:rPr lang="en-US" altLang="zh-CN" sz="2000" dirty="0"/>
                  <a:t>0</a:t>
                </a:r>
                <a:r>
                  <a:rPr lang="zh-CN" altLang="en-US" sz="2000" dirty="0"/>
                  <a:t>的计算得：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𝝁</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oMath>
                </a14:m>
                <a:endParaRPr lang="en-US" altLang="zh-CN" sz="2000" dirty="0"/>
              </a:p>
              <a:p>
                <a:r>
                  <a:rPr lang="zh-CN" altLang="en-US" sz="2000" dirty="0"/>
                  <a:t>如果该无约束最小化子比</a:t>
                </a:r>
                <a:r>
                  <a:rPr lang="en-US" altLang="zh-CN" sz="2000" dirty="0"/>
                  <a:t>0</a:t>
                </a:r>
                <a:r>
                  <a:rPr lang="zh-CN" altLang="en-US" sz="2000" dirty="0"/>
                  <a:t>的下界还小，则由</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𝟏𝟑</m:t>
                    </m:r>
                    <m:r>
                      <a:rPr lang="en-US" altLang="zh-CN" sz="2000" i="1">
                        <a:solidFill>
                          <a:srgbClr val="FF0000"/>
                        </a:solidFill>
                        <a:latin typeface="Cambria Math"/>
                      </a:rPr>
                      <m:t>)</m:t>
                    </m:r>
                  </m:oMath>
                </a14:m>
                <a:r>
                  <a:rPr lang="zh-CN" altLang="en-US" sz="2000" dirty="0"/>
                  <a:t>关于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oMath>
                </a14:m>
                <a:r>
                  <a:rPr lang="zh-CN" altLang="en-US" sz="2000" dirty="0"/>
                  <a:t>是凸的，知</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𝟏𝟑</m:t>
                    </m:r>
                    <m:r>
                      <a:rPr lang="en-US" altLang="zh-CN" sz="2000" i="1">
                        <a:solidFill>
                          <a:srgbClr val="FF0000"/>
                        </a:solidFill>
                        <a:latin typeface="Cambria Math"/>
                      </a:rPr>
                      <m:t>)</m:t>
                    </m:r>
                  </m:oMath>
                </a14:m>
                <a:r>
                  <a:rPr lang="zh-CN" altLang="en-US" sz="2000" dirty="0"/>
                  <a:t>中</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𝒔</m:t>
                        </m:r>
                      </m:e>
                      <m:sub>
                        <m:r>
                          <a:rPr lang="en-US" altLang="zh-CN" sz="2000" i="1" dirty="0">
                            <a:latin typeface="Cambria Math"/>
                          </a:rPr>
                          <m:t>𝒊</m:t>
                        </m:r>
                      </m:sub>
                    </m:sSub>
                  </m:oMath>
                </a14:m>
                <a:r>
                  <a:rPr lang="zh-CN" altLang="en-US" sz="2000" dirty="0"/>
                  <a:t>的最优值为</a:t>
                </a:r>
                <a:r>
                  <a:rPr lang="en-US" altLang="zh-CN" sz="2000" dirty="0"/>
                  <a:t>0</a:t>
                </a:r>
                <a:r>
                  <a:rPr lang="zh-CN" altLang="en-US" sz="2000" dirty="0"/>
                  <a:t>，从而可以找到</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𝟏𝟑</m:t>
                    </m:r>
                    <m:r>
                      <a:rPr lang="en-US" altLang="zh-CN" sz="2000" i="1">
                        <a:solidFill>
                          <a:srgbClr val="FF0000"/>
                        </a:solidFill>
                        <a:latin typeface="Cambria Math"/>
                      </a:rPr>
                      <m:t>)</m:t>
                    </m:r>
                  </m:oMath>
                </a14:m>
                <a:r>
                  <a:rPr lang="zh-CN" altLang="en-US" sz="2000" dirty="0"/>
                  <a:t>关于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oMath>
                </a14:m>
                <a:r>
                  <a:rPr lang="zh-CN" altLang="en-US" sz="2000" dirty="0"/>
                  <a:t>的最优值为：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r>
                      <a:rPr lang="en-US" altLang="zh-CN" sz="2000" i="1">
                        <a:latin typeface="Cambria Math"/>
                      </a:rPr>
                      <m:t>=</m:t>
                    </m:r>
                    <m:r>
                      <a:rPr lang="en-US" altLang="zh-CN" sz="2000" i="1">
                        <a:latin typeface="Cambria Math"/>
                      </a:rPr>
                      <m:t>𝒎𝒂𝒙</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𝝁</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r>
                          <a:rPr lang="en-US" altLang="zh-CN" sz="2000" i="1">
                            <a:latin typeface="Cambria Math"/>
                          </a:rPr>
                          <m:t>,</m:t>
                        </m:r>
                        <m:r>
                          <a:rPr lang="en-US" altLang="zh-CN" sz="2000" i="1">
                            <a:latin typeface="Cambria Math"/>
                          </a:rPr>
                          <m:t>𝟎</m:t>
                        </m:r>
                      </m:e>
                    </m:d>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，然后用其替换</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𝟏𝟑</m:t>
                    </m:r>
                    <m:r>
                      <a:rPr lang="en-US" altLang="zh-CN" sz="2000" i="1">
                        <a:solidFill>
                          <a:srgbClr val="FF0000"/>
                        </a:solidFill>
                        <a:latin typeface="Cambria Math"/>
                      </a:rPr>
                      <m:t>)</m:t>
                    </m:r>
                  </m:oMath>
                </a14:m>
                <a:r>
                  <a:rPr lang="zh-CN" altLang="en-US" sz="2000" dirty="0"/>
                  <a:t>中关于</a:t>
                </a:r>
                <a14:m>
                  <m:oMath xmlns:m="http://schemas.openxmlformats.org/officeDocument/2006/math">
                    <m:r>
                      <a:rPr lang="en-US" altLang="zh-CN" sz="2000" i="1">
                        <a:latin typeface="Cambria Math"/>
                      </a:rPr>
                      <m:t>𝒔</m:t>
                    </m:r>
                  </m:oMath>
                </a14:m>
                <a:r>
                  <a:rPr lang="zh-CN" altLang="en-US" sz="2000" dirty="0"/>
                  <a:t>的部分，则得</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i="1">
                                      <a:latin typeface="Cambria Math"/>
                                    </a:rPr>
                                    <m:t>𝒊</m:t>
                                  </m:r>
                                </m:sub>
                              </m:sSub>
                            </m:e>
                          </m:d>
                        </m:e>
                        <m:sup>
                          <m:r>
                            <a:rPr lang="en-US" altLang="zh-CN" sz="2000" i="1">
                              <a:latin typeface="Cambria Math"/>
                            </a:rPr>
                            <m:t>𝟐</m:t>
                          </m:r>
                        </m:sup>
                      </m:sSup>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𝒊</m:t>
                                  </m:r>
                                </m:sub>
                                <m:sup>
                                  <m:r>
                                    <a:rPr lang="en-US" altLang="zh-CN" sz="2000" i="1">
                                      <a:latin typeface="Cambria Math"/>
                                    </a:rPr>
                                    <m:t>𝟐</m:t>
                                  </m:r>
                                </m:sup>
                              </m:sSubSup>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zh-CN" altLang="en-US" sz="2000" i="1">
                                  <a:latin typeface="Cambria Math"/>
                                </a:rPr>
                                <m:t>若</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𝝁</m:t>
                              </m:r>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r>
                                <a:rPr lang="en-US" altLang="zh-CN" sz="2000" i="1">
                                  <a:latin typeface="Cambria Math"/>
                                </a:rPr>
                                <m:t>≤</m:t>
                              </m:r>
                              <m:r>
                                <a:rPr lang="en-US" altLang="zh-CN" sz="2000" i="1">
                                  <a:latin typeface="Cambria Math"/>
                                </a:rPr>
                                <m:t>𝟎</m:t>
                              </m:r>
                            </m:e>
                            <m:e>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𝝁</m:t>
                                  </m:r>
                                </m:num>
                                <m:den>
                                  <m:r>
                                    <a:rPr lang="en-US" altLang="zh-CN" sz="2000" i="1">
                                      <a:latin typeface="Cambria Math"/>
                                    </a:rPr>
                                    <m:t>𝟐</m:t>
                                  </m:r>
                                </m:den>
                              </m:f>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e>
                                  </m:d>
                                </m:e>
                                <m:sup>
                                  <m:r>
                                    <a:rPr lang="en-US" altLang="zh-CN" sz="2000" i="1">
                                      <a:latin typeface="Cambria Math"/>
                                    </a:rPr>
                                    <m:t>𝟐</m:t>
                                  </m:r>
                                </m:sup>
                              </m:sSup>
                              <m:r>
                                <a:rPr lang="zh-CN" altLang="en-US" sz="2000" i="1">
                                  <a:latin typeface="Cambria Math"/>
                                </a:rPr>
                                <m:t>其它</m:t>
                              </m:r>
                            </m:e>
                          </m:eqArr>
                        </m:e>
                      </m:d>
                    </m:oMath>
                  </m:oMathPara>
                </a14:m>
                <a:endParaRPr lang="en-US" altLang="zh-CN" sz="2000" dirty="0"/>
              </a:p>
              <a:p>
                <a:r>
                  <a:rPr lang="zh-CN" altLang="en-US" sz="2000" dirty="0"/>
                  <a:t>进一步将其表示为函数</a:t>
                </a:r>
                <a14:m>
                  <m:oMath xmlns:m="http://schemas.openxmlformats.org/officeDocument/2006/math">
                    <m:r>
                      <a:rPr lang="en-US" altLang="zh-CN" sz="2000" i="1">
                        <a:latin typeface="Cambria Math"/>
                      </a:rPr>
                      <m:t>𝝍</m:t>
                    </m:r>
                    <m:d>
                      <m:dPr>
                        <m:ctrlPr>
                          <a:rPr lang="en-US" altLang="zh-CN" sz="2000" i="1">
                            <a:latin typeface="Cambria Math" panose="02040503050406030204" pitchFamily="18" charset="0"/>
                          </a:rPr>
                        </m:ctrlPr>
                      </m:dPr>
                      <m:e>
                        <m:r>
                          <a:rPr lang="en-US" altLang="zh-CN" sz="2000" i="1">
                            <a:latin typeface="Cambria Math"/>
                          </a:rPr>
                          <m:t>𝒕</m:t>
                        </m:r>
                        <m:r>
                          <a:rPr lang="en-US" altLang="zh-CN" sz="2000" i="1">
                            <a:latin typeface="Cambria Math"/>
                          </a:rPr>
                          <m:t>,</m:t>
                        </m:r>
                        <m:r>
                          <a:rPr lang="en-US" altLang="zh-CN" sz="2000" i="1">
                            <a:latin typeface="Cambria Math"/>
                          </a:rPr>
                          <m:t>𝝈</m:t>
                        </m:r>
                        <m:r>
                          <a:rPr lang="en-US" altLang="zh-CN" sz="2000" i="1">
                            <a:latin typeface="Cambria Math"/>
                          </a:rPr>
                          <m:t>;</m:t>
                        </m:r>
                        <m:r>
                          <a:rPr lang="en-US" altLang="zh-CN" sz="2000" i="1">
                            <a:latin typeface="Cambria Math"/>
                          </a:rPr>
                          <m:t>𝝁</m:t>
                        </m:r>
                      </m:e>
                    </m:d>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a:rPr>
                              <m:t>−</m:t>
                            </m:r>
                            <m:r>
                              <a:rPr lang="en-US" altLang="zh-CN" sz="2000" i="1">
                                <a:latin typeface="Cambria Math"/>
                              </a:rPr>
                              <m:t>𝝈</m:t>
                            </m:r>
                            <m:r>
                              <a:rPr lang="en-US" altLang="zh-CN" sz="2000" i="1">
                                <a:latin typeface="Cambria Math"/>
                              </a:rPr>
                              <m:t>𝒕</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sSup>
                              <m:sSupPr>
                                <m:ctrlPr>
                                  <a:rPr lang="en-US" altLang="zh-CN" sz="2000" i="1">
                                    <a:latin typeface="Cambria Math" panose="02040503050406030204" pitchFamily="18" charset="0"/>
                                  </a:rPr>
                                </m:ctrlPr>
                              </m:sSupPr>
                              <m:e>
                                <m:r>
                                  <a:rPr lang="en-US" altLang="zh-CN" sz="2000" i="1">
                                    <a:latin typeface="Cambria Math"/>
                                  </a:rPr>
                                  <m:t>𝒕</m:t>
                                </m:r>
                              </m:e>
                              <m:sup>
                                <m:r>
                                  <a:rPr lang="en-US" altLang="zh-CN" sz="2000" i="1">
                                    <a:latin typeface="Cambria Math"/>
                                  </a:rPr>
                                  <m:t>𝟐</m:t>
                                </m:r>
                              </m:sup>
                            </m:sSup>
                            <m:r>
                              <a:rPr lang="en-US" altLang="zh-CN" sz="2000" i="1">
                                <a:latin typeface="Cambria Math"/>
                              </a:rPr>
                              <m:t>, </m:t>
                            </m:r>
                            <m:r>
                              <a:rPr lang="zh-CN" altLang="en-US" sz="2000" i="1">
                                <a:latin typeface="Cambria Math"/>
                              </a:rPr>
                              <m:t>若</m:t>
                            </m:r>
                            <m:r>
                              <a:rPr lang="en-US" altLang="zh-CN" sz="2000" i="1">
                                <a:latin typeface="Cambria Math"/>
                              </a:rPr>
                              <m:t> </m:t>
                            </m:r>
                            <m:r>
                              <a:rPr lang="en-US" altLang="zh-CN" sz="2000" i="1">
                                <a:latin typeface="Cambria Math"/>
                              </a:rPr>
                              <m:t>𝒕</m:t>
                            </m:r>
                            <m:r>
                              <a:rPr lang="en-US" altLang="zh-CN" sz="2000" i="1">
                                <a:latin typeface="Cambria Math"/>
                              </a:rPr>
                              <m:t>−</m:t>
                            </m:r>
                            <m:r>
                              <a:rPr lang="en-US" altLang="zh-CN" sz="2000" i="1">
                                <a:latin typeface="Cambria Math"/>
                              </a:rPr>
                              <m:t>𝝁𝝈</m:t>
                            </m:r>
                            <m:r>
                              <a:rPr lang="en-US" altLang="zh-CN" sz="2000" i="1">
                                <a:latin typeface="Cambria Math"/>
                              </a:rPr>
                              <m:t>≤</m:t>
                            </m:r>
                            <m:r>
                              <a:rPr lang="en-US" altLang="zh-CN" sz="2000" i="1">
                                <a:latin typeface="Cambria Math"/>
                              </a:rPr>
                              <m:t>𝟎</m:t>
                            </m:r>
                          </m:e>
                          <m:e>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𝝁</m:t>
                                </m:r>
                              </m:num>
                              <m:den>
                                <m:r>
                                  <a:rPr lang="en-US" altLang="zh-CN" sz="2000" i="1">
                                    <a:latin typeface="Cambria Math"/>
                                  </a:rPr>
                                  <m:t>𝟐</m:t>
                                </m:r>
                              </m:den>
                            </m:f>
                            <m:sSup>
                              <m:sSupPr>
                                <m:ctrlPr>
                                  <a:rPr lang="en-US" altLang="zh-CN" sz="2000" i="1">
                                    <a:latin typeface="Cambria Math" panose="02040503050406030204" pitchFamily="18" charset="0"/>
                                  </a:rPr>
                                </m:ctrlPr>
                              </m:sSupPr>
                              <m:e>
                                <m:r>
                                  <a:rPr lang="en-US" altLang="zh-CN" sz="2000" i="1">
                                    <a:latin typeface="Cambria Math"/>
                                  </a:rPr>
                                  <m:t>𝝈</m:t>
                                </m:r>
                              </m:e>
                              <m:sup>
                                <m:r>
                                  <a:rPr lang="en-US" altLang="zh-CN" sz="2000" i="1">
                                    <a:latin typeface="Cambria Math"/>
                                  </a:rPr>
                                  <m:t>𝟐</m:t>
                                </m:r>
                              </m:sup>
                            </m:sSup>
                            <m:r>
                              <a:rPr lang="en-US" altLang="zh-CN" sz="2000" i="1">
                                <a:latin typeface="Cambria Math"/>
                              </a:rPr>
                              <m:t>, </m:t>
                            </m:r>
                            <m:r>
                              <a:rPr lang="zh-CN" altLang="en-US" sz="2000" i="1">
                                <a:latin typeface="Cambria Math"/>
                              </a:rPr>
                              <m:t>其它</m:t>
                            </m:r>
                          </m:e>
                        </m:eqArr>
                      </m:e>
                    </m:d>
                  </m:oMath>
                </a14:m>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52626" y="944564"/>
                <a:ext cx="9217025" cy="5832475"/>
              </a:xfrm>
              <a:blipFill>
                <a:blip r:embed="rId2"/>
                <a:stretch>
                  <a:fillRect l="-595" t="-940" b="-87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987901"/>
      </p:ext>
    </p:extLst>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从而</a:t>
                </a:r>
                <a14:m>
                  <m:oMath xmlns:m="http://schemas.openxmlformats.org/officeDocument/2006/math">
                    <m:r>
                      <a:rPr lang="en-US" altLang="zh-CN" sz="1800" i="1">
                        <a:solidFill>
                          <a:srgbClr val="FF0000"/>
                        </a:solidFill>
                        <a:latin typeface="Cambria Math"/>
                      </a:rPr>
                      <m:t>(</m:t>
                    </m:r>
                    <m:r>
                      <a:rPr lang="en-US" altLang="zh-CN" sz="1800" i="1">
                        <a:solidFill>
                          <a:srgbClr val="FF0000"/>
                        </a:solidFill>
                        <a:latin typeface="Cambria Math"/>
                      </a:rPr>
                      <m:t>𝒂</m:t>
                    </m:r>
                    <m:r>
                      <a:rPr lang="en-US" altLang="zh-CN" sz="1800" i="1">
                        <a:solidFill>
                          <a:srgbClr val="FF0000"/>
                        </a:solidFill>
                        <a:latin typeface="Cambria Math"/>
                      </a:rPr>
                      <m:t>𝟏𝟑</m:t>
                    </m:r>
                    <m:r>
                      <a:rPr lang="en-US" altLang="zh-CN" sz="1800" i="1">
                        <a:solidFill>
                          <a:srgbClr val="FF0000"/>
                        </a:solidFill>
                        <a:latin typeface="Cambria Math"/>
                      </a:rPr>
                      <m:t>)</m:t>
                    </m:r>
                  </m:oMath>
                </a14:m>
                <a:r>
                  <a:rPr lang="zh-CN" altLang="en-US" sz="1800" dirty="0"/>
                  <a:t>可转换为如下子问题</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sub>
                      </m:sSub>
                      <m:r>
                        <a:rPr lang="en-US" altLang="zh-CN" sz="1800" i="1">
                          <a:latin typeface="Cambria Math"/>
                        </a:rPr>
                        <m:t> </m:t>
                      </m:r>
                      <m:sSub>
                        <m:sSubPr>
                          <m:ctrlPr>
                            <a:rPr lang="en-US" altLang="zh-CN" sz="1800" i="1">
                              <a:latin typeface="Cambria Math" panose="02040503050406030204" pitchFamily="18" charset="0"/>
                            </a:rPr>
                          </m:ctrlPr>
                        </m:sSubPr>
                        <m:e>
                          <m:r>
                            <a:rPr lang="en-US" altLang="zh-CN" sz="1800" i="1">
                              <a:latin typeface="Cambria Math"/>
                            </a:rPr>
                            <m:t>𝑳</m:t>
                          </m:r>
                        </m:e>
                        <m:sub>
                          <m:r>
                            <a:rPr lang="en-US" altLang="zh-CN" sz="1800" i="1">
                              <a:latin typeface="Cambria Math"/>
                            </a:rPr>
                            <m:t>𝑨</m:t>
                          </m:r>
                        </m:sub>
                      </m:sSub>
                      <m:d>
                        <m:dPr>
                          <m:ctrlPr>
                            <a:rPr lang="en-US" altLang="zh-CN" sz="1800" i="1">
                              <a:latin typeface="Cambria Math" panose="02040503050406030204" pitchFamily="18" charset="0"/>
                            </a:rPr>
                          </m:ctrlPr>
                        </m:dPr>
                        <m:e>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𝒌</m:t>
                              </m:r>
                            </m:sub>
                          </m:sSub>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nary>
                        <m:naryPr>
                          <m:chr m:val="∑"/>
                          <m:supHide m:val="on"/>
                          <m:ctrlPr>
                            <a:rPr lang="en-US" altLang="zh-CN" sz="1800" i="1">
                              <a:latin typeface="Cambria Math" panose="02040503050406030204" pitchFamily="18" charset="0"/>
                            </a:rPr>
                          </m:ctrlPr>
                        </m:naryPr>
                        <m:sub>
                          <m:r>
                            <a:rPr lang="en-US" altLang="zh-CN" sz="1800" i="1">
                              <a:latin typeface="Cambria Math"/>
                            </a:rPr>
                            <m:t>𝒊</m:t>
                          </m:r>
                          <m:r>
                            <a:rPr lang="en-US" altLang="zh-CN" sz="1800" i="1">
                              <a:latin typeface="Cambria Math"/>
                            </a:rPr>
                            <m:t>∈</m:t>
                          </m:r>
                          <m:r>
                            <a:rPr lang="en-US" altLang="zh-CN" sz="1800" i="1">
                              <a:latin typeface="Cambria Math"/>
                            </a:rPr>
                            <m:t>𝑰</m:t>
                          </m:r>
                        </m:sub>
                        <m:sup/>
                        <m:e>
                          <m:r>
                            <a:rPr lang="en-US" altLang="zh-CN" sz="1800" i="1">
                              <a:latin typeface="Cambria Math"/>
                            </a:rPr>
                            <m:t>𝝍</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𝒌</m:t>
                                  </m:r>
                                </m:sup>
                              </m:sSub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𝒌</m:t>
                                  </m:r>
                                </m:sub>
                              </m:sSub>
                            </m:e>
                          </m:d>
                          <m:r>
                            <a:rPr lang="en-US" altLang="zh-CN" sz="1800" i="1">
                              <a:latin typeface="Cambria Math"/>
                            </a:rPr>
                            <m:t> </m:t>
                          </m:r>
                          <m:r>
                            <a:rPr lang="en-US" altLang="zh-CN" sz="1800" i="1">
                              <a:solidFill>
                                <a:srgbClr val="FF0000"/>
                              </a:solidFill>
                              <a:latin typeface="Cambria Math"/>
                            </a:rPr>
                            <m:t>(</m:t>
                          </m:r>
                          <m:r>
                            <a:rPr lang="en-US" altLang="zh-CN" sz="1800" i="1">
                              <a:solidFill>
                                <a:srgbClr val="FF0000"/>
                              </a:solidFill>
                              <a:latin typeface="Cambria Math"/>
                            </a:rPr>
                            <m:t>𝒂</m:t>
                          </m:r>
                          <m:r>
                            <a:rPr lang="en-US" altLang="zh-CN" sz="1800" i="1">
                              <a:solidFill>
                                <a:srgbClr val="FF0000"/>
                              </a:solidFill>
                              <a:latin typeface="Cambria Math"/>
                            </a:rPr>
                            <m:t>𝟏𝟒</m:t>
                          </m:r>
                          <m:r>
                            <a:rPr lang="en-US" altLang="zh-CN" sz="1800" i="1">
                              <a:solidFill>
                                <a:srgbClr val="FF0000"/>
                              </a:solidFill>
                              <a:latin typeface="Cambria Math"/>
                            </a:rPr>
                            <m:t>)</m:t>
                          </m:r>
                        </m:e>
                      </m:nary>
                    </m:oMath>
                  </m:oMathPara>
                </a14:m>
                <a:endParaRPr lang="en-US" altLang="zh-CN" sz="1800" dirty="0"/>
              </a:p>
              <a:p>
                <a:r>
                  <a:rPr lang="zh-CN" altLang="en-US" sz="1800" dirty="0"/>
                  <a:t>该定义表示增广拉格朗日对不等式约束的自然推广，从而可以利用乘子法解等式约束的情况到不等式约束的情况：获得近似解</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oMath>
                </a14:m>
                <a:r>
                  <a:rPr lang="en-US" altLang="zh-CN" sz="1800" dirty="0"/>
                  <a:t>,</a:t>
                </a:r>
                <a:r>
                  <a:rPr lang="zh-CN" altLang="en-US" sz="1800" dirty="0"/>
                  <a:t>采用如下的方式更新乘子：</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𝒌</m:t>
                        </m:r>
                        <m:r>
                          <a:rPr lang="en-US" altLang="zh-CN" sz="1800" i="1">
                            <a:latin typeface="Cambria Math"/>
                          </a:rPr>
                          <m:t>+</m:t>
                        </m:r>
                        <m:r>
                          <a:rPr lang="en-US" altLang="zh-CN" sz="1800" i="1">
                            <a:latin typeface="Cambria Math"/>
                          </a:rPr>
                          <m:t>𝟏</m:t>
                        </m:r>
                      </m:sup>
                    </m:sSubSup>
                    <m:r>
                      <a:rPr lang="en-US" altLang="zh-CN" sz="1800" i="1">
                        <a:latin typeface="Cambria Math"/>
                      </a:rPr>
                      <m:t>=</m:t>
                    </m:r>
                    <m:r>
                      <a:rPr lang="en-US" altLang="zh-CN" sz="1800" i="1">
                        <a:latin typeface="Cambria Math"/>
                      </a:rPr>
                      <m:t>𝒎𝒂𝒙</m:t>
                    </m:r>
                    <m:d>
                      <m:dPr>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𝒌</m:t>
                            </m:r>
                          </m:sup>
                        </m:sSubSup>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e>
                            </m:d>
                          </m:num>
                          <m:den>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𝒌</m:t>
                                </m:r>
                              </m:sub>
                            </m:sSub>
                          </m:den>
                        </m:f>
                        <m:r>
                          <a:rPr lang="en-US" altLang="zh-CN" sz="1800" i="1">
                            <a:latin typeface="Cambria Math"/>
                          </a:rPr>
                          <m:t>,</m:t>
                        </m:r>
                        <m:r>
                          <a:rPr lang="en-US" altLang="zh-CN" sz="1800" i="1">
                            <a:latin typeface="Cambria Math"/>
                          </a:rPr>
                          <m:t>𝟎</m:t>
                        </m:r>
                      </m:e>
                    </m:d>
                    <m:r>
                      <a:rPr lang="en-US" altLang="zh-CN" sz="1800" i="1">
                        <a:latin typeface="Cambria Math"/>
                      </a:rPr>
                      <m:t>, </m:t>
                    </m:r>
                    <m:r>
                      <a:rPr lang="en-US" altLang="zh-CN" sz="1800" i="1">
                        <a:latin typeface="Cambria Math"/>
                      </a:rPr>
                      <m:t>𝒊</m:t>
                    </m:r>
                    <m:r>
                      <a:rPr lang="en-US" altLang="zh-CN" sz="1800" i="1">
                        <a:latin typeface="Cambria Math"/>
                      </a:rPr>
                      <m:t>∈</m:t>
                    </m:r>
                    <m:r>
                      <a:rPr lang="en-US" altLang="zh-CN" sz="1800" i="1">
                        <a:latin typeface="Cambria Math"/>
                      </a:rPr>
                      <m:t>𝑰</m:t>
                    </m:r>
                  </m:oMath>
                </a14:m>
                <a:r>
                  <a:rPr lang="en-US" altLang="zh-CN" sz="1800" dirty="0"/>
                  <a:t>, </a:t>
                </a:r>
                <a:r>
                  <a:rPr lang="zh-CN" altLang="en-US" sz="1800" dirty="0"/>
                  <a:t>该公式来自于</a:t>
                </a:r>
                <a14:m>
                  <m:oMath xmlns:m="http://schemas.openxmlformats.org/officeDocument/2006/math">
                    <m:r>
                      <a:rPr lang="en-US" altLang="zh-CN" sz="1800" i="1">
                        <a:latin typeface="Cambria Math"/>
                      </a:rPr>
                      <m:t>(</m:t>
                    </m:r>
                    <m:r>
                      <a:rPr lang="en-US" altLang="zh-CN" sz="1800" i="1">
                        <a:latin typeface="Cambria Math"/>
                      </a:rPr>
                      <m:t>𝒂</m:t>
                    </m:r>
                    <m:r>
                      <a:rPr lang="en-US" altLang="zh-CN" sz="1800" i="1">
                        <a:latin typeface="Cambria Math"/>
                      </a:rPr>
                      <m:t>𝟏𝟒</m:t>
                    </m:r>
                    <m:r>
                      <a:rPr lang="en-US" altLang="zh-CN" sz="1800" i="1">
                        <a:latin typeface="Cambria Math"/>
                      </a:rPr>
                      <m:t>)</m:t>
                    </m:r>
                  </m:oMath>
                </a14:m>
                <a:r>
                  <a:rPr lang="zh-CN" altLang="en-US" sz="1800" dirty="0"/>
                  <a:t>中关于</a:t>
                </a:r>
                <a14:m>
                  <m:oMath xmlns:m="http://schemas.openxmlformats.org/officeDocument/2006/math">
                    <m:r>
                      <a:rPr lang="en-US" altLang="zh-CN" sz="1800" i="1">
                        <a:latin typeface="Cambria Math"/>
                      </a:rPr>
                      <m:t>𝒙</m:t>
                    </m:r>
                  </m:oMath>
                </a14:m>
                <a:r>
                  <a:rPr lang="zh-CN" altLang="en-US" sz="1800" dirty="0"/>
                  <a:t>的导数在近似解</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oMath>
                </a14:m>
                <a:r>
                  <a:rPr lang="zh-CN" altLang="en-US" sz="1800" dirty="0"/>
                  <a:t>处应该为</a:t>
                </a:r>
                <a:r>
                  <a:rPr lang="en-US" altLang="zh-CN" sz="1800" dirty="0"/>
                  <a:t>0</a:t>
                </a:r>
              </a:p>
              <a:p>
                <a:r>
                  <a:rPr lang="zh-CN" altLang="en-US" sz="1800" dirty="0"/>
                  <a:t>实际上</a:t>
                </a:r>
                <a14:m>
                  <m:oMath xmlns:m="http://schemas.openxmlformats.org/officeDocument/2006/math">
                    <m:sSub>
                      <m:sSubPr>
                        <m:ctrlPr>
                          <a:rPr lang="en-US" altLang="zh-CN" sz="1800" i="1">
                            <a:latin typeface="Cambria Math" panose="02040503050406030204" pitchFamily="18" charset="0"/>
                          </a:rPr>
                        </m:ctrlPr>
                      </m:sSubPr>
                      <m:e>
                        <m:r>
                          <a:rPr lang="en-US" altLang="zh-CN" sz="1800">
                            <a:latin typeface="Cambria Math"/>
                          </a:rPr>
                          <m:t>𝛁</m:t>
                        </m:r>
                      </m:e>
                      <m:sub>
                        <m:r>
                          <a:rPr lang="en-US" altLang="zh-CN" sz="1800" i="1">
                            <a:latin typeface="Cambria Math"/>
                          </a:rPr>
                          <m:t>𝒙</m:t>
                        </m:r>
                      </m:sub>
                    </m:sSub>
                    <m:sSub>
                      <m:sSubPr>
                        <m:ctrlPr>
                          <a:rPr lang="en-US" altLang="zh-CN" sz="1800" i="1">
                            <a:latin typeface="Cambria Math" panose="02040503050406030204" pitchFamily="18" charset="0"/>
                          </a:rPr>
                        </m:ctrlPr>
                      </m:sSubPr>
                      <m:e>
                        <m:r>
                          <a:rPr lang="en-US" altLang="zh-CN" sz="1800" i="1">
                            <a:latin typeface="Cambria Math"/>
                          </a:rPr>
                          <m:t>𝑳</m:t>
                        </m:r>
                      </m:e>
                      <m:sub>
                        <m:r>
                          <a:rPr lang="en-US" altLang="zh-CN" sz="1800" i="1">
                            <a:latin typeface="Cambria Math"/>
                          </a:rPr>
                          <m:t>𝑨</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𝒌</m:t>
                            </m:r>
                          </m:sub>
                        </m:sSub>
                      </m:e>
                    </m:d>
                    <m:r>
                      <a:rPr lang="en-US" altLang="zh-CN" sz="1800" i="1">
                        <a:latin typeface="Cambria Math"/>
                      </a:rPr>
                      <m:t>=</m:t>
                    </m:r>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e>
                    </m:d>
                    <m:r>
                      <a:rPr lang="en-US" altLang="zh-CN" sz="1800" i="1">
                        <a:latin typeface="Cambria Math"/>
                      </a:rPr>
                      <m:t>−</m:t>
                    </m:r>
                    <m:nary>
                      <m:naryPr>
                        <m:chr m:val="∑"/>
                        <m:supHide m:val="on"/>
                        <m:ctrlPr>
                          <a:rPr lang="en-US" altLang="zh-CN" sz="1800" i="1">
                            <a:latin typeface="Cambria Math" panose="02040503050406030204" pitchFamily="18" charset="0"/>
                          </a:rPr>
                        </m:ctrlPr>
                      </m:naryPr>
                      <m:sub>
                        <m:d>
                          <m:dPr>
                            <m:ctrlPr>
                              <a:rPr lang="en-US" altLang="zh-CN" sz="1800" i="1">
                                <a:latin typeface="Cambria Math" panose="02040503050406030204" pitchFamily="18" charset="0"/>
                              </a:rPr>
                            </m:ctrlPr>
                          </m:dPr>
                          <m:e>
                            <m:r>
                              <a:rPr lang="en-US" altLang="zh-CN" sz="1800" i="1">
                                <a:latin typeface="Cambria Math"/>
                              </a:rPr>
                              <m:t>𝒊</m:t>
                            </m:r>
                            <m:r>
                              <a:rPr lang="en-US" altLang="zh-CN" sz="1800" i="1">
                                <a:latin typeface="Cambria Math"/>
                              </a:rPr>
                              <m:t>∈</m:t>
                            </m:r>
                            <m:r>
                              <a:rPr lang="en-US" altLang="zh-CN" sz="1800" i="1">
                                <a:latin typeface="Cambria Math"/>
                              </a:rPr>
                              <m:t>𝑰</m:t>
                            </m:r>
                          </m:e>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𝝁</m:t>
                            </m:r>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𝒌</m:t>
                                </m:r>
                              </m:sup>
                            </m:sSubSup>
                          </m:e>
                        </m:d>
                      </m:sub>
                      <m:sup/>
                      <m:e>
                        <m:d>
                          <m:dPr>
                            <m:begChr m:val="["/>
                            <m:endChr m:val="]"/>
                            <m:ctrlPr>
                              <a:rPr lang="en-US" altLang="zh-CN" sz="1800" i="1">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𝒌</m:t>
                                </m:r>
                              </m:sup>
                            </m:sSubSup>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e>
                                </m:d>
                              </m:num>
                              <m:den>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𝒌</m:t>
                                    </m:r>
                                  </m:sub>
                                </m:sSub>
                              </m:den>
                            </m:f>
                          </m:e>
                        </m:d>
                        <m:r>
                          <a:rPr lang="en-US" altLang="zh-CN" sz="1800">
                            <a:latin typeface="Cambria Math"/>
                          </a:rPr>
                          <m:t>𝛁</m:t>
                        </m:r>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e>
                        </m:d>
                        <m:r>
                          <a:rPr lang="en-US" altLang="zh-CN" sz="1800" i="1">
                            <a:latin typeface="Cambria Math"/>
                          </a:rPr>
                          <m:t>≈</m:t>
                        </m:r>
                        <m:r>
                          <a:rPr lang="en-US" altLang="zh-CN" sz="1800" i="1">
                            <a:latin typeface="Cambria Math"/>
                          </a:rPr>
                          <m:t>𝟎</m:t>
                        </m:r>
                      </m:e>
                    </m:nary>
                  </m:oMath>
                </a14:m>
                <a:r>
                  <a:rPr lang="en-US" altLang="zh-CN" sz="1800" dirty="0"/>
                  <a:t>, </a:t>
                </a:r>
                <a:r>
                  <a:rPr lang="zh-CN" altLang="en-US" sz="1800" dirty="0"/>
                  <a:t>上述乘子更新公式可由该式与如下的第一个</a:t>
                </a:r>
                <a:r>
                  <a:rPr lang="en-US" altLang="zh-CN" sz="1800" dirty="0"/>
                  <a:t>KKT</a:t>
                </a:r>
                <a:r>
                  <a:rPr lang="zh-CN" altLang="en-US" sz="1800" dirty="0"/>
                  <a:t>条件比较即可得到：</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nary>
                        <m:naryPr>
                          <m:chr m:val="∑"/>
                          <m:supHide m:val="on"/>
                          <m:ctrlPr>
                            <a:rPr lang="en-US" altLang="zh-CN" sz="1800" i="1">
                              <a:latin typeface="Cambria Math" panose="02040503050406030204" pitchFamily="18" charset="0"/>
                            </a:rPr>
                          </m:ctrlPr>
                        </m:naryPr>
                        <m:sub>
                          <m:d>
                            <m:dPr>
                              <m:ctrlPr>
                                <a:rPr lang="en-US" altLang="zh-CN" sz="1800" i="1">
                                  <a:latin typeface="Cambria Math" panose="02040503050406030204" pitchFamily="18" charset="0"/>
                                </a:rPr>
                              </m:ctrlPr>
                            </m:dPr>
                            <m:e>
                              <m:r>
                                <a:rPr lang="en-US" altLang="zh-CN" sz="1800" i="1">
                                  <a:latin typeface="Cambria Math"/>
                                </a:rPr>
                                <m:t>𝒊</m:t>
                              </m:r>
                              <m:r>
                                <a:rPr lang="en-US" altLang="zh-CN" sz="1800" i="1">
                                  <a:latin typeface="Cambria Math"/>
                                </a:rPr>
                                <m:t>∈</m:t>
                              </m:r>
                              <m:r>
                                <a:rPr lang="en-US" altLang="zh-CN" sz="1800" i="1">
                                  <a:latin typeface="Cambria Math"/>
                                </a:rPr>
                                <m:t>𝑰</m:t>
                              </m:r>
                            </m:e>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r>
                                <a:rPr lang="en-US" altLang="zh-CN" sz="1800" i="1">
                                  <a:latin typeface="Cambria Math"/>
                                </a:rPr>
                                <m:t>𝟎</m:t>
                              </m:r>
                            </m:e>
                          </m:d>
                        </m:sub>
                        <m:sup/>
                        <m:e>
                          <m:sSubSup>
                            <m:sSubSupPr>
                              <m:ctrlPr>
                                <a:rPr lang="en-US" altLang="zh-CN" sz="1800" i="1">
                                  <a:latin typeface="Cambria Math" panose="02040503050406030204" pitchFamily="18" charset="0"/>
                                </a:rPr>
                              </m:ctrlPr>
                            </m:sSubSupPr>
                            <m:e>
                              <m:r>
                                <a:rPr lang="en-US" altLang="zh-CN" sz="1800" i="1">
                                  <a:latin typeface="Cambria Math"/>
                                </a:rPr>
                                <m:t>𝝀</m:t>
                              </m:r>
                            </m:e>
                            <m:sub>
                              <m:r>
                                <a:rPr lang="en-US" altLang="zh-CN" sz="1800" i="1">
                                  <a:latin typeface="Cambria Math"/>
                                </a:rPr>
                                <m:t>𝒊</m:t>
                              </m:r>
                            </m:sub>
                            <m:sup>
                              <m:r>
                                <a:rPr lang="en-US" altLang="zh-CN" sz="1800" i="1">
                                  <a:latin typeface="Cambria Math"/>
                                </a:rPr>
                                <m:t>∗</m:t>
                              </m:r>
                            </m:sup>
                          </m:sSubSup>
                          <m:r>
                            <a:rPr lang="en-US" altLang="zh-CN" sz="1800">
                              <a:latin typeface="Cambria Math"/>
                            </a:rPr>
                            <m:t>𝛁</m:t>
                          </m:r>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r>
                            <a:rPr lang="en-US" altLang="zh-CN" sz="1800" i="1">
                              <a:latin typeface="Cambria Math"/>
                            </a:rPr>
                            <m:t>𝟎</m:t>
                          </m:r>
                        </m:e>
                      </m:nary>
                    </m:oMath>
                  </m:oMathPara>
                </a14:m>
                <a:endParaRPr lang="en-US" altLang="zh-CN" sz="1800" dirty="0"/>
              </a:p>
              <a:p>
                <a:r>
                  <a:rPr lang="zh-CN" altLang="en-US" sz="1800" dirty="0"/>
                  <a:t>考虑到不等式约束的乘子的非负性。</a:t>
                </a:r>
                <a:endParaRPr lang="en-US" altLang="zh-CN" sz="1800" dirty="0"/>
              </a:p>
              <a:p>
                <a:r>
                  <a:rPr lang="zh-CN" altLang="en-US" sz="1800" dirty="0"/>
                  <a:t>每个函数</a:t>
                </a:r>
                <a14:m>
                  <m:oMath xmlns:m="http://schemas.openxmlformats.org/officeDocument/2006/math">
                    <m:r>
                      <a:rPr lang="en-US" altLang="zh-CN" sz="1800" i="1">
                        <a:latin typeface="Cambria Math"/>
                      </a:rPr>
                      <m:t>𝝍</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r>
                      <a:rPr lang="en-US" altLang="zh-CN" sz="1800" i="1">
                        <a:latin typeface="Cambria Math"/>
                      </a:rPr>
                      <m:t>;</m:t>
                    </m:r>
                    <m:r>
                      <a:rPr lang="en-US" altLang="zh-CN" sz="1800" i="1">
                        <a:latin typeface="Cambria Math"/>
                      </a:rPr>
                      <m:t>𝝁</m:t>
                    </m:r>
                    <m:r>
                      <a:rPr lang="en-US" altLang="zh-CN" sz="1800" i="1">
                        <a:latin typeface="Cambria Math"/>
                      </a:rPr>
                      <m:t>)</m:t>
                    </m:r>
                  </m:oMath>
                </a14:m>
                <a:r>
                  <a:rPr lang="zh-CN" altLang="en-US" sz="1800" dirty="0"/>
                  <a:t>关于</a:t>
                </a:r>
                <a14:m>
                  <m:oMath xmlns:m="http://schemas.openxmlformats.org/officeDocument/2006/math">
                    <m:r>
                      <a:rPr lang="en-US" altLang="zh-CN" sz="1800" i="1">
                        <a:latin typeface="Cambria Math"/>
                      </a:rPr>
                      <m:t>𝒙</m:t>
                    </m:r>
                  </m:oMath>
                </a14:m>
                <a:r>
                  <a:rPr lang="zh-CN" altLang="en-US" sz="1800" dirty="0"/>
                  <a:t>都是连续可微的，但一般关于</a:t>
                </a:r>
                <a14:m>
                  <m:oMath xmlns:m="http://schemas.openxmlformats.org/officeDocument/2006/math">
                    <m:r>
                      <a:rPr lang="en-US" altLang="zh-CN" sz="1800" i="1">
                        <a:latin typeface="Cambria Math"/>
                      </a:rPr>
                      <m:t>𝒙</m:t>
                    </m:r>
                  </m:oMath>
                </a14:m>
                <a:r>
                  <a:rPr lang="zh-CN" altLang="en-US" sz="1800" dirty="0"/>
                  <a:t>的二阶导数在</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𝝁</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r>
                      <a:rPr lang="en-US" altLang="zh-CN" sz="1800" i="1">
                        <a:latin typeface="Cambria Math"/>
                      </a:rPr>
                      <m:t>,</m:t>
                    </m:r>
                    <m:r>
                      <a:rPr lang="zh-CN" altLang="en-US" sz="1800" i="1">
                        <a:latin typeface="Cambria Math"/>
                      </a:rPr>
                      <m:t>某个</m:t>
                    </m:r>
                    <m:r>
                      <a:rPr lang="en-US" altLang="zh-CN" sz="1800" i="1">
                        <a:latin typeface="Cambria Math"/>
                      </a:rPr>
                      <m:t>𝒊</m:t>
                    </m:r>
                    <m:r>
                      <a:rPr lang="en-US" altLang="zh-CN" sz="1800" i="1">
                        <a:latin typeface="Cambria Math"/>
                      </a:rPr>
                      <m:t>∈</m:t>
                    </m:r>
                    <m:r>
                      <a:rPr lang="en-US" altLang="zh-CN" sz="1800" i="1">
                        <a:latin typeface="Cambria Math"/>
                      </a:rPr>
                      <m:t>𝑰</m:t>
                    </m:r>
                  </m:oMath>
                </a14:m>
                <a:r>
                  <a:rPr lang="zh-CN" altLang="en-US" sz="1800" dirty="0"/>
                  <a:t>的地方一般有不连续性。然而严格互补松弛性条件成立，每个子问题</a:t>
                </a:r>
                <a14:m>
                  <m:oMath xmlns:m="http://schemas.openxmlformats.org/officeDocument/2006/math">
                    <m:r>
                      <a:rPr lang="en-US" altLang="zh-CN" sz="1800" i="1">
                        <a:latin typeface="Cambria Math"/>
                      </a:rPr>
                      <m:t>(</m:t>
                    </m:r>
                    <m:r>
                      <a:rPr lang="en-US" altLang="zh-CN" sz="1800" i="1">
                        <a:latin typeface="Cambria Math"/>
                      </a:rPr>
                      <m:t>𝒂</m:t>
                    </m:r>
                    <m:r>
                      <a:rPr lang="en-US" altLang="zh-CN" sz="1800" i="1">
                        <a:latin typeface="Cambria Math"/>
                      </a:rPr>
                      <m:t>𝟏𝟒</m:t>
                    </m:r>
                    <m:r>
                      <a:rPr lang="en-US" altLang="zh-CN" sz="1800" i="1">
                        <a:latin typeface="Cambria Math"/>
                      </a:rPr>
                      <m:t>)</m:t>
                    </m:r>
                  </m:oMath>
                </a14:m>
                <a:r>
                  <a:rPr lang="zh-CN" altLang="en-US" sz="1800" dirty="0"/>
                  <a:t>的近似最小解</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oMath>
                </a14:m>
                <a:r>
                  <a:rPr lang="zh-CN" altLang="en-US" sz="1800" dirty="0"/>
                  <a:t>通常不靠近非光滑区域，因此通过也不会干扰求解子问题的算法。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515479"/>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为了验证该说法，分别考虑约束</a:t>
                </a:r>
                <a14:m>
                  <m:oMath xmlns:m="http://schemas.openxmlformats.org/officeDocument/2006/math">
                    <m:r>
                      <a:rPr lang="en-US" altLang="zh-CN" sz="2000" i="1">
                        <a:latin typeface="Cambria Math"/>
                      </a:rPr>
                      <m:t>𝒊</m:t>
                    </m:r>
                  </m:oMath>
                </a14:m>
                <a:r>
                  <a:rPr lang="zh-CN" altLang="en-US" sz="2000" dirty="0"/>
                  <a:t>起作用和不起作用两种情况。当约束</a:t>
                </a:r>
                <a14:m>
                  <m:oMath xmlns:m="http://schemas.openxmlformats.org/officeDocument/2006/math">
                    <m:r>
                      <a:rPr lang="en-US" altLang="zh-CN" sz="2000" i="1">
                        <a:latin typeface="Cambria Math"/>
                      </a:rPr>
                      <m:t>𝒊</m:t>
                    </m:r>
                  </m:oMath>
                </a14:m>
                <a:r>
                  <a:rPr lang="zh-CN" altLang="en-US" sz="2000" dirty="0"/>
                  <a:t>起作用时，对足够大的</a:t>
                </a:r>
                <a14:m>
                  <m:oMath xmlns:m="http://schemas.openxmlformats.org/officeDocument/2006/math">
                    <m:r>
                      <a:rPr lang="en-US" altLang="zh-CN" sz="2000" i="1">
                        <a:latin typeface="Cambria Math"/>
                      </a:rPr>
                      <m:t>𝒌</m:t>
                    </m:r>
                  </m:oMath>
                </a14:m>
                <a:r>
                  <a:rPr lang="zh-CN" altLang="en-US" sz="2000" dirty="0"/>
                  <a:t>有</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𝒈</m:t>
                        </m:r>
                      </m:e>
                      <m:sub>
                        <m:r>
                          <a:rPr lang="en-US" altLang="zh-CN" sz="2000" i="1" dirty="0">
                            <a:latin typeface="Cambria Math"/>
                          </a:rPr>
                          <m:t>𝒊</m:t>
                        </m:r>
                      </m:sub>
                    </m:sSub>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𝒌</m:t>
                            </m:r>
                          </m:sub>
                        </m:sSub>
                      </m:e>
                    </m:d>
                    <m:r>
                      <a:rPr lang="en-US" altLang="zh-CN" sz="2000" i="1" dirty="0">
                        <a:latin typeface="Cambria Math"/>
                      </a:rPr>
                      <m:t>≈</m:t>
                    </m:r>
                    <m:r>
                      <a:rPr lang="en-US" altLang="zh-CN" sz="2000" i="1" dirty="0">
                        <a:latin typeface="Cambria Math"/>
                      </a:rPr>
                      <m:t>𝟎</m:t>
                    </m:r>
                  </m:oMath>
                </a14:m>
                <a:r>
                  <a:rPr lang="en-US" altLang="zh-CN" sz="2000" dirty="0"/>
                  <a:t>,</a:t>
                </a:r>
                <a:r>
                  <a:rPr lang="zh-CN" altLang="en-US" sz="2000" dirty="0"/>
                  <a:t>而</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𝒊</m:t>
                        </m:r>
                      </m:sub>
                      <m:sup>
                        <m:r>
                          <a:rPr lang="en-US" altLang="zh-CN" sz="2000" i="1">
                            <a:latin typeface="Cambria Math"/>
                          </a:rPr>
                          <m:t>𝒌</m:t>
                        </m:r>
                      </m:sup>
                    </m:sSubSup>
                  </m:oMath>
                </a14:m>
                <a:r>
                  <a:rPr lang="zh-CN" altLang="en-US" sz="2000" dirty="0"/>
                  <a:t>和</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𝝁</m:t>
                        </m:r>
                      </m:e>
                      <m:sub>
                        <m:r>
                          <a:rPr lang="en-US" altLang="zh-CN" sz="2000" i="1" dirty="0">
                            <a:latin typeface="Cambria Math"/>
                          </a:rPr>
                          <m:t>𝒌</m:t>
                        </m:r>
                      </m:sub>
                    </m:sSub>
                  </m:oMath>
                </a14:m>
                <a:r>
                  <a:rPr lang="zh-CN" altLang="en-US" sz="2000" dirty="0"/>
                  <a:t>都显著大于</a:t>
                </a:r>
                <a:r>
                  <a:rPr lang="en-US" altLang="zh-CN" sz="2000" dirty="0"/>
                  <a:t>0.</a:t>
                </a:r>
                <a:r>
                  <a:rPr lang="zh-CN" altLang="en-US" sz="2000" dirty="0"/>
                  <a:t>而当第</a:t>
                </a:r>
                <a14:m>
                  <m:oMath xmlns:m="http://schemas.openxmlformats.org/officeDocument/2006/math">
                    <m:r>
                      <a:rPr lang="en-US" altLang="zh-CN" sz="2000" i="1">
                        <a:latin typeface="Cambria Math"/>
                      </a:rPr>
                      <m:t>𝒊</m:t>
                    </m:r>
                  </m:oMath>
                </a14:m>
                <a:r>
                  <a:rPr lang="zh-CN" altLang="en-US" sz="2000" dirty="0"/>
                  <a:t>个约束不起作用时，</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r>
                      <a:rPr lang="en-US" altLang="zh-CN" sz="2000" i="1">
                        <a:latin typeface="Cambria Math"/>
                      </a:rPr>
                      <m:t>&gt;</m:t>
                    </m:r>
                    <m:r>
                      <a:rPr lang="en-US" altLang="zh-CN" sz="2000" i="1">
                        <a:latin typeface="Cambria Math"/>
                      </a:rPr>
                      <m:t>𝟎</m:t>
                    </m:r>
                  </m:oMath>
                </a14:m>
                <a:r>
                  <a:rPr lang="en-US" altLang="zh-CN" sz="2000" dirty="0"/>
                  <a:t>,</a:t>
                </a:r>
                <a:r>
                  <a:rPr lang="zh-CN" altLang="en-US" sz="2000" dirty="0"/>
                  <a:t>但</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𝝀</m:t>
                        </m:r>
                      </m:e>
                      <m:sub>
                        <m:r>
                          <a:rPr lang="en-US" altLang="zh-CN" sz="2000" i="1">
                            <a:latin typeface="Cambria Math"/>
                          </a:rPr>
                          <m:t>𝑰</m:t>
                        </m:r>
                      </m:sub>
                      <m:sup>
                        <m:r>
                          <a:rPr lang="en-US" altLang="zh-CN" sz="2000" i="1">
                            <a:latin typeface="Cambria Math"/>
                          </a:rPr>
                          <m:t>𝒌</m:t>
                        </m:r>
                      </m:sup>
                    </m:sSubSup>
                    <m:r>
                      <a:rPr lang="en-US" altLang="zh-CN" sz="2000" i="1">
                        <a:latin typeface="Cambria Math"/>
                      </a:rPr>
                      <m:t>≈</m:t>
                    </m:r>
                    <m:r>
                      <a:rPr lang="en-US" altLang="zh-CN" sz="2000" i="1">
                        <a:latin typeface="Cambria Math"/>
                      </a:rPr>
                      <m:t>𝟎</m:t>
                    </m:r>
                  </m:oMath>
                </a14:m>
                <a:r>
                  <a:rPr lang="en-US" altLang="zh-CN" sz="2000" dirty="0"/>
                  <a:t>,</a:t>
                </a:r>
                <a:r>
                  <a:rPr lang="zh-CN" altLang="en-US" sz="2000" dirty="0"/>
                  <a:t>两种情况下都可望</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充分避开了满足不连续性条件</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𝝁</m:t>
                    </m:r>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oMath>
                </a14:m>
                <a:r>
                  <a:rPr lang="zh-CN" altLang="en-US" sz="2000" dirty="0"/>
                  <a:t>的区域。</a:t>
                </a:r>
                <a:endParaRPr lang="en-US" altLang="zh-CN" sz="2000" dirty="0"/>
              </a:p>
              <a:p>
                <a:r>
                  <a:rPr lang="zh-CN" altLang="en-US" sz="3200" dirty="0">
                    <a:solidFill>
                      <a:srgbClr val="FF0000"/>
                    </a:solidFill>
                  </a:rPr>
                  <a:t>增广拉格朗日的收敛性结果</a:t>
                </a:r>
                <a:endParaRPr lang="en-US" altLang="zh-CN" sz="3200" dirty="0">
                  <a:solidFill>
                    <a:srgbClr val="FF0000"/>
                  </a:solidFill>
                </a:endParaRPr>
              </a:p>
              <a:p>
                <a:r>
                  <a:rPr lang="zh-CN" altLang="en-US" sz="3200" dirty="0">
                    <a:solidFill>
                      <a:srgbClr val="FF0000"/>
                    </a:solidFill>
                  </a:rPr>
                  <a:t>结论</a:t>
                </a:r>
                <a:r>
                  <a:rPr lang="en-US" altLang="zh-CN" sz="3200" dirty="0">
                    <a:solidFill>
                      <a:srgbClr val="FF0000"/>
                    </a:solidFill>
                  </a:rPr>
                  <a:t>1</a:t>
                </a:r>
                <a:r>
                  <a:rPr lang="zh-CN" altLang="en-US" sz="3200" dirty="0">
                    <a:solidFill>
                      <a:srgbClr val="FF0000"/>
                    </a:solidFill>
                  </a:rPr>
                  <a:t>：</a:t>
                </a:r>
                <a:r>
                  <a:rPr lang="zh-CN" altLang="en-US" sz="2000" dirty="0"/>
                  <a:t>如果</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是问题</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sub>
                    </m:sSub>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oMath>
                </a14:m>
                <a:r>
                  <a:rPr lang="zh-CN" altLang="en-US" sz="2000" dirty="0"/>
                  <a:t>的满足该点的</a:t>
                </a:r>
                <a:r>
                  <a:rPr lang="en-US" altLang="zh-CN" sz="2000" dirty="0"/>
                  <a:t>LICQ</a:t>
                </a:r>
                <a:r>
                  <a:rPr lang="zh-CN" altLang="en-US" sz="2000" dirty="0"/>
                  <a:t>规范条件下的局部解</a:t>
                </a:r>
                <a:r>
                  <a:rPr lang="en-US" altLang="zh-CN" sz="2000" dirty="0"/>
                  <a:t>(</a:t>
                </a:r>
                <a:r>
                  <a:rPr lang="zh-CN" altLang="en-US" sz="2000" dirty="0"/>
                  <a:t>也就是起作用约束梯度线性无关</a:t>
                </a:r>
                <a:r>
                  <a:rPr lang="en-US" altLang="zh-CN" sz="2000" dirty="0"/>
                  <a:t>),</a:t>
                </a:r>
                <a:r>
                  <a:rPr lang="zh-CN" altLang="en-US" sz="2000" dirty="0"/>
                  <a:t>并且对于</a:t>
                </a:r>
                <a14:m>
                  <m:oMath xmlns:m="http://schemas.openxmlformats.org/officeDocument/2006/math">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oMath>
                </a14:m>
                <a:r>
                  <a:rPr lang="zh-CN" altLang="en-US" sz="2000" dirty="0"/>
                  <a:t>满足二阶充分条件。则有阈值</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a:rPr>
                          <m:t>𝝁</m:t>
                        </m:r>
                      </m:e>
                    </m:acc>
                  </m:oMath>
                </a14:m>
                <a:r>
                  <a:rPr lang="zh-CN" altLang="en-US" sz="2000" dirty="0"/>
                  <a:t>使得</a:t>
                </a:r>
                <a14:m>
                  <m:oMath xmlns:m="http://schemas.openxmlformats.org/officeDocument/2006/math">
                    <m:r>
                      <a:rPr lang="en-US" altLang="zh-CN" sz="2000" i="1">
                        <a:latin typeface="Cambria Math"/>
                      </a:rPr>
                      <m:t>∀</m:t>
                    </m:r>
                    <m:r>
                      <a:rPr lang="en-US" altLang="zh-CN" sz="2000" i="1">
                        <a:latin typeface="Cambria Math"/>
                      </a:rPr>
                      <m:t>𝝁</m:t>
                    </m:r>
                    <m:r>
                      <a:rPr lang="en-US" altLang="zh-CN" sz="2000" i="1">
                        <a:latin typeface="Cambria Math"/>
                      </a:rPr>
                      <m:t>∈</m:t>
                    </m:r>
                    <m:d>
                      <m:dPr>
                        <m:endChr m:val="]"/>
                        <m:ctrlPr>
                          <a:rPr lang="en-US" altLang="zh-CN" sz="2000" i="1">
                            <a:latin typeface="Cambria Math" panose="02040503050406030204" pitchFamily="18" charset="0"/>
                          </a:rPr>
                        </m:ctrlPr>
                      </m:dPr>
                      <m:e>
                        <m:r>
                          <a:rPr lang="en-US" altLang="zh-CN" sz="2000" i="1">
                            <a:latin typeface="Cambria Math"/>
                          </a:rPr>
                          <m:t>𝟎</m:t>
                        </m:r>
                        <m:r>
                          <a:rPr lang="en-US" altLang="zh-CN" sz="2000" i="1">
                            <a:latin typeface="Cambria Math"/>
                          </a:rPr>
                          <m:t>,</m:t>
                        </m:r>
                        <m:acc>
                          <m:accPr>
                            <m:chr m:val="̅"/>
                            <m:ctrlPr>
                              <a:rPr lang="en-US" altLang="zh-CN" sz="2000" i="1">
                                <a:latin typeface="Cambria Math" panose="02040503050406030204" pitchFamily="18" charset="0"/>
                              </a:rPr>
                            </m:ctrlPr>
                          </m:accPr>
                          <m:e>
                            <m:r>
                              <a:rPr lang="en-US" altLang="zh-CN" sz="2000" i="1">
                                <a:latin typeface="Cambria Math"/>
                              </a:rPr>
                              <m:t>𝝁</m:t>
                            </m:r>
                          </m:e>
                        </m:acc>
                      </m:e>
                    </m:d>
                  </m:oMath>
                </a14:m>
                <a:r>
                  <a:rPr lang="en-US" altLang="zh-CN" sz="2000" dirty="0"/>
                  <a:t>,</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 </m:t>
                        </m:r>
                        <m:r>
                          <a:rPr lang="en-US" altLang="zh-CN" sz="2000" i="1">
                            <a:latin typeface="Cambria Math"/>
                          </a:rPr>
                          <m:t>𝒙</m:t>
                        </m:r>
                      </m:e>
                      <m:sup>
                        <m:r>
                          <a:rPr lang="en-US" altLang="zh-CN" sz="2000" i="1">
                            <a:latin typeface="Cambria Math"/>
                          </a:rPr>
                          <m:t>∗</m:t>
                        </m:r>
                      </m:sup>
                    </m:sSup>
                  </m:oMath>
                </a14:m>
                <a:r>
                  <a:rPr lang="zh-CN" altLang="en-US" sz="2000" dirty="0"/>
                  <a:t>是</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𝑳</m:t>
                        </m:r>
                      </m:e>
                      <m:sub>
                        <m:r>
                          <a:rPr lang="en-US" altLang="zh-CN" sz="2000" i="1" dirty="0">
                            <a:latin typeface="Cambria Math"/>
                          </a:rPr>
                          <m:t>𝑨</m:t>
                        </m:r>
                      </m:sub>
                    </m:sSub>
                    <m:r>
                      <a:rPr lang="en-US" altLang="zh-CN" sz="2000" i="1" dirty="0">
                        <a:latin typeface="Cambria Math"/>
                      </a:rPr>
                      <m:t>(</m:t>
                    </m:r>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𝝁</m:t>
                    </m:r>
                    <m:r>
                      <a:rPr lang="en-US" altLang="zh-CN" sz="2000" i="1" dirty="0">
                        <a:latin typeface="Cambria Math"/>
                      </a:rPr>
                      <m:t>)</m:t>
                    </m:r>
                  </m:oMath>
                </a14:m>
                <a:r>
                  <a:rPr lang="zh-CN" altLang="en-US" sz="2000" dirty="0"/>
                  <a:t>的严格局部极小点</a:t>
                </a:r>
                <a:endParaRPr lang="en-US" altLang="zh-CN" sz="2000" dirty="0"/>
              </a:p>
              <a:p>
                <a:r>
                  <a:rPr lang="zh-CN" altLang="en-US" sz="2000" dirty="0">
                    <a:solidFill>
                      <a:srgbClr val="FF0000"/>
                    </a:solidFill>
                  </a:rPr>
                  <a:t>证明：</a:t>
                </a:r>
                <a:r>
                  <a:rPr lang="zh-CN" altLang="en-US" sz="2000" dirty="0"/>
                  <a:t>只需证明满足二阶充分条件的</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一定是</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𝑳</m:t>
                        </m:r>
                      </m:e>
                      <m:sub>
                        <m:r>
                          <a:rPr lang="en-US" altLang="zh-CN" sz="2000" i="1" dirty="0">
                            <a:latin typeface="Cambria Math"/>
                          </a:rPr>
                          <m:t>𝑨</m:t>
                        </m:r>
                      </m:sub>
                    </m:sSub>
                    <m:r>
                      <a:rPr lang="en-US" altLang="zh-CN" sz="2000" i="1" dirty="0">
                        <a:latin typeface="Cambria Math"/>
                      </a:rPr>
                      <m:t>(</m:t>
                    </m:r>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𝝁</m:t>
                    </m:r>
                    <m:r>
                      <a:rPr lang="en-US" altLang="zh-CN" sz="2000" i="1" dirty="0">
                        <a:latin typeface="Cambria Math"/>
                      </a:rPr>
                      <m:t>)</m:t>
                    </m:r>
                  </m:oMath>
                </a14:m>
                <a:r>
                  <a:rPr lang="zh-CN" altLang="en-US" sz="2000" dirty="0"/>
                  <a:t>的严格局部极小点。即证明</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a:rPr>
                          <m:t>𝛁</m:t>
                        </m:r>
                      </m:e>
                      <m:sub>
                        <m:r>
                          <a:rPr lang="en-US" altLang="zh-CN" sz="2000" i="1">
                            <a:latin typeface="Cambria Math"/>
                          </a:rPr>
                          <m:t>𝒙</m:t>
                        </m:r>
                      </m:sub>
                    </m:sSub>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𝟎</m:t>
                    </m:r>
                  </m:oMath>
                </a14:m>
                <a:r>
                  <a:rPr lang="zh-CN" altLang="en-US" sz="2000" dirty="0"/>
                  <a:t>和</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a:latin typeface="Cambria Math"/>
                          </a:rPr>
                          <m:t>𝛁</m:t>
                        </m:r>
                      </m:e>
                      <m:sub>
                        <m:r>
                          <a:rPr lang="en-US" altLang="zh-CN" sz="2000" i="1">
                            <a:latin typeface="Cambria Math"/>
                          </a:rPr>
                          <m:t>𝒙𝒙</m:t>
                        </m:r>
                      </m:sub>
                      <m:sup>
                        <m:r>
                          <a:rPr lang="en-US" altLang="zh-CN" sz="2000" i="1">
                            <a:latin typeface="Cambria Math"/>
                          </a:rPr>
                          <m:t>𝟐</m:t>
                        </m:r>
                      </m:sup>
                    </m:sSubSup>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r>
                          <a:rPr lang="en-US" altLang="zh-CN" sz="2000" i="1">
                            <a:latin typeface="Cambria Math"/>
                          </a:rPr>
                          <m:t>𝝁</m:t>
                        </m:r>
                      </m:e>
                    </m:d>
                  </m:oMath>
                </a14:m>
                <a:r>
                  <a:rPr lang="zh-CN" altLang="en-US" sz="2000" dirty="0"/>
                  <a:t>正定。</a:t>
                </a:r>
                <a:r>
                  <a:rPr lang="en-US" altLang="zh-CN" sz="2000" dirty="0">
                    <a:solidFill>
                      <a:srgbClr val="FF0000"/>
                    </a:solidFill>
                  </a:rPr>
                  <a:t>(</a:t>
                </a:r>
                <a:r>
                  <a:rPr lang="zh-CN" altLang="en-US" sz="2000" dirty="0">
                    <a:solidFill>
                      <a:srgbClr val="FF0000"/>
                    </a:solidFill>
                  </a:rPr>
                  <a:t>细节略</a:t>
                </a:r>
                <a:r>
                  <a:rPr lang="en-US" altLang="zh-CN" sz="2000" dirty="0">
                    <a:solidFill>
                      <a:srgbClr val="FF0000"/>
                    </a:solidFill>
                  </a:rPr>
                  <a:t>)</a:t>
                </a:r>
              </a:p>
              <a:p>
                <a:r>
                  <a:rPr lang="zh-CN" altLang="en-US" sz="3200" dirty="0">
                    <a:solidFill>
                      <a:srgbClr val="FF0000"/>
                    </a:solidFill>
                  </a:rPr>
                  <a:t>结论</a:t>
                </a:r>
                <a:r>
                  <a:rPr lang="en-US" altLang="zh-CN" sz="3200" dirty="0">
                    <a:solidFill>
                      <a:srgbClr val="FF0000"/>
                    </a:solidFill>
                  </a:rPr>
                  <a:t>2</a:t>
                </a:r>
                <a:r>
                  <a:rPr lang="zh-CN" altLang="en-US" sz="3200" dirty="0">
                    <a:solidFill>
                      <a:srgbClr val="FF0000"/>
                    </a:solidFill>
                  </a:rPr>
                  <a:t>：</a:t>
                </a:r>
                <a:r>
                  <a:rPr lang="zh-CN" altLang="en-US" sz="2000" dirty="0"/>
                  <a:t>假设结论</a:t>
                </a:r>
                <a:r>
                  <a:rPr lang="en-US" altLang="zh-CN" sz="2000" dirty="0"/>
                  <a:t>1</a:t>
                </a:r>
                <a:r>
                  <a:rPr lang="zh-CN" altLang="en-US" sz="2000" dirty="0"/>
                  <a:t>中的假设在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oMath>
                </a14:m>
                <a:r>
                  <a:rPr lang="zh-CN" altLang="en-US" sz="2000" dirty="0"/>
                  <a:t>都满足，令</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a:rPr>
                          <m:t>𝝁</m:t>
                        </m:r>
                      </m:e>
                    </m:acc>
                  </m:oMath>
                </a14:m>
                <a:r>
                  <a:rPr lang="zh-CN" altLang="en-US" sz="2000" dirty="0"/>
                  <a:t>也如上选择。则存在正标量</a:t>
                </a:r>
                <a14:m>
                  <m:oMath xmlns:m="http://schemas.openxmlformats.org/officeDocument/2006/math">
                    <m:r>
                      <a:rPr lang="en-US" altLang="zh-CN" sz="2000" i="1">
                        <a:latin typeface="Cambria Math"/>
                      </a:rPr>
                      <m:t>𝜹</m:t>
                    </m:r>
                    <m:r>
                      <a:rPr lang="en-US" altLang="zh-CN" sz="2000" i="1">
                        <a:latin typeface="Cambria Math"/>
                      </a:rPr>
                      <m:t>,</m:t>
                    </m:r>
                    <m:r>
                      <a:rPr lang="en-US" altLang="zh-CN" sz="2000" i="1">
                        <a:latin typeface="Cambria Math"/>
                      </a:rPr>
                      <m:t>𝝐</m:t>
                    </m:r>
                    <m:r>
                      <a:rPr lang="en-US" altLang="zh-CN" sz="2000" i="1">
                        <a:latin typeface="Cambria Math"/>
                      </a:rPr>
                      <m:t>,</m:t>
                    </m:r>
                    <m:r>
                      <a:rPr lang="en-US" altLang="zh-CN" sz="2000" i="1">
                        <a:latin typeface="Cambria Math"/>
                      </a:rPr>
                      <m:t>𝑴</m:t>
                    </m:r>
                  </m:oMath>
                </a14:m>
                <a:r>
                  <a:rPr lang="zh-CN" altLang="en-US" sz="2000" dirty="0"/>
                  <a:t>使得下列说法成立：</a:t>
                </a:r>
                <a:endParaRPr lang="en-US" altLang="zh-CN" sz="2000" dirty="0"/>
              </a:p>
              <a:p>
                <a:pPr lvl="1"/>
                <a:r>
                  <a:rPr lang="zh-CN" altLang="en-US" sz="1600" dirty="0"/>
                  <a:t>对所有</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 </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oMath>
                </a14:m>
                <a:r>
                  <a:rPr lang="en-US" altLang="zh-CN" sz="1600" dirty="0"/>
                  <a:t>,</a:t>
                </a:r>
                <a:r>
                  <a:rPr lang="zh-CN" altLang="en-US" sz="1600" dirty="0"/>
                  <a:t>都满足</a:t>
                </a:r>
                <a14:m>
                  <m:oMath xmlns:m="http://schemas.openxmlformats.org/officeDocument/2006/math">
                    <m:r>
                      <m:rPr>
                        <m:lit/>
                      </m:rP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m:t>
                        </m:r>
                      </m:sup>
                    </m:sSup>
                    <m:r>
                      <m:rPr>
                        <m:lit/>
                      </m:rPr>
                      <a:rPr lang="en-US" altLang="zh-CN" sz="1600" i="1">
                        <a:latin typeface="Cambria Math"/>
                      </a:rPr>
                      <m:t>||</m:t>
                    </m:r>
                    <m:r>
                      <a:rPr lang="en-US" altLang="zh-CN" sz="1600" i="1">
                        <a:latin typeface="Cambria Math"/>
                      </a:rPr>
                      <m:t>≤</m:t>
                    </m:r>
                    <m:f>
                      <m:fPr>
                        <m:ctrlPr>
                          <a:rPr lang="en-US" altLang="zh-CN" sz="1600" i="1">
                            <a:latin typeface="Cambria Math" panose="02040503050406030204" pitchFamily="18" charset="0"/>
                          </a:rPr>
                        </m:ctrlPr>
                      </m:fPr>
                      <m:num>
                        <m:r>
                          <a:rPr lang="en-US" altLang="zh-CN" sz="1600" i="1">
                            <a:latin typeface="Cambria Math"/>
                          </a:rPr>
                          <m:t>𝜹</m:t>
                        </m:r>
                      </m:num>
                      <m:den>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den>
                    </m:f>
                    <m:r>
                      <a:rPr lang="en-US" altLang="zh-CN" sz="1600" i="1">
                        <a:latin typeface="Cambria Math"/>
                      </a:rPr>
                      <m:t>, </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r>
                      <a:rPr lang="en-US" altLang="zh-CN" sz="1600" i="1">
                        <a:latin typeface="Cambria Math"/>
                      </a:rPr>
                      <m:t>≤</m:t>
                    </m:r>
                    <m:acc>
                      <m:accPr>
                        <m:chr m:val="̅"/>
                        <m:ctrlPr>
                          <a:rPr lang="en-US" altLang="zh-CN" sz="1600" i="1">
                            <a:latin typeface="Cambria Math" panose="02040503050406030204" pitchFamily="18" charset="0"/>
                          </a:rPr>
                        </m:ctrlPr>
                      </m:accPr>
                      <m:e>
                        <m:r>
                          <a:rPr lang="en-US" altLang="zh-CN" sz="1600" i="1">
                            <a:latin typeface="Cambria Math"/>
                          </a:rPr>
                          <m:t>𝝁</m:t>
                        </m:r>
                      </m:e>
                    </m:acc>
                  </m:oMath>
                </a14:m>
                <a:r>
                  <a:rPr lang="en-US" altLang="zh-CN" sz="1600" dirty="0"/>
                  <a:t>,</a:t>
                </a:r>
                <a:r>
                  <a:rPr lang="zh-CN" altLang="en-US" sz="1600" dirty="0"/>
                  <a:t>问题</a:t>
                </a:r>
                <a14:m>
                  <m:oMath xmlns:m="http://schemas.openxmlformats.org/officeDocument/2006/math">
                    <m:r>
                      <a:rPr lang="en-US" altLang="zh-CN" sz="1600" i="1">
                        <a:latin typeface="Cambria Math"/>
                      </a:rPr>
                      <m:t>𝒎𝒊</m:t>
                    </m:r>
                    <m:sSub>
                      <m:sSubPr>
                        <m:ctrlPr>
                          <a:rPr lang="en-US" altLang="zh-CN" sz="1600" i="1">
                            <a:latin typeface="Cambria Math" panose="02040503050406030204" pitchFamily="18" charset="0"/>
                          </a:rPr>
                        </m:ctrlPr>
                      </m:sSubPr>
                      <m:e>
                        <m:r>
                          <a:rPr lang="en-US" altLang="zh-CN" sz="1600" i="1">
                            <a:latin typeface="Cambria Math"/>
                          </a:rPr>
                          <m:t>𝒏</m:t>
                        </m:r>
                      </m:e>
                      <m:sub>
                        <m:r>
                          <a:rPr lang="en-US" altLang="zh-CN" sz="1600" i="1">
                            <a:latin typeface="Cambria Math"/>
                          </a:rPr>
                          <m:t>𝒙</m:t>
                        </m:r>
                      </m:sub>
                    </m:sSub>
                    <m:sSub>
                      <m:sSubPr>
                        <m:ctrlPr>
                          <a:rPr lang="en-US" altLang="zh-CN" sz="1600" i="1">
                            <a:latin typeface="Cambria Math" panose="02040503050406030204" pitchFamily="18" charset="0"/>
                          </a:rPr>
                        </m:ctrlPr>
                      </m:sSubPr>
                      <m:e>
                        <m:r>
                          <a:rPr lang="en-US" altLang="zh-CN" sz="1600" i="1">
                            <a:latin typeface="Cambria Math"/>
                          </a:rPr>
                          <m:t>𝑳</m:t>
                        </m:r>
                      </m:e>
                      <m:sub>
                        <m:r>
                          <a:rPr lang="en-US" altLang="zh-CN" sz="1600" i="1">
                            <a:latin typeface="Cambria Math"/>
                          </a:rPr>
                          <m:t>𝑨</m:t>
                        </m:r>
                      </m:sub>
                    </m:sSub>
                    <m:d>
                      <m:dPr>
                        <m:ctrlPr>
                          <a:rPr lang="en-US" altLang="zh-CN" sz="1600" i="1">
                            <a:latin typeface="Cambria Math" panose="02040503050406030204" pitchFamily="18" charset="0"/>
                          </a:rPr>
                        </m:ctrlPr>
                      </m:dPr>
                      <m:e>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e>
                    </m:d>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r>
                      <m:rPr>
                        <m:lit/>
                      </m:rPr>
                      <a:rPr lang="en-US" altLang="zh-CN" sz="1600" i="1">
                        <a:latin typeface="Cambria Math"/>
                      </a:rPr>
                      <m:t>||</m:t>
                    </m:r>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m:rPr>
                        <m:lit/>
                      </m:rPr>
                      <a:rPr lang="en-US" altLang="zh-CN" sz="1600" i="1">
                        <a:latin typeface="Cambria Math"/>
                      </a:rPr>
                      <m:t>||</m:t>
                    </m:r>
                    <m:r>
                      <a:rPr lang="en-US" altLang="zh-CN" sz="1600" i="1">
                        <a:latin typeface="Cambria Math"/>
                      </a:rPr>
                      <m:t>≤</m:t>
                    </m:r>
                    <m:r>
                      <a:rPr lang="en-US" altLang="zh-CN" sz="1600" i="1">
                        <a:latin typeface="Cambria Math"/>
                      </a:rPr>
                      <m:t>𝝐</m:t>
                    </m:r>
                    <m:r>
                      <a:rPr lang="en-US" altLang="zh-CN" sz="1600" i="1">
                        <a:latin typeface="Cambria Math"/>
                      </a:rPr>
                      <m:t> </m:t>
                    </m:r>
                  </m:oMath>
                </a14:m>
                <a:r>
                  <a:rPr lang="zh-CN" altLang="en-US" sz="1600" dirty="0"/>
                  <a:t>有唯一解</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oMath>
                </a14:m>
                <a:r>
                  <a:rPr lang="en-US" altLang="zh-CN" sz="1600" dirty="0"/>
                  <a:t>.</a:t>
                </a:r>
                <a:r>
                  <a:rPr lang="zh-CN" altLang="en-US" sz="1600" dirty="0"/>
                  <a:t>而且，</a:t>
                </a:r>
                <a14:m>
                  <m:oMath xmlns:m="http://schemas.openxmlformats.org/officeDocument/2006/math">
                    <m:r>
                      <m:rPr>
                        <m:lit/>
                      </m:rP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m:rPr>
                        <m:lit/>
                      </m:rPr>
                      <a:rPr lang="en-US" altLang="zh-CN" sz="1600" i="1">
                        <a:latin typeface="Cambria Math"/>
                      </a:rPr>
                      <m:t>||</m:t>
                    </m:r>
                    <m:r>
                      <a:rPr lang="en-US" altLang="zh-CN" sz="1600" i="1">
                        <a:latin typeface="Cambria Math"/>
                      </a:rPr>
                      <m:t>≤</m:t>
                    </m:r>
                    <m:r>
                      <a:rPr lang="en-US" altLang="zh-CN" sz="1600" i="1">
                        <a:latin typeface="Cambria Math"/>
                      </a:rPr>
                      <m:t>𝑴</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r>
                      <m:rPr>
                        <m:lit/>
                      </m:rP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m:t>
                        </m:r>
                      </m:sup>
                    </m:sSup>
                    <m:r>
                      <m:rPr>
                        <m:lit/>
                      </m:rPr>
                      <a:rPr lang="en-US" altLang="zh-CN" sz="1600" i="1">
                        <a:latin typeface="Cambria Math"/>
                      </a:rPr>
                      <m:t>||</m:t>
                    </m:r>
                  </m:oMath>
                </a14:m>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759" r="-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1710740"/>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lang="zh-CN" altLang="en-US" sz="2200" dirty="0"/>
                  <a:t>对满足上述条件的</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sup>
                    </m:sSup>
                  </m:oMath>
                </a14:m>
                <a:r>
                  <a:rPr lang="zh-CN" altLang="en-US" sz="2200" dirty="0"/>
                  <a:t>和</a:t>
                </a:r>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a:rPr>
                          <m:t>𝝁</m:t>
                        </m:r>
                      </m:e>
                      <m:sub>
                        <m:r>
                          <a:rPr lang="en-US" altLang="zh-CN" sz="2200" i="1" dirty="0">
                            <a:latin typeface="Cambria Math"/>
                          </a:rPr>
                          <m:t>𝒌</m:t>
                        </m:r>
                      </m:sub>
                    </m:sSub>
                  </m:oMath>
                </a14:m>
                <a:r>
                  <a:rPr lang="en-US" altLang="zh-CN" sz="2200" dirty="0"/>
                  <a:t>, </a:t>
                </a:r>
                <a:r>
                  <a:rPr lang="zh-CN" altLang="en-US" sz="2200" dirty="0"/>
                  <a:t>我们有</a:t>
                </a:r>
                <a14:m>
                  <m:oMath xmlns:m="http://schemas.openxmlformats.org/officeDocument/2006/math">
                    <m:r>
                      <m:rPr>
                        <m:lit/>
                      </m:rP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r>
                          <a:rPr lang="en-US" altLang="zh-CN" sz="2200" i="1">
                            <a:latin typeface="Cambria Math"/>
                          </a:rPr>
                          <m:t>+</m:t>
                        </m:r>
                        <m:r>
                          <a:rPr lang="en-US" altLang="zh-CN" sz="2200" i="1">
                            <a:latin typeface="Cambria Math"/>
                          </a:rPr>
                          <m:t>𝟏</m:t>
                        </m:r>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m:t>
                        </m:r>
                      </m:sup>
                    </m:sSup>
                    <m:r>
                      <m:rPr>
                        <m:lit/>
                      </m:rPr>
                      <a:rPr lang="en-US" altLang="zh-CN" sz="2200" i="1">
                        <a:latin typeface="Cambria Math"/>
                      </a:rPr>
                      <m:t>||</m:t>
                    </m:r>
                    <m:r>
                      <a:rPr lang="en-US" altLang="zh-CN" sz="2200" i="1">
                        <a:latin typeface="Cambria Math"/>
                      </a:rPr>
                      <m:t>≤</m:t>
                    </m:r>
                    <m:r>
                      <a:rPr lang="en-US" altLang="zh-CN" sz="2200" i="1">
                        <a:latin typeface="Cambria Math"/>
                      </a:rPr>
                      <m:t>𝑴</m:t>
                    </m:r>
                    <m:sSub>
                      <m:sSubPr>
                        <m:ctrlPr>
                          <a:rPr lang="en-US" altLang="zh-CN" sz="2200" i="1">
                            <a:latin typeface="Cambria Math" panose="02040503050406030204" pitchFamily="18" charset="0"/>
                          </a:rPr>
                        </m:ctrlPr>
                      </m:sSubPr>
                      <m:e>
                        <m:r>
                          <a:rPr lang="en-US" altLang="zh-CN" sz="2200" i="1">
                            <a:latin typeface="Cambria Math"/>
                          </a:rPr>
                          <m:t>𝝁</m:t>
                        </m:r>
                      </m:e>
                      <m:sub>
                        <m:r>
                          <a:rPr lang="en-US" altLang="zh-CN" sz="2200" i="1">
                            <a:latin typeface="Cambria Math"/>
                          </a:rPr>
                          <m:t>𝒌</m:t>
                        </m:r>
                      </m:sub>
                    </m:sSub>
                    <m:r>
                      <m:rPr>
                        <m:lit/>
                      </m:rP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m:t>
                        </m:r>
                      </m:sup>
                    </m:sSup>
                    <m:r>
                      <m:rPr>
                        <m:lit/>
                      </m:rPr>
                      <a:rPr lang="en-US" altLang="zh-CN" sz="2200" i="1">
                        <a:latin typeface="Cambria Math"/>
                      </a:rPr>
                      <m:t>||</m:t>
                    </m:r>
                  </m:oMath>
                </a14:m>
                <a:r>
                  <a:rPr lang="en-US" altLang="zh-CN" sz="2200" dirty="0"/>
                  <a:t>, </a:t>
                </a:r>
                <a:r>
                  <a:rPr lang="zh-CN" altLang="en-US" sz="2200" dirty="0"/>
                  <a:t>这里</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r>
                          <a:rPr lang="en-US" altLang="zh-CN" sz="2200" i="1">
                            <a:latin typeface="Cambria Math"/>
                          </a:rPr>
                          <m:t>+</m:t>
                        </m:r>
                        <m:r>
                          <a:rPr lang="en-US" altLang="zh-CN" sz="2200" i="1">
                            <a:latin typeface="Cambria Math"/>
                          </a:rPr>
                          <m:t>𝟏</m:t>
                        </m:r>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sup>
                    </m:sSup>
                    <m:r>
                      <a:rPr lang="en-US" altLang="zh-CN" sz="2200" i="1">
                        <a:latin typeface="Cambria Math"/>
                      </a:rPr>
                      <m:t>−</m:t>
                    </m:r>
                    <m:r>
                      <a:rPr lang="en-US" altLang="zh-CN" sz="2200" i="1">
                        <a:latin typeface="Cambria Math"/>
                      </a:rPr>
                      <m:t>𝒉</m:t>
                    </m:r>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𝒙</m:t>
                        </m:r>
                      </m:e>
                      <m:sub>
                        <m:r>
                          <a:rPr lang="en-US" altLang="zh-CN" sz="2200" i="1">
                            <a:latin typeface="Cambria Math"/>
                          </a:rPr>
                          <m:t>𝒌</m:t>
                        </m:r>
                      </m:sub>
                    </m:sSub>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𝝁</m:t>
                        </m:r>
                      </m:e>
                      <m:sub>
                        <m:r>
                          <a:rPr lang="en-US" altLang="zh-CN" sz="2200" i="1">
                            <a:latin typeface="Cambria Math"/>
                          </a:rPr>
                          <m:t>𝒌</m:t>
                        </m:r>
                      </m:sub>
                    </m:sSub>
                  </m:oMath>
                </a14:m>
                <a:endParaRPr lang="en-US" altLang="zh-CN" sz="2200" dirty="0"/>
              </a:p>
              <a:p>
                <a:pPr lvl="1"/>
                <a:r>
                  <a:rPr lang="zh-CN" altLang="en-US" sz="2200" dirty="0"/>
                  <a:t>对所有满足上述条件的</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sup>
                    </m:sSup>
                  </m:oMath>
                </a14:m>
                <a:r>
                  <a:rPr lang="zh-CN" altLang="en-US" sz="2200" dirty="0"/>
                  <a:t>和</a:t>
                </a:r>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a:rPr>
                          <m:t>𝝁</m:t>
                        </m:r>
                      </m:e>
                      <m:sub>
                        <m:r>
                          <a:rPr lang="en-US" altLang="zh-CN" sz="2200" i="1" dirty="0">
                            <a:latin typeface="Cambria Math"/>
                          </a:rPr>
                          <m:t>𝒌</m:t>
                        </m:r>
                      </m:sub>
                    </m:sSub>
                  </m:oMath>
                </a14:m>
                <a:r>
                  <a:rPr lang="en-US" altLang="zh-CN" sz="2200" dirty="0"/>
                  <a:t>, </a:t>
                </a:r>
                <a:r>
                  <a:rPr lang="zh-CN" altLang="en-US" sz="2200" dirty="0"/>
                  <a:t>矩阵</a:t>
                </a:r>
                <a14:m>
                  <m:oMath xmlns:m="http://schemas.openxmlformats.org/officeDocument/2006/math">
                    <m:sSubSup>
                      <m:sSubSupPr>
                        <m:ctrlPr>
                          <a:rPr lang="en-US" altLang="zh-CN" sz="2200" i="1">
                            <a:latin typeface="Cambria Math" panose="02040503050406030204" pitchFamily="18" charset="0"/>
                          </a:rPr>
                        </m:ctrlPr>
                      </m:sSubSupPr>
                      <m:e>
                        <m:r>
                          <a:rPr lang="en-US" altLang="zh-CN" sz="2200">
                            <a:latin typeface="Cambria Math"/>
                          </a:rPr>
                          <m:t>𝛁</m:t>
                        </m:r>
                      </m:e>
                      <m:sub>
                        <m:r>
                          <a:rPr lang="en-US" altLang="zh-CN" sz="2200" i="1">
                            <a:latin typeface="Cambria Math"/>
                          </a:rPr>
                          <m:t>𝒙𝒙</m:t>
                        </m:r>
                      </m:sub>
                      <m:sup>
                        <m:r>
                          <a:rPr lang="en-US" altLang="zh-CN" sz="2200" i="1">
                            <a:latin typeface="Cambria Math"/>
                          </a:rPr>
                          <m:t>𝟐</m:t>
                        </m:r>
                      </m:sup>
                    </m:sSubSup>
                    <m:sSub>
                      <m:sSubPr>
                        <m:ctrlPr>
                          <a:rPr lang="en-US" altLang="zh-CN" sz="2200" i="1">
                            <a:latin typeface="Cambria Math" panose="02040503050406030204" pitchFamily="18" charset="0"/>
                          </a:rPr>
                        </m:ctrlPr>
                      </m:sSubPr>
                      <m:e>
                        <m:r>
                          <a:rPr lang="en-US" altLang="zh-CN" sz="2200" i="1">
                            <a:latin typeface="Cambria Math"/>
                          </a:rPr>
                          <m:t>𝑳</m:t>
                        </m:r>
                      </m:e>
                      <m:sub>
                        <m:r>
                          <a:rPr lang="en-US" altLang="zh-CN" sz="2200" i="1">
                            <a:latin typeface="Cambria Math"/>
                          </a:rPr>
                          <m:t>𝑨</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a:rPr>
                              <m:t>𝒙</m:t>
                            </m:r>
                          </m:e>
                          <m:sub>
                            <m:r>
                              <a:rPr lang="en-US" altLang="zh-CN" sz="2200" i="1">
                                <a:latin typeface="Cambria Math"/>
                              </a:rPr>
                              <m:t>𝒌</m:t>
                            </m:r>
                          </m:sub>
                        </m:sSub>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sup>
                        </m:sSup>
                      </m:e>
                    </m:d>
                  </m:oMath>
                </a14:m>
                <a:r>
                  <a:rPr lang="zh-CN" altLang="en-US" sz="2200" dirty="0"/>
                  <a:t>正定且约束梯度</a:t>
                </a:r>
                <a14:m>
                  <m:oMath xmlns:m="http://schemas.openxmlformats.org/officeDocument/2006/math">
                    <m:r>
                      <a:rPr lang="en-US" altLang="zh-CN" sz="2200">
                        <a:latin typeface="Cambria Math"/>
                      </a:rPr>
                      <m:t>𝛁</m:t>
                    </m:r>
                    <m:sSub>
                      <m:sSubPr>
                        <m:ctrlPr>
                          <a:rPr lang="en-US" altLang="zh-CN" sz="2200" i="1">
                            <a:latin typeface="Cambria Math" panose="02040503050406030204" pitchFamily="18" charset="0"/>
                          </a:rPr>
                        </m:ctrlPr>
                      </m:sSubPr>
                      <m:e>
                        <m:r>
                          <a:rPr lang="en-US" altLang="zh-CN" sz="2200" i="1">
                            <a:latin typeface="Cambria Math"/>
                          </a:rPr>
                          <m:t>𝒉</m:t>
                        </m:r>
                      </m:e>
                      <m:sub>
                        <m:r>
                          <a:rPr lang="en-US" altLang="zh-CN" sz="2200" i="1">
                            <a:latin typeface="Cambria Math"/>
                          </a:rPr>
                          <m:t>𝒊</m:t>
                        </m:r>
                      </m:sub>
                    </m:sSub>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a:rPr>
                              <m:t>𝒙</m:t>
                            </m:r>
                          </m:e>
                          <m:sub>
                            <m:r>
                              <a:rPr lang="en-US" altLang="zh-CN" sz="2200" i="1">
                                <a:latin typeface="Cambria Math"/>
                              </a:rPr>
                              <m:t>𝒌</m:t>
                            </m:r>
                          </m:sub>
                        </m:sSub>
                      </m:e>
                    </m:d>
                    <m:r>
                      <a:rPr lang="en-US" altLang="zh-CN" sz="2200" i="1">
                        <a:latin typeface="Cambria Math"/>
                      </a:rPr>
                      <m:t>,</m:t>
                    </m:r>
                    <m:r>
                      <a:rPr lang="en-US" altLang="zh-CN" sz="2200" i="1">
                        <a:latin typeface="Cambria Math"/>
                      </a:rPr>
                      <m:t>𝒊</m:t>
                    </m:r>
                    <m:r>
                      <a:rPr lang="en-US" altLang="zh-CN" sz="2200" i="1">
                        <a:latin typeface="Cambria Math"/>
                      </a:rPr>
                      <m:t>∈</m:t>
                    </m:r>
                    <m:r>
                      <a:rPr lang="en-US" altLang="zh-CN" sz="2200" i="1">
                        <a:latin typeface="Cambria Math"/>
                      </a:rPr>
                      <m:t>𝑬</m:t>
                    </m:r>
                  </m:oMath>
                </a14:m>
                <a:r>
                  <a:rPr lang="zh-CN" altLang="en-US" sz="2200" dirty="0"/>
                  <a:t>线性无关</a:t>
                </a:r>
                <a:endParaRPr lang="en-US" altLang="zh-CN" sz="2200" dirty="0"/>
              </a:p>
              <a:p>
                <a:r>
                  <a:rPr lang="zh-CN" altLang="en-US" sz="2200" dirty="0"/>
                  <a:t>结论</a:t>
                </a:r>
                <a:r>
                  <a:rPr lang="en-US" altLang="zh-CN" sz="2200" dirty="0"/>
                  <a:t>2</a:t>
                </a:r>
                <a:r>
                  <a:rPr lang="zh-CN" altLang="en-US" sz="2200" dirty="0"/>
                  <a:t>由</a:t>
                </a:r>
                <a:r>
                  <a:rPr lang="en-US" altLang="zh-CN" sz="2200" dirty="0" err="1"/>
                  <a:t>Bertseka</a:t>
                </a:r>
                <a:r>
                  <a:rPr lang="zh-CN" altLang="en-US" sz="2200" dirty="0"/>
                  <a:t>在前述的书籍中证明。表明即使</a:t>
                </a:r>
                <a14:m>
                  <m:oMath xmlns:m="http://schemas.openxmlformats.org/officeDocument/2006/math">
                    <m:r>
                      <a:rPr lang="en-US" altLang="zh-CN" sz="2200" i="1">
                        <a:latin typeface="Cambria Math"/>
                      </a:rPr>
                      <m:t>𝝀</m:t>
                    </m:r>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m:t>
                        </m:r>
                      </m:sup>
                    </m:sSup>
                  </m:oMath>
                </a14:m>
                <a:r>
                  <a:rPr lang="en-US" altLang="zh-CN" sz="2200" dirty="0"/>
                  <a:t>(</a:t>
                </a:r>
                <a:r>
                  <a:rPr lang="zh-CN" altLang="en-US" sz="2200" dirty="0"/>
                  <a:t>实际计算经常发生</a:t>
                </a:r>
                <a:r>
                  <a:rPr lang="en-US" altLang="zh-CN" sz="2200" dirty="0"/>
                  <a:t>)</a:t>
                </a:r>
                <a:r>
                  <a:rPr lang="zh-CN" altLang="en-US" sz="2200" dirty="0"/>
                  <a:t>，在某些条件下，</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𝑳</m:t>
                        </m:r>
                      </m:e>
                      <m:sub>
                        <m:r>
                          <a:rPr lang="en-US" altLang="zh-CN" sz="2200" i="1">
                            <a:latin typeface="Cambria Math"/>
                          </a:rPr>
                          <m:t>𝑨</m:t>
                        </m:r>
                      </m:sub>
                    </m:sSub>
                    <m:r>
                      <a:rPr lang="en-US" altLang="zh-CN" sz="2200" i="1">
                        <a:latin typeface="Cambria Math"/>
                      </a:rPr>
                      <m:t>(</m:t>
                    </m:r>
                    <m:r>
                      <a:rPr lang="en-US" altLang="zh-CN" sz="2200" i="1">
                        <a:latin typeface="Cambria Math"/>
                      </a:rPr>
                      <m:t>𝒙</m:t>
                    </m:r>
                    <m:r>
                      <a:rPr lang="en-US" altLang="zh-CN" sz="2200" i="1">
                        <a:latin typeface="Cambria Math"/>
                      </a:rPr>
                      <m:t>,</m:t>
                    </m:r>
                    <m:r>
                      <a:rPr lang="en-US" altLang="zh-CN" sz="2200" i="1">
                        <a:latin typeface="Cambria Math"/>
                      </a:rPr>
                      <m:t>𝝀</m:t>
                    </m:r>
                    <m:r>
                      <a:rPr lang="en-US" altLang="zh-CN" sz="2200" i="1">
                        <a:latin typeface="Cambria Math"/>
                      </a:rPr>
                      <m:t>;</m:t>
                    </m:r>
                    <m:r>
                      <a:rPr lang="en-US" altLang="zh-CN" sz="2200" i="1">
                        <a:latin typeface="Cambria Math"/>
                      </a:rPr>
                      <m:t>𝝁</m:t>
                    </m:r>
                    <m:r>
                      <a:rPr lang="en-US" altLang="zh-CN" sz="2200" i="1">
                        <a:latin typeface="Cambria Math"/>
                      </a:rPr>
                      <m:t>)</m:t>
                    </m:r>
                  </m:oMath>
                </a14:m>
                <a:r>
                  <a:rPr lang="zh-CN" altLang="en-US" sz="2200" dirty="0"/>
                  <a:t>的极小值靠近</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𝒙</m:t>
                        </m:r>
                      </m:e>
                      <m:sup>
                        <m:r>
                          <a:rPr lang="en-US" altLang="zh-CN" sz="2200" i="1">
                            <a:latin typeface="Cambria Math"/>
                          </a:rPr>
                          <m:t>∗</m:t>
                        </m:r>
                      </m:sup>
                    </m:sSup>
                  </m:oMath>
                </a14:m>
                <a:r>
                  <a:rPr lang="en-US" altLang="zh-CN" sz="2200" dirty="0"/>
                  <a:t>,</a:t>
                </a:r>
                <a:r>
                  <a:rPr lang="zh-CN" altLang="en-US" sz="2200" dirty="0"/>
                  <a:t>并给出第</a:t>
                </a:r>
                <a14:m>
                  <m:oMath xmlns:m="http://schemas.openxmlformats.org/officeDocument/2006/math">
                    <m:r>
                      <a:rPr lang="en-US" altLang="zh-CN" sz="2200" i="1">
                        <a:latin typeface="Cambria Math"/>
                      </a:rPr>
                      <m:t>𝒌</m:t>
                    </m:r>
                  </m:oMath>
                </a14:m>
                <a:r>
                  <a:rPr lang="zh-CN" altLang="en-US" sz="2200" dirty="0"/>
                  <a:t>次迭代求解子问题得到的</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𝒙</m:t>
                        </m:r>
                      </m:e>
                      <m:sub>
                        <m:r>
                          <a:rPr lang="en-US" altLang="zh-CN" sz="2200" i="1">
                            <a:latin typeface="Cambria Math"/>
                          </a:rPr>
                          <m:t>𝒌</m:t>
                        </m:r>
                      </m:sub>
                    </m:sSub>
                  </m:oMath>
                </a14:m>
                <a:r>
                  <a:rPr lang="zh-CN" altLang="en-US" sz="2200" dirty="0"/>
                  <a:t>和更新的乘子</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𝝀</m:t>
                        </m:r>
                      </m:e>
                      <m:sup>
                        <m:r>
                          <a:rPr lang="en-US" altLang="zh-CN" sz="2200" i="1">
                            <a:latin typeface="Cambria Math"/>
                          </a:rPr>
                          <m:t>𝒌</m:t>
                        </m:r>
                        <m:r>
                          <a:rPr lang="en-US" altLang="zh-CN" sz="2200" i="1">
                            <a:latin typeface="Cambria Math"/>
                          </a:rPr>
                          <m:t>+</m:t>
                        </m:r>
                        <m:r>
                          <a:rPr lang="en-US" altLang="zh-CN" sz="2200" i="1">
                            <a:latin typeface="Cambria Math"/>
                          </a:rPr>
                          <m:t>𝟏</m:t>
                        </m:r>
                      </m:sup>
                    </m:sSup>
                  </m:oMath>
                </a14:m>
                <a:r>
                  <a:rPr lang="zh-CN" altLang="en-US" sz="2200" dirty="0"/>
                  <a:t>的误差界</a:t>
                </a:r>
                <a:endParaRPr lang="en-US" altLang="zh-CN" sz="2200" dirty="0"/>
              </a:p>
              <a:p>
                <a:r>
                  <a:rPr lang="zh-CN" altLang="en-US" sz="2200" dirty="0"/>
                  <a:t>下面考虑其实际实现</a:t>
                </a:r>
                <a:r>
                  <a:rPr lang="en-US" altLang="zh-CN" sz="2200" dirty="0"/>
                  <a:t>-</a:t>
                </a:r>
                <a:r>
                  <a:rPr lang="zh-CN" altLang="en-US" sz="2200" dirty="0"/>
                  <a:t>著名的</a:t>
                </a:r>
                <a:r>
                  <a:rPr lang="en-US" altLang="zh-CN" sz="2200" dirty="0"/>
                  <a:t>LANCELOT</a:t>
                </a:r>
                <a:r>
                  <a:rPr lang="zh-CN" altLang="en-US" sz="2200" dirty="0"/>
                  <a:t>算法</a:t>
                </a:r>
                <a:endParaRPr lang="en-US" altLang="zh-CN" sz="2200" dirty="0"/>
              </a:p>
              <a:p>
                <a:r>
                  <a:rPr lang="zh-CN" altLang="en-US" sz="2200" dirty="0"/>
                  <a:t>程序将不等式约束增加松弛变量变换为等式约束，解如下形式的问题</a:t>
                </a:r>
                <a14:m>
                  <m:oMath xmlns:m="http://schemas.openxmlformats.org/officeDocument/2006/math">
                    <m:r>
                      <a:rPr lang="en-US" altLang="zh-CN" sz="2200" i="1">
                        <a:latin typeface="Cambria Math"/>
                      </a:rPr>
                      <m:t>𝒎𝒊</m:t>
                    </m:r>
                    <m:sSub>
                      <m:sSubPr>
                        <m:ctrlPr>
                          <a:rPr lang="en-US" altLang="zh-CN" sz="2200" i="1">
                            <a:latin typeface="Cambria Math" panose="02040503050406030204" pitchFamily="18" charset="0"/>
                          </a:rPr>
                        </m:ctrlPr>
                      </m:sSubPr>
                      <m:e>
                        <m:r>
                          <a:rPr lang="en-US" altLang="zh-CN" sz="2200" i="1">
                            <a:latin typeface="Cambria Math"/>
                          </a:rPr>
                          <m:t>𝒏</m:t>
                        </m:r>
                      </m:e>
                      <m:sub>
                        <m:r>
                          <a:rPr lang="en-US" altLang="zh-CN" sz="2200" i="1">
                            <a:latin typeface="Cambria Math"/>
                          </a:rPr>
                          <m:t>𝒙</m:t>
                        </m:r>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𝑹</m:t>
                            </m:r>
                          </m:e>
                          <m:sup>
                            <m:r>
                              <a:rPr lang="en-US" altLang="zh-CN" sz="2200" i="1">
                                <a:latin typeface="Cambria Math"/>
                              </a:rPr>
                              <m:t>𝒏</m:t>
                            </m:r>
                          </m:sup>
                        </m:sSup>
                      </m:sub>
                    </m:sSub>
                    <m:r>
                      <a:rPr lang="en-US" altLang="zh-CN" sz="2200" i="1">
                        <a:latin typeface="Cambria Math"/>
                      </a:rPr>
                      <m:t>𝒇</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 </m:t>
                    </m:r>
                    <m:r>
                      <a:rPr lang="en-US" altLang="zh-CN" sz="2200" i="1">
                        <a:latin typeface="Cambria Math"/>
                      </a:rPr>
                      <m:t>𝒔</m:t>
                    </m:r>
                    <m:r>
                      <a:rPr lang="en-US" altLang="zh-CN" sz="2200" i="1">
                        <a:latin typeface="Cambria Math"/>
                      </a:rPr>
                      <m:t>.</m:t>
                    </m:r>
                    <m:r>
                      <a:rPr lang="en-US" altLang="zh-CN" sz="2200" i="1">
                        <a:latin typeface="Cambria Math"/>
                      </a:rPr>
                      <m:t>𝒕</m:t>
                    </m:r>
                    <m:r>
                      <a:rPr lang="en-US" altLang="zh-CN" sz="2200" i="1">
                        <a:latin typeface="Cambria Math"/>
                      </a:rPr>
                      <m:t>. </m:t>
                    </m:r>
                    <m:d>
                      <m:dPr>
                        <m:begChr m:val="{"/>
                        <m:endChr m:val=""/>
                        <m:ctrlPr>
                          <a:rPr lang="en-US" altLang="zh-CN" sz="2200" i="1">
                            <a:latin typeface="Cambria Math" panose="02040503050406030204" pitchFamily="18" charset="0"/>
                          </a:rPr>
                        </m:ctrlPr>
                      </m:dPr>
                      <m:e>
                        <m:eqArr>
                          <m:eqArrPr>
                            <m:ctrlPr>
                              <a:rPr lang="en-US" altLang="zh-CN" sz="2200" i="1">
                                <a:latin typeface="Cambria Math" panose="02040503050406030204" pitchFamily="18" charset="0"/>
                              </a:rPr>
                            </m:ctrlPr>
                          </m:eqArrPr>
                          <m:e>
                            <m:sSub>
                              <m:sSubPr>
                                <m:ctrlPr>
                                  <a:rPr lang="en-US" altLang="zh-CN" sz="2200" i="1">
                                    <a:latin typeface="Cambria Math" panose="02040503050406030204" pitchFamily="18" charset="0"/>
                                  </a:rPr>
                                </m:ctrlPr>
                              </m:sSubPr>
                              <m:e>
                                <m:r>
                                  <a:rPr lang="en-US" altLang="zh-CN" sz="2200" i="1">
                                    <a:latin typeface="Cambria Math"/>
                                  </a:rPr>
                                  <m:t>𝒉</m:t>
                                </m:r>
                              </m:e>
                              <m:sub>
                                <m:r>
                                  <a:rPr lang="en-US" altLang="zh-CN" sz="2200" i="1">
                                    <a:latin typeface="Cambria Math"/>
                                  </a:rPr>
                                  <m:t>𝒊</m:t>
                                </m:r>
                              </m:sub>
                            </m:sSub>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m:t>
                            </m:r>
                            <m:r>
                              <a:rPr lang="en-US" altLang="zh-CN" sz="2200" i="1">
                                <a:latin typeface="Cambria Math"/>
                              </a:rPr>
                              <m:t>𝟎</m:t>
                            </m:r>
                            <m:r>
                              <a:rPr lang="en-US" altLang="zh-CN" sz="2200" i="1">
                                <a:latin typeface="Cambria Math"/>
                              </a:rPr>
                              <m:t>,</m:t>
                            </m:r>
                            <m:r>
                              <a:rPr lang="en-US" altLang="zh-CN" sz="2200" i="1">
                                <a:latin typeface="Cambria Math"/>
                              </a:rPr>
                              <m:t>𝒊</m:t>
                            </m:r>
                            <m:r>
                              <a:rPr lang="en-US" altLang="zh-CN" sz="2200" i="1">
                                <a:latin typeface="Cambria Math"/>
                              </a:rPr>
                              <m:t>=</m:t>
                            </m:r>
                            <m:r>
                              <a:rPr lang="en-US" altLang="zh-CN" sz="2200" i="1">
                                <a:latin typeface="Cambria Math"/>
                              </a:rPr>
                              <m:t>𝟏</m:t>
                            </m:r>
                            <m:r>
                              <a:rPr lang="en-US" altLang="zh-CN" sz="2200" i="1">
                                <a:latin typeface="Cambria Math"/>
                              </a:rPr>
                              <m:t>,⋯,</m:t>
                            </m:r>
                            <m:r>
                              <a:rPr lang="en-US" altLang="zh-CN" sz="2200" i="1">
                                <a:latin typeface="Cambria Math"/>
                              </a:rPr>
                              <m:t>𝒎</m:t>
                            </m:r>
                          </m:e>
                          <m:e>
                            <m:r>
                              <a:rPr lang="en-US" altLang="zh-CN" sz="2200" i="1">
                                <a:latin typeface="Cambria Math"/>
                              </a:rPr>
                              <m:t>𝒍</m:t>
                            </m:r>
                            <m:r>
                              <a:rPr lang="en-US" altLang="zh-CN" sz="2200" i="1">
                                <a:latin typeface="Cambria Math"/>
                              </a:rPr>
                              <m:t>≤</m:t>
                            </m:r>
                            <m:r>
                              <a:rPr lang="en-US" altLang="zh-CN" sz="2200" i="1">
                                <a:latin typeface="Cambria Math"/>
                              </a:rPr>
                              <m:t>𝒙</m:t>
                            </m:r>
                            <m:r>
                              <a:rPr lang="en-US" altLang="zh-CN" sz="2200" i="1">
                                <a:latin typeface="Cambria Math"/>
                              </a:rPr>
                              <m:t>≤</m:t>
                            </m:r>
                            <m:r>
                              <a:rPr lang="en-US" altLang="zh-CN" sz="2200" i="1">
                                <a:latin typeface="Cambria Math"/>
                              </a:rPr>
                              <m:t>𝒖</m:t>
                            </m:r>
                          </m:e>
                        </m:eqArr>
                      </m:e>
                    </m:d>
                    <m:r>
                      <a:rPr lang="en-US" altLang="zh-CN" sz="2200" i="1">
                        <a:latin typeface="Cambria Math"/>
                      </a:rPr>
                      <m:t>   </m:t>
                    </m:r>
                    <m:r>
                      <a:rPr lang="en-US" altLang="zh-CN" sz="2200" i="1">
                        <a:solidFill>
                          <a:srgbClr val="FF0000"/>
                        </a:solidFill>
                        <a:latin typeface="Cambria Math"/>
                      </a:rPr>
                      <m:t>(</m:t>
                    </m:r>
                    <m:r>
                      <a:rPr lang="en-US" altLang="zh-CN" sz="2200" i="1">
                        <a:solidFill>
                          <a:srgbClr val="FF0000"/>
                        </a:solidFill>
                        <a:latin typeface="Cambria Math"/>
                      </a:rPr>
                      <m:t>𝒂</m:t>
                    </m:r>
                    <m:r>
                      <a:rPr lang="en-US" altLang="zh-CN" sz="2200" i="1">
                        <a:solidFill>
                          <a:srgbClr val="FF0000"/>
                        </a:solidFill>
                        <a:latin typeface="Cambria Math"/>
                      </a:rPr>
                      <m:t>𝟏𝟓</m:t>
                    </m:r>
                    <m:r>
                      <a:rPr lang="en-US" altLang="zh-CN" sz="2200" i="1">
                        <a:solidFill>
                          <a:srgbClr val="FF0000"/>
                        </a:solidFill>
                        <a:latin typeface="Cambria Math"/>
                      </a:rPr>
                      <m:t>)</m:t>
                    </m:r>
                  </m:oMath>
                </a14:m>
                <a:endParaRPr lang="en-US" altLang="zh-CN" sz="2200" dirty="0">
                  <a:solidFill>
                    <a:srgbClr val="FF0000"/>
                  </a:solidFill>
                </a:endParaRPr>
              </a:p>
              <a:p>
                <a:r>
                  <a:rPr lang="zh-CN" altLang="en-US" sz="2200" dirty="0"/>
                  <a:t>松弛变量称为向量</a:t>
                </a:r>
                <a14:m>
                  <m:oMath xmlns:m="http://schemas.openxmlformats.org/officeDocument/2006/math">
                    <m:r>
                      <a:rPr lang="en-US" altLang="zh-CN" sz="2200" i="1">
                        <a:latin typeface="Cambria Math"/>
                      </a:rPr>
                      <m:t>𝒙</m:t>
                    </m:r>
                  </m:oMath>
                </a14:m>
                <a:r>
                  <a:rPr lang="zh-CN" altLang="en-US" sz="2200" dirty="0"/>
                  <a:t>的一部分，</a:t>
                </a:r>
                <a14:m>
                  <m:oMath xmlns:m="http://schemas.openxmlformats.org/officeDocument/2006/math">
                    <m:r>
                      <a:rPr lang="en-US" altLang="zh-CN" sz="2200" i="1">
                        <a:latin typeface="Cambria Math"/>
                      </a:rPr>
                      <m:t>𝒍</m:t>
                    </m:r>
                    <m:r>
                      <a:rPr lang="en-US" altLang="zh-CN" sz="2200" i="1">
                        <a:latin typeface="Cambria Math"/>
                      </a:rPr>
                      <m:t>,</m:t>
                    </m:r>
                    <m:r>
                      <a:rPr lang="en-US" altLang="zh-CN" sz="2200" i="1">
                        <a:latin typeface="Cambria Math"/>
                      </a:rPr>
                      <m:t>𝒖</m:t>
                    </m:r>
                  </m:oMath>
                </a14:m>
                <a:r>
                  <a:rPr lang="zh-CN" altLang="en-US" sz="2200" dirty="0"/>
                  <a:t>分别为上下界向量。</a:t>
                </a:r>
                <a:r>
                  <a:rPr lang="en-US" altLang="zh-CN" sz="2200" dirty="0"/>
                  <a:t>LANCELOT</a:t>
                </a:r>
                <a:r>
                  <a:rPr lang="zh-CN" altLang="en-US" sz="2200" dirty="0"/>
                  <a:t>算法对</a:t>
                </a:r>
                <a14:m>
                  <m:oMath xmlns:m="http://schemas.openxmlformats.org/officeDocument/2006/math">
                    <m:r>
                      <a:rPr lang="en-US" altLang="zh-CN" sz="2200" i="1">
                        <a:solidFill>
                          <a:srgbClr val="FF0000"/>
                        </a:solidFill>
                        <a:latin typeface="Cambria Math"/>
                      </a:rPr>
                      <m:t>(</m:t>
                    </m:r>
                    <m:r>
                      <a:rPr lang="en-US" altLang="zh-CN" sz="2200" i="1">
                        <a:solidFill>
                          <a:srgbClr val="FF0000"/>
                        </a:solidFill>
                        <a:latin typeface="Cambria Math"/>
                      </a:rPr>
                      <m:t>𝒂</m:t>
                    </m:r>
                    <m:r>
                      <a:rPr lang="en-US" altLang="zh-CN" sz="2200" i="1">
                        <a:solidFill>
                          <a:srgbClr val="FF0000"/>
                        </a:solidFill>
                        <a:latin typeface="Cambria Math"/>
                      </a:rPr>
                      <m:t>𝟏𝟓</m:t>
                    </m:r>
                    <m:r>
                      <a:rPr lang="en-US" altLang="zh-CN" sz="2200" i="1">
                        <a:solidFill>
                          <a:srgbClr val="FF0000"/>
                        </a:solidFill>
                        <a:latin typeface="Cambria Math"/>
                      </a:rPr>
                      <m:t>)</m:t>
                    </m:r>
                  </m:oMath>
                </a14:m>
                <a:r>
                  <a:rPr lang="zh-CN" altLang="en-US" sz="2200" dirty="0"/>
                  <a:t>的一些特殊情况，例如只有界限约束，或者无约束问题都有效。并利用目标函数和约束中的部分可分离结构</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28" t="-759" r="-198"/>
                </a:stretch>
              </a:blipFill>
            </p:spPr>
            <p:txBody>
              <a:bodyPr/>
              <a:lstStyle/>
              <a:p>
                <a:r>
                  <a:rPr lang="zh-CN" altLang="en-US">
                    <a:noFill/>
                  </a:rPr>
                  <a:t> </a:t>
                </a:r>
              </a:p>
            </p:txBody>
          </p:sp>
        </mc:Fallback>
      </mc:AlternateContent>
      <p:sp>
        <p:nvSpPr>
          <p:cNvPr id="5" name="Rectangle 4"/>
          <p:cNvSpPr/>
          <p:nvPr/>
        </p:nvSpPr>
        <p:spPr>
          <a:xfrm>
            <a:off x="1663701" y="6479699"/>
            <a:ext cx="9217471" cy="738664"/>
          </a:xfrm>
          <a:prstGeom prst="rect">
            <a:avLst/>
          </a:prstGeom>
        </p:spPr>
        <p:txBody>
          <a:bodyPr wrap="square">
            <a:spAutoFit/>
          </a:bodyPr>
          <a:lstStyle/>
          <a:p>
            <a:pPr algn="l"/>
            <a:r>
              <a:rPr lang="en-US" altLang="zh-CN" sz="1050" dirty="0">
                <a:solidFill>
                  <a:srgbClr val="CC00CC"/>
                </a:solidFill>
              </a:rPr>
              <a:t>A. R. Conn, N. I. M. Gould, and P. L. </a:t>
            </a:r>
            <a:r>
              <a:rPr lang="en-US" altLang="zh-CN" sz="1050" dirty="0" err="1">
                <a:solidFill>
                  <a:srgbClr val="CC00CC"/>
                </a:solidFill>
              </a:rPr>
              <a:t>Toint</a:t>
            </a:r>
            <a:r>
              <a:rPr lang="en-US" altLang="zh-CN" sz="1050" dirty="0">
                <a:solidFill>
                  <a:srgbClr val="CC00CC"/>
                </a:solidFill>
              </a:rPr>
              <a:t>, Testing a class of algorithms for solving </a:t>
            </a:r>
            <a:r>
              <a:rPr lang="en-US" altLang="zh-CN" sz="1050" dirty="0" err="1">
                <a:solidFill>
                  <a:srgbClr val="CC00CC"/>
                </a:solidFill>
              </a:rPr>
              <a:t>minimzation</a:t>
            </a:r>
            <a:r>
              <a:rPr lang="en-US" altLang="zh-CN" sz="1050" dirty="0">
                <a:solidFill>
                  <a:srgbClr val="CC00CC"/>
                </a:solidFill>
              </a:rPr>
              <a:t> problems with simple bounds on the variables, Mathematics of Computation, 50 (1988), pp. 399–430</a:t>
            </a:r>
          </a:p>
          <a:p>
            <a:pPr algn="l"/>
            <a:r>
              <a:rPr lang="en-US" altLang="zh-CN" sz="1050" dirty="0">
                <a:solidFill>
                  <a:srgbClr val="CC00CC"/>
                </a:solidFill>
              </a:rPr>
              <a:t>A. R. Conn, N. I. M. Gould, and P. L. </a:t>
            </a:r>
            <a:r>
              <a:rPr lang="en-US" altLang="zh-CN" sz="1050" dirty="0" err="1">
                <a:solidFill>
                  <a:srgbClr val="CC00CC"/>
                </a:solidFill>
              </a:rPr>
              <a:t>Toint</a:t>
            </a:r>
            <a:r>
              <a:rPr lang="en-US" altLang="zh-CN" sz="1050" dirty="0">
                <a:solidFill>
                  <a:srgbClr val="CC00CC"/>
                </a:solidFill>
              </a:rPr>
              <a:t>, LANCELOT: a FORTRAN package for large-scale nonlinear optimization (Release A), no. 17 in Springer Series in Computational Mathematics, Springer-</a:t>
            </a:r>
            <a:r>
              <a:rPr lang="en-US" altLang="zh-CN" sz="1050" dirty="0" err="1">
                <a:solidFill>
                  <a:srgbClr val="CC00CC"/>
                </a:solidFill>
              </a:rPr>
              <a:t>Verlag</a:t>
            </a:r>
            <a:r>
              <a:rPr lang="en-US" altLang="zh-CN" sz="1050" dirty="0">
                <a:solidFill>
                  <a:srgbClr val="CC00CC"/>
                </a:solidFill>
              </a:rPr>
              <a:t>, New York, 1992.</a:t>
            </a:r>
            <a:endParaRPr lang="zh-CN" altLang="en-US" sz="1050" dirty="0">
              <a:solidFill>
                <a:srgbClr val="CC00CC"/>
              </a:solidFill>
            </a:endParaRPr>
          </a:p>
        </p:txBody>
      </p:sp>
    </p:spTree>
    <p:extLst>
      <p:ext uri="{BB962C8B-B14F-4D97-AF65-F5344CB8AC3E}">
        <p14:creationId xmlns:p14="http://schemas.microsoft.com/office/powerpoint/2010/main" val="3852321874"/>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t>Vector Norms and Matrix Norms</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向量范数</a:t>
                </a:r>
                <a:r>
                  <a:rPr lang="en-US" altLang="zh-CN" sz="2400" dirty="0"/>
                  <a:t>(Vector Norms),</a:t>
                </a:r>
                <a:r>
                  <a:rPr lang="en-US" altLang="zh-CN" sz="2400" dirty="0" err="1"/>
                  <a:t>Matlab</a:t>
                </a:r>
                <a:r>
                  <a:rPr lang="zh-CN" altLang="en-US" sz="2400" dirty="0"/>
                  <a:t>调用</a:t>
                </a:r>
                <a:r>
                  <a:rPr lang="en-US" altLang="zh-CN" sz="2400" dirty="0"/>
                  <a:t>:norm(x,1,2,inf,-inf,p)</a:t>
                </a:r>
              </a:p>
              <a:p>
                <a14:m>
                  <m:oMath xmlns:m="http://schemas.openxmlformats.org/officeDocument/2006/math">
                    <m:r>
                      <a:rPr lang="en-US" altLang="zh-CN" sz="2400" i="1">
                        <a:latin typeface="Cambria Math"/>
                      </a:rPr>
                      <m:t>𝟏</m:t>
                    </m:r>
                    <m:r>
                      <a:rPr lang="en-US" altLang="zh-CN" sz="2400" i="1">
                        <a:latin typeface="Cambria Math"/>
                      </a:rPr>
                      <m:t>−</m:t>
                    </m:r>
                    <m:r>
                      <a:rPr lang="zh-CN" altLang="en-US" sz="2400" i="1">
                        <a:latin typeface="Cambria Math"/>
                      </a:rPr>
                      <m:t>范数</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𝟏</m:t>
                        </m:r>
                      </m:sub>
                    </m:sSub>
                    <m:r>
                      <a:rPr lang="en-US" altLang="zh-CN" sz="2400" i="1">
                        <a:latin typeface="Cambria Math"/>
                      </a:rPr>
                      <m:t>=</m:t>
                    </m:r>
                    <m:nary>
                      <m:naryPr>
                        <m:chr m:val="∑"/>
                        <m:ctrlPr>
                          <a:rPr lang="en-US" altLang="zh-CN" sz="2400" i="1">
                            <a:latin typeface="Cambria Math" panose="02040503050406030204" pitchFamily="18" charset="0"/>
                          </a:rPr>
                        </m:ctrlPr>
                      </m:naryPr>
                      <m:sub>
                        <m:r>
                          <m:rPr>
                            <m:brk m:alnAt="23"/>
                          </m:rP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𝑵</m:t>
                        </m:r>
                      </m:sup>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e>
                    </m:nary>
                  </m:oMath>
                </a14:m>
                <a:endParaRPr lang="en-US" altLang="zh-CN" sz="2400" dirty="0"/>
              </a:p>
              <a:p>
                <a14:m>
                  <m:oMath xmlns:m="http://schemas.openxmlformats.org/officeDocument/2006/math">
                    <m:r>
                      <a:rPr lang="en-US" altLang="zh-CN" sz="2400" i="1">
                        <a:latin typeface="Cambria Math"/>
                      </a:rPr>
                      <m:t>𝟐</m:t>
                    </m:r>
                    <m:r>
                      <a:rPr lang="en-US" altLang="zh-CN" sz="2400" i="1">
                        <a:latin typeface="Cambria Math"/>
                      </a:rPr>
                      <m:t>−</m:t>
                    </m:r>
                    <m:r>
                      <a:rPr lang="zh-CN" altLang="en-US" sz="2400" i="1">
                        <a:latin typeface="Cambria Math"/>
                      </a:rPr>
                      <m:t>范数</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𝟐</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nary>
                                  <m:naryPr>
                                    <m:chr m:val="∑"/>
                                    <m:ctrlPr>
                                      <a:rPr lang="en-US" altLang="zh-CN" sz="2400" i="1">
                                        <a:latin typeface="Cambria Math" panose="02040503050406030204" pitchFamily="18" charset="0"/>
                                      </a:rPr>
                                    </m:ctrlPr>
                                  </m:naryPr>
                                  <m:sub>
                                    <m:r>
                                      <m:rPr>
                                        <m:brk m:alnAt="23"/>
                                      </m:rP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𝑵</m:t>
                                    </m:r>
                                  </m:sup>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e>
                                </m:nary>
                              </m:e>
                              <m:sup>
                                <m:r>
                                  <a:rPr lang="en-US" altLang="zh-CN" sz="2400">
                                    <a:latin typeface="Cambria Math"/>
                                  </a:rPr>
                                  <m:t>𝟐</m:t>
                                </m:r>
                              </m:sup>
                            </m:sSup>
                          </m:e>
                        </m:d>
                      </m:e>
                      <m:sup>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den>
                        </m:f>
                      </m:sup>
                    </m:sSup>
                  </m:oMath>
                </a14:m>
                <a:r>
                  <a:rPr lang="en-US" altLang="zh-CN" sz="2400" dirty="0"/>
                  <a:t>, Euclidean Norm,</a:t>
                </a:r>
                <a:r>
                  <a:rPr lang="zh-CN" altLang="en-US" sz="2400" dirty="0"/>
                  <a:t>欧几里德范数</a:t>
                </a:r>
                <a:endParaRPr lang="en-US" altLang="zh-CN" sz="2400" dirty="0"/>
              </a:p>
              <a:p>
                <a14:m>
                  <m:oMath xmlns:m="http://schemas.openxmlformats.org/officeDocument/2006/math">
                    <m:r>
                      <a:rPr lang="zh-CN" altLang="en-US" sz="2400" i="1">
                        <a:latin typeface="Cambria Math"/>
                      </a:rPr>
                      <m:t>∞</m:t>
                    </m:r>
                    <m:r>
                      <a:rPr lang="en-US" altLang="zh-CN" sz="2400" i="1">
                        <a:latin typeface="Cambria Math"/>
                      </a:rPr>
                      <m:t>−</m:t>
                    </m:r>
                    <m:r>
                      <a:rPr lang="zh-CN" altLang="en-US" sz="2400" i="1">
                        <a:latin typeface="Cambria Math"/>
                      </a:rPr>
                      <m:t>范数</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ea typeface="Cambria Math"/>
                          </a:rPr>
                          <m:t>∞</m:t>
                        </m:r>
                      </m:sub>
                    </m:sSub>
                    <m:r>
                      <a:rPr lang="en-US" altLang="zh-CN" sz="2400" i="1">
                        <a:latin typeface="Cambria Math"/>
                      </a:rPr>
                      <m:t>=</m:t>
                    </m:r>
                    <m:r>
                      <a:rPr lang="en-US" altLang="zh-CN" sz="2400" i="1">
                        <a:latin typeface="Cambria Math"/>
                      </a:rPr>
                      <m:t>𝒎𝒂</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oMath>
                </a14:m>
                <a:endParaRPr lang="en-US" altLang="zh-CN" sz="2400" dirty="0"/>
              </a:p>
              <a:p>
                <a14:m>
                  <m:oMath xmlns:m="http://schemas.openxmlformats.org/officeDocument/2006/math">
                    <m:r>
                      <a:rPr lang="en-US" altLang="zh-CN" sz="2400" i="1">
                        <a:latin typeface="Cambria Math"/>
                      </a:rPr>
                      <m:t>−</m:t>
                    </m:r>
                    <m:r>
                      <a:rPr lang="zh-CN" altLang="en-US" sz="2400" i="1">
                        <a:latin typeface="Cambria Math"/>
                      </a:rPr>
                      <m:t>∞</m:t>
                    </m:r>
                    <m:r>
                      <a:rPr lang="en-US" altLang="zh-CN" sz="2400" i="1">
                        <a:latin typeface="Cambria Math"/>
                      </a:rPr>
                      <m:t>−</m:t>
                    </m:r>
                    <m:r>
                      <a:rPr lang="zh-CN" altLang="en-US" sz="2400" i="1">
                        <a:latin typeface="Cambria Math"/>
                      </a:rPr>
                      <m:t>范数</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m:t>
                        </m:r>
                        <m:r>
                          <a:rPr lang="en-US" altLang="zh-CN" sz="2400" i="1">
                            <a:latin typeface="Cambria Math"/>
                            <a:ea typeface="Cambria Math"/>
                          </a:rPr>
                          <m:t>∞</m:t>
                        </m:r>
                      </m:sub>
                    </m:sSub>
                    <m:r>
                      <a:rPr lang="en-US" altLang="zh-CN" sz="2400" i="1">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𝒊</m:t>
                        </m:r>
                      </m:sub>
                    </m:sSub>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oMath>
                </a14:m>
                <a:endParaRPr lang="en-US" altLang="zh-CN" sz="2400" dirty="0"/>
              </a:p>
              <a:p>
                <a14:m>
                  <m:oMath xmlns:m="http://schemas.openxmlformats.org/officeDocument/2006/math">
                    <m:r>
                      <a:rPr lang="en-US" altLang="zh-CN" sz="2400" i="1">
                        <a:latin typeface="Cambria Math"/>
                      </a:rPr>
                      <m:t>𝒑</m:t>
                    </m:r>
                    <m:r>
                      <a:rPr lang="en-US" altLang="zh-CN" sz="2400" i="1">
                        <a:latin typeface="Cambria Math"/>
                      </a:rPr>
                      <m:t>−</m:t>
                    </m:r>
                    <m:r>
                      <a:rPr lang="zh-CN" altLang="en-US" sz="2400" i="1">
                        <a:latin typeface="Cambria Math"/>
                      </a:rPr>
                      <m:t>范数</m:t>
                    </m:r>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𝒑</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nary>
                                  <m:naryPr>
                                    <m:chr m:val="∑"/>
                                    <m:ctrlPr>
                                      <a:rPr lang="en-US" altLang="zh-CN" sz="2400" i="1">
                                        <a:latin typeface="Cambria Math" panose="02040503050406030204" pitchFamily="18" charset="0"/>
                                      </a:rPr>
                                    </m:ctrlPr>
                                  </m:naryPr>
                                  <m:sub>
                                    <m:r>
                                      <m:rPr>
                                        <m:brk m:alnAt="23"/>
                                      </m:rP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𝑵</m:t>
                                    </m:r>
                                  </m:sup>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e>
                                </m:nary>
                              </m:e>
                              <m:sup>
                                <m:r>
                                  <a:rPr lang="en-US" altLang="zh-CN" sz="2400" i="1">
                                    <a:latin typeface="Cambria Math"/>
                                  </a:rPr>
                                  <m:t>𝒑</m:t>
                                </m:r>
                              </m:sup>
                            </m:sSup>
                          </m:e>
                        </m:d>
                      </m:e>
                      <m:sup>
                        <m:r>
                          <a:rPr lang="en-US" altLang="zh-CN" sz="2400" i="1">
                            <a:latin typeface="Cambria Math"/>
                          </a:rPr>
                          <m:t>𝟏</m:t>
                        </m:r>
                        <m:r>
                          <a:rPr lang="en-US" altLang="zh-CN" sz="2400" i="1">
                            <a:latin typeface="Cambria Math"/>
                          </a:rPr>
                          <m:t>/</m:t>
                        </m:r>
                        <m:r>
                          <a:rPr lang="en-US" altLang="zh-CN" sz="2400" i="1">
                            <a:latin typeface="Cambria Math"/>
                          </a:rPr>
                          <m:t>𝒑</m:t>
                        </m:r>
                      </m:sup>
                    </m:sSup>
                  </m:oMath>
                </a14:m>
                <a:r>
                  <a:rPr lang="en-US" altLang="zh-CN" sz="2400" dirty="0"/>
                  <a:t>,</a:t>
                </a:r>
              </a:p>
              <a:p>
                <a:r>
                  <a:rPr lang="zh-CN" altLang="en-US" sz="2400" dirty="0"/>
                  <a:t>注意：显然</a:t>
                </a:r>
                <a14:m>
                  <m:oMath xmlns:m="http://schemas.openxmlformats.org/officeDocument/2006/math">
                    <m:r>
                      <a:rPr lang="en-US" altLang="zh-CN" sz="2400" i="1">
                        <a:latin typeface="Cambria Math"/>
                      </a:rPr>
                      <m:t>𝒑</m:t>
                    </m:r>
                    <m:r>
                      <a:rPr lang="en-US" altLang="zh-CN" sz="2400" i="1">
                        <a:latin typeface="Cambria Math"/>
                      </a:rPr>
                      <m:t>−</m:t>
                    </m:r>
                    <m:r>
                      <a:rPr lang="zh-CN" altLang="en-US" sz="2400" i="1">
                        <a:latin typeface="Cambria Math"/>
                      </a:rPr>
                      <m:t>范数</m:t>
                    </m:r>
                  </m:oMath>
                </a14:m>
                <a:r>
                  <a:rPr lang="zh-CN" altLang="en-US" sz="2400" dirty="0"/>
                  <a:t>包括前面的几种特殊情况，</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𝒑</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nary>
                                  <m:naryPr>
                                    <m:chr m:val="∑"/>
                                    <m:ctrlPr>
                                      <a:rPr lang="en-US" altLang="zh-CN" sz="2400" i="1">
                                        <a:latin typeface="Cambria Math" panose="02040503050406030204" pitchFamily="18" charset="0"/>
                                      </a:rPr>
                                    </m:ctrlPr>
                                  </m:naryPr>
                                  <m:sub>
                                    <m:r>
                                      <m:rPr>
                                        <m:brk m:alnAt="23"/>
                                      </m:rP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𝑵</m:t>
                                    </m:r>
                                  </m:sup>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e>
                                    </m:d>
                                  </m:e>
                                </m:nary>
                              </m:e>
                              <m:sup>
                                <m:r>
                                  <a:rPr lang="en-US" altLang="zh-CN" sz="2400" i="1">
                                    <a:latin typeface="Cambria Math"/>
                                  </a:rPr>
                                  <m:t>𝒑</m:t>
                                </m:r>
                              </m:sup>
                            </m:sSup>
                          </m:e>
                        </m:d>
                      </m:e>
                      <m:sup>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𝒑</m:t>
                            </m:r>
                          </m:den>
                        </m:f>
                      </m:sup>
                    </m:sSup>
                  </m:oMath>
                </a14:m>
                <a:r>
                  <a:rPr lang="en-US" altLang="zh-CN" sz="2400" dirty="0"/>
                  <a:t>(</a:t>
                </a:r>
                <a:r>
                  <a:rPr lang="zh-CN" altLang="en-US" sz="2400" dirty="0"/>
                  <a:t>不妨令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𝒊</m:t>
                        </m:r>
                      </m:sub>
                    </m:sSub>
                  </m:oMath>
                </a14:m>
                <a:r>
                  <a:rPr lang="zh-CN" altLang="en-US" sz="2400" dirty="0"/>
                  <a:t>降序排列</a:t>
                </a:r>
                <a:r>
                  <a:rPr lang="en-US" altLang="zh-CN" sz="2400" dirty="0"/>
                  <a:t>)</a:t>
                </a:r>
                <a14:m>
                  <m:oMath xmlns:m="http://schemas.openxmlformats.org/officeDocument/2006/math">
                    <m:r>
                      <a:rPr lang="en-US" altLang="zh-CN" sz="2400" i="1">
                        <a:latin typeface="Cambria Math"/>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r>
                                              <a:rPr lang="en-US" altLang="zh-CN" sz="2400" i="1">
                                                <a:latin typeface="Cambria Math"/>
                                              </a:rPr>
                                              <m:t>+</m:t>
                                            </m:r>
                                            <m:r>
                                              <a:rPr lang="en-US" altLang="zh-CN" sz="2400" i="1">
                                                <a:latin typeface="Cambria Math"/>
                                              </a:rPr>
                                              <m:t>𝟏</m:t>
                                            </m:r>
                                          </m:sub>
                                        </m:sSub>
                                      </m:num>
                                      <m:den>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den>
                                    </m:f>
                                  </m:e>
                                </m:d>
                              </m:e>
                              <m:sup>
                                <m:r>
                                  <a:rPr lang="en-US" altLang="zh-CN" sz="2400" i="1">
                                    <a:latin typeface="Cambria Math"/>
                                  </a:rPr>
                                  <m:t>𝒑</m:t>
                                </m:r>
                              </m:sup>
                            </m:sSup>
                            <m:r>
                              <a:rPr lang="en-US" altLang="zh-CN" sz="2400" i="1">
                                <a:latin typeface="Cambria Math"/>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𝑵</m:t>
                                            </m:r>
                                          </m:sub>
                                        </m:sSub>
                                      </m:num>
                                      <m:den>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den>
                                    </m:f>
                                  </m:e>
                                </m:d>
                              </m:e>
                              <m:sup>
                                <m:r>
                                  <a:rPr lang="en-US" altLang="zh-CN" sz="2400" i="1">
                                    <a:latin typeface="Cambria Math"/>
                                  </a:rPr>
                                  <m:t>𝒑</m:t>
                                </m:r>
                              </m:sup>
                            </m:sSup>
                          </m:e>
                        </m:d>
                      </m:e>
                      <m:sup>
                        <m:f>
                          <m:fPr>
                            <m:ctrlPr>
                              <a:rPr lang="en-US" altLang="zh-CN" sz="2400" i="1">
                                <a:latin typeface="Cambria Math" panose="02040503050406030204" pitchFamily="18" charset="0"/>
                              </a:rPr>
                            </m:ctrlPr>
                          </m:fPr>
                          <m:num>
                            <m:r>
                              <a:rPr lang="en-US" altLang="zh-CN" sz="2400">
                                <a:latin typeface="Cambria Math"/>
                              </a:rPr>
                              <m:t>𝟏</m:t>
                            </m:r>
                          </m:num>
                          <m:den>
                            <m:r>
                              <a:rPr lang="en-US" altLang="zh-CN" sz="2400">
                                <a:latin typeface="Cambria Math"/>
                              </a:rPr>
                              <m:t>𝐩</m:t>
                            </m:r>
                          </m:den>
                        </m:f>
                      </m:sup>
                    </m:sSup>
                    <m:r>
                      <a:rPr lang="en-US" altLang="zh-CN" sz="2400">
                        <a:latin typeface="Cambria Math"/>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52180" y="1160910"/>
                <a:ext cx="9217025" cy="5616575"/>
              </a:xfrm>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64488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solidFill>
                      <a:srgbClr val="FF0000"/>
                    </a:solidFill>
                  </a:rPr>
                  <a:t>LANCELOT</a:t>
                </a:r>
                <a:r>
                  <a:rPr lang="zh-CN" altLang="en-US" sz="3200" dirty="0">
                    <a:solidFill>
                      <a:srgbClr val="FF0000"/>
                    </a:solidFill>
                  </a:rPr>
                  <a:t>算法</a:t>
                </a:r>
                <a:endParaRPr lang="en-US" altLang="zh-CN" sz="3200" dirty="0">
                  <a:solidFill>
                    <a:srgbClr val="FF0000"/>
                  </a:solidFill>
                </a:endParaRPr>
              </a:p>
              <a:p>
                <a:r>
                  <a:rPr lang="zh-CN" altLang="en-US" sz="2000" dirty="0"/>
                  <a:t>其中使用的增广拉格朗日函数仅仅结合</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𝟏𝟓</m:t>
                    </m:r>
                    <m:r>
                      <a:rPr lang="en-US" altLang="zh-CN" sz="2000" i="1">
                        <a:solidFill>
                          <a:srgbClr val="FF0000"/>
                        </a:solidFill>
                        <a:latin typeface="Cambria Math"/>
                      </a:rPr>
                      <m:t>)</m:t>
                    </m:r>
                  </m:oMath>
                </a14:m>
                <a:r>
                  <a:rPr lang="zh-CN" altLang="en-US" sz="2000" dirty="0"/>
                  <a:t>中的等式约束，即</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nary>
                        <m:naryPr>
                          <m:chr m:val="∑"/>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𝒎</m:t>
                          </m:r>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r>
                                <a:rPr lang="en-US" altLang="zh-CN" sz="2000" i="1">
                                  <a:latin typeface="Cambria Math"/>
                                </a:rPr>
                                <m:t>𝝁</m:t>
                              </m:r>
                            </m:den>
                          </m:f>
                          <m:nary>
                            <m:naryPr>
                              <m:chr m:val="∑"/>
                              <m:ctrlPr>
                                <a:rPr lang="en-US" altLang="zh-CN" sz="2000" i="1">
                                  <a:latin typeface="Cambria Math" panose="02040503050406030204" pitchFamily="18" charset="0"/>
                                </a:rPr>
                              </m:ctrlPr>
                            </m:naryPr>
                            <m:sub>
                              <m: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𝒎</m:t>
                              </m:r>
                            </m:sup>
                            <m:e>
                              <m:sSubSup>
                                <m:sSubSupPr>
                                  <m:ctrlPr>
                                    <a:rPr lang="en-US" altLang="zh-CN" sz="2000" i="1">
                                      <a:latin typeface="Cambria Math" panose="02040503050406030204" pitchFamily="18" charset="0"/>
                                    </a:rPr>
                                  </m:ctrlPr>
                                </m:sSubSupPr>
                                <m:e>
                                  <m:r>
                                    <a:rPr lang="en-US" altLang="zh-CN" sz="2000" i="1">
                                      <a:latin typeface="Cambria Math"/>
                                    </a:rPr>
                                    <m:t>𝒉</m:t>
                                  </m:r>
                                </m:e>
                                <m:sub>
                                  <m:r>
                                    <a:rPr lang="en-US" altLang="zh-CN" sz="2000" i="1">
                                      <a:latin typeface="Cambria Math"/>
                                    </a:rPr>
                                    <m:t>𝒊</m:t>
                                  </m:r>
                                </m:sub>
                                <m:sup>
                                  <m:r>
                                    <a:rPr lang="en-US" altLang="zh-CN" sz="2000" i="1">
                                      <a:latin typeface="Cambria Math"/>
                                    </a:rPr>
                                    <m:t>𝟐</m:t>
                                  </m:r>
                                </m:sup>
                              </m:sSubSup>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solidFill>
                                    <a:srgbClr val="FF0000"/>
                                  </a:solidFill>
                                  <a:latin typeface="Cambria Math"/>
                                </a:rPr>
                                <m:t>(</m:t>
                              </m:r>
                              <m:r>
                                <a:rPr lang="en-US" altLang="zh-CN" sz="2000" i="1">
                                  <a:solidFill>
                                    <a:srgbClr val="FF0000"/>
                                  </a:solidFill>
                                  <a:latin typeface="Cambria Math"/>
                                </a:rPr>
                                <m:t>𝒂</m:t>
                              </m:r>
                              <m:r>
                                <a:rPr lang="en-US" altLang="zh-CN" sz="2000" i="1">
                                  <a:solidFill>
                                    <a:srgbClr val="FF0000"/>
                                  </a:solidFill>
                                  <a:latin typeface="Cambria Math"/>
                                </a:rPr>
                                <m:t>𝟏𝟔</m:t>
                              </m:r>
                              <m:r>
                                <a:rPr lang="en-US" altLang="zh-CN" sz="2000" i="1">
                                  <a:solidFill>
                                    <a:srgbClr val="FF0000"/>
                                  </a:solidFill>
                                  <a:latin typeface="Cambria Math"/>
                                </a:rPr>
                                <m:t>)</m:t>
                              </m:r>
                            </m:e>
                          </m:nary>
                        </m:e>
                      </m:nary>
                    </m:oMath>
                  </m:oMathPara>
                </a14:m>
                <a:endParaRPr lang="en-US" altLang="zh-CN" sz="2000" dirty="0"/>
              </a:p>
              <a:p>
                <a:r>
                  <a:rPr lang="zh-CN" altLang="en-US" sz="2000" dirty="0"/>
                  <a:t>有界约束显式在子问题中实施：</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sub>
                      </m:sSub>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𝒍</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𝒖</m:t>
                      </m:r>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𝟏𝟕</m:t>
                          </m:r>
                        </m:e>
                      </m:d>
                    </m:oMath>
                  </m:oMathPara>
                </a14:m>
                <a:endParaRPr lang="en-US" altLang="zh-CN" sz="2000" dirty="0"/>
              </a:p>
              <a:p>
                <a:r>
                  <a:rPr lang="zh-CN" altLang="en-US" sz="2000" dirty="0"/>
                  <a:t>在每个子问题中，乘子估计</a:t>
                </a:r>
                <a14:m>
                  <m:oMath xmlns:m="http://schemas.openxmlformats.org/officeDocument/2006/math">
                    <m:r>
                      <a:rPr lang="en-US" altLang="zh-CN" sz="2000" i="1">
                        <a:latin typeface="Cambria Math"/>
                      </a:rPr>
                      <m:t>𝝀</m:t>
                    </m:r>
                  </m:oMath>
                </a14:m>
                <a:r>
                  <a:rPr lang="zh-CN" altLang="en-US" sz="2000" dirty="0"/>
                  <a:t>和惩罚参数</a:t>
                </a:r>
                <a14:m>
                  <m:oMath xmlns:m="http://schemas.openxmlformats.org/officeDocument/2006/math">
                    <m:r>
                      <a:rPr lang="en-US" altLang="zh-CN" sz="2000" i="1">
                        <a:latin typeface="Cambria Math"/>
                      </a:rPr>
                      <m:t>𝝁</m:t>
                    </m:r>
                  </m:oMath>
                </a14:m>
                <a:r>
                  <a:rPr lang="zh-CN" altLang="en-US" sz="2000" dirty="0"/>
                  <a:t>保持固定。为找到</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𝟏𝟕</m:t>
                        </m:r>
                      </m:e>
                    </m:d>
                  </m:oMath>
                </a14:m>
                <a:r>
                  <a:rPr lang="zh-CN" altLang="en-US" sz="2000" dirty="0"/>
                  <a:t>的解，使用梯度投影办法获得新的迭代。二次模型的</a:t>
                </a:r>
                <a:r>
                  <a:rPr lang="en-US" altLang="zh-CN" sz="2000" dirty="0"/>
                  <a:t>Hessian</a:t>
                </a:r>
                <a:r>
                  <a:rPr lang="zh-CN" altLang="en-US" sz="2000" dirty="0"/>
                  <a:t>矩阵要么使用精确的二阶导数，要么使用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oMath>
                </a14:m>
                <a:r>
                  <a:rPr lang="zh-CN" altLang="en-US" sz="2000" dirty="0"/>
                  <a:t>的</a:t>
                </a:r>
                <a:r>
                  <a:rPr lang="en-US" altLang="zh-CN" sz="2000" dirty="0"/>
                  <a:t>Hessian</a:t>
                </a:r>
                <a:r>
                  <a:rPr lang="zh-CN" altLang="en-US" sz="2000" dirty="0"/>
                  <a:t>的拟牛顿估计</a:t>
                </a:r>
                <a:endParaRPr lang="en-US" altLang="zh-CN" sz="2000" dirty="0"/>
              </a:p>
              <a:p>
                <a:r>
                  <a:rPr lang="zh-CN" altLang="en-US" sz="2000" dirty="0"/>
                  <a:t>通过应用</a:t>
                </a:r>
                <a:r>
                  <a:rPr lang="en-US" altLang="zh-CN" sz="2000" dirty="0"/>
                  <a:t>KKT</a:t>
                </a:r>
                <a:r>
                  <a:rPr lang="zh-CN" altLang="en-US" sz="2000" dirty="0"/>
                  <a:t>条件到</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𝟏𝟕</m:t>
                        </m:r>
                      </m:e>
                    </m:d>
                  </m:oMath>
                </a14:m>
                <a:r>
                  <a:rPr lang="zh-CN" altLang="en-US" sz="2000" dirty="0"/>
                  <a:t>上，找到</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𝟏𝟕</m:t>
                        </m:r>
                      </m:e>
                    </m:d>
                  </m:oMath>
                </a14:m>
                <a:r>
                  <a:rPr lang="zh-CN" altLang="en-US" sz="2000" dirty="0"/>
                  <a:t>的一阶必要条件为：</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𝑷</m:t>
                          </m:r>
                        </m:e>
                        <m:sub>
                          <m:d>
                            <m:dPr>
                              <m:begChr m:val="["/>
                              <m:endChr m:val="]"/>
                              <m:ctrlPr>
                                <a:rPr lang="en-US" altLang="zh-CN" sz="2000" i="1">
                                  <a:latin typeface="Cambria Math" panose="02040503050406030204" pitchFamily="18" charset="0"/>
                                </a:rPr>
                              </m:ctrlPr>
                            </m:dPr>
                            <m:e>
                              <m:r>
                                <a:rPr lang="en-US" altLang="zh-CN" sz="2000" i="1">
                                  <a:latin typeface="Cambria Math"/>
                                </a:rPr>
                                <m:t>𝒍</m:t>
                              </m:r>
                              <m:r>
                                <a:rPr lang="en-US" altLang="zh-CN" sz="2000" i="1">
                                  <a:latin typeface="Cambria Math"/>
                                </a:rPr>
                                <m:t>,</m:t>
                              </m:r>
                              <m:r>
                                <a:rPr lang="en-US" altLang="zh-CN" sz="2000" i="1">
                                  <a:latin typeface="Cambria Math"/>
                                </a:rPr>
                                <m:t>𝒖</m:t>
                              </m:r>
                            </m:e>
                          </m:d>
                        </m:sub>
                      </m:sSub>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𝑨</m:t>
                          </m:r>
                        </m:sub>
                      </m:sSub>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𝝁</m:t>
                          </m:r>
                        </m:e>
                      </m:d>
                      <m:r>
                        <a:rPr lang="en-US" altLang="zh-CN" sz="2000" i="1">
                          <a:latin typeface="Cambria Math"/>
                        </a:rPr>
                        <m:t>=</m:t>
                      </m:r>
                      <m:r>
                        <a:rPr lang="en-US" altLang="zh-CN" sz="2000" i="1">
                          <a:latin typeface="Cambria Math"/>
                        </a:rPr>
                        <m:t>𝟎</m:t>
                      </m:r>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𝒂</m:t>
                          </m:r>
                          <m:r>
                            <a:rPr lang="en-US" altLang="zh-CN" sz="2000" i="1">
                              <a:solidFill>
                                <a:srgbClr val="FF0000"/>
                              </a:solidFill>
                              <a:latin typeface="Cambria Math"/>
                            </a:rPr>
                            <m:t>𝟏𝟖</m:t>
                          </m:r>
                        </m:e>
                      </m:d>
                    </m:oMath>
                  </m:oMathPara>
                </a14:m>
                <a:endParaRPr lang="en-US" altLang="zh-CN" sz="2000" dirty="0"/>
              </a:p>
              <a:p>
                <a:r>
                  <a:rPr lang="zh-CN" altLang="en-US" sz="2000" dirty="0"/>
                  <a:t>其中</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𝑷</m:t>
                        </m:r>
                      </m:e>
                      <m:sub>
                        <m:d>
                          <m:dPr>
                            <m:begChr m:val="["/>
                            <m:endChr m:val="]"/>
                            <m:ctrlPr>
                              <a:rPr lang="en-US" altLang="zh-CN" sz="2000" i="1">
                                <a:latin typeface="Cambria Math" panose="02040503050406030204" pitchFamily="18" charset="0"/>
                              </a:rPr>
                            </m:ctrlPr>
                          </m:dPr>
                          <m:e>
                            <m:r>
                              <a:rPr lang="en-US" altLang="zh-CN" sz="2000" i="1">
                                <a:latin typeface="Cambria Math"/>
                              </a:rPr>
                              <m:t>𝒍</m:t>
                            </m:r>
                            <m:r>
                              <a:rPr lang="en-US" altLang="zh-CN" sz="2000" i="1">
                                <a:latin typeface="Cambria Math"/>
                              </a:rPr>
                              <m:t>,</m:t>
                            </m:r>
                            <m:r>
                              <a:rPr lang="en-US" altLang="zh-CN" sz="2000" i="1">
                                <a:latin typeface="Cambria Math"/>
                              </a:rPr>
                              <m:t>𝒖</m:t>
                            </m:r>
                          </m:e>
                        </m:d>
                      </m:sub>
                    </m:sSub>
                  </m:oMath>
                </a14:m>
                <a:r>
                  <a:rPr lang="zh-CN" altLang="en-US" sz="2000" dirty="0"/>
                  <a:t>为向量</a:t>
                </a:r>
                <a14:m>
                  <m:oMath xmlns:m="http://schemas.openxmlformats.org/officeDocument/2006/math">
                    <m:r>
                      <a:rPr lang="en-US" altLang="zh-CN" sz="2000" i="1">
                        <a:latin typeface="Cambria Math"/>
                      </a:rPr>
                      <m:t>𝒈</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zh-CN" altLang="en-US" sz="2000" dirty="0"/>
                  <a:t>在矩形区域</a:t>
                </a:r>
                <a14:m>
                  <m:oMath xmlns:m="http://schemas.openxmlformats.org/officeDocument/2006/math">
                    <m:r>
                      <a:rPr lang="en-US" altLang="zh-CN" sz="2000" i="1">
                        <a:latin typeface="Cambria Math"/>
                      </a:rPr>
                      <m:t>[</m:t>
                    </m:r>
                    <m:r>
                      <a:rPr lang="en-US" altLang="zh-CN" sz="2000" i="1">
                        <a:latin typeface="Cambria Math"/>
                      </a:rPr>
                      <m:t>𝒍</m:t>
                    </m:r>
                    <m:r>
                      <a:rPr lang="en-US" altLang="zh-CN" sz="2000" i="1">
                        <a:latin typeface="Cambria Math"/>
                      </a:rPr>
                      <m:t>,</m:t>
                    </m:r>
                    <m:r>
                      <a:rPr lang="en-US" altLang="zh-CN" sz="2000" i="1">
                        <a:latin typeface="Cambria Math"/>
                      </a:rPr>
                      <m:t>𝒖</m:t>
                    </m:r>
                    <m:r>
                      <a:rPr lang="en-US" altLang="zh-CN" sz="2000" i="1">
                        <a:latin typeface="Cambria Math"/>
                      </a:rPr>
                      <m:t>]</m:t>
                    </m:r>
                  </m:oMath>
                </a14:m>
                <a:r>
                  <a:rPr lang="zh-CN" altLang="en-US" sz="2000" dirty="0"/>
                  <a:t>上的投影：</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𝑷</m:t>
                                  </m:r>
                                </m:e>
                                <m:sub>
                                  <m:d>
                                    <m:dPr>
                                      <m:begChr m:val="["/>
                                      <m:endChr m:val="]"/>
                                      <m:ctrlPr>
                                        <a:rPr lang="en-US" altLang="zh-CN" sz="2000" i="1">
                                          <a:latin typeface="Cambria Math" panose="02040503050406030204" pitchFamily="18" charset="0"/>
                                        </a:rPr>
                                      </m:ctrlPr>
                                    </m:dPr>
                                    <m:e>
                                      <m:r>
                                        <a:rPr lang="en-US" altLang="zh-CN" sz="2000" i="1">
                                          <a:latin typeface="Cambria Math"/>
                                        </a:rPr>
                                        <m:t>𝒍</m:t>
                                      </m:r>
                                      <m:r>
                                        <a:rPr lang="en-US" altLang="zh-CN" sz="2000" i="1">
                                          <a:latin typeface="Cambria Math"/>
                                        </a:rPr>
                                        <m:t>,</m:t>
                                      </m:r>
                                      <m:r>
                                        <a:rPr lang="en-US" altLang="zh-CN" sz="2000" i="1">
                                          <a:latin typeface="Cambria Math"/>
                                        </a:rPr>
                                        <m:t>𝒖</m:t>
                                      </m:r>
                                    </m:e>
                                  </m:d>
                                </m:sub>
                              </m:sSub>
                              <m:r>
                                <a:rPr lang="en-US" altLang="zh-CN" sz="2000" i="1">
                                  <a:latin typeface="Cambria Math"/>
                                </a:rPr>
                                <m:t>𝒈</m:t>
                              </m:r>
                            </m:e>
                          </m:d>
                        </m:e>
                        <m:sub>
                          <m:r>
                            <a:rPr lang="en-US" altLang="zh-CN" sz="2000" i="1">
                              <a:latin typeface="Cambria Math"/>
                            </a:rPr>
                            <m:t>𝒊</m:t>
                          </m:r>
                        </m:sub>
                      </m:sSub>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a:rPr>
                                <m:t>𝒎𝒊𝒏</m:t>
                              </m:r>
                              <m:r>
                                <a:rPr lang="en-US" altLang="zh-CN" sz="2000" i="1">
                                  <a:latin typeface="Cambria Math"/>
                                </a:rPr>
                                <m: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e>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e>
                            <m:e>
                              <m:r>
                                <a:rPr lang="en-US" altLang="zh-CN" sz="2000" i="1">
                                  <a:latin typeface="Cambria Math"/>
                                </a:rPr>
                                <m:t>𝒎𝒂𝒙</m:t>
                              </m:r>
                              <m:r>
                                <a:rPr lang="en-US" altLang="zh-CN" sz="2000" i="1">
                                  <a:latin typeface="Cambria Math"/>
                                </a:rPr>
                                <m: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e>
                          </m:eqArr>
                        </m:e>
                      </m:d>
                      <m:eqArr>
                        <m:eqArrPr>
                          <m:ctrlPr>
                            <a:rPr lang="en-US" altLang="zh-CN" sz="2000" i="1">
                              <a:latin typeface="Cambria Math" panose="02040503050406030204" pitchFamily="18" charset="0"/>
                            </a:rPr>
                          </m:ctrlPr>
                        </m:eqArr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𝒍</m:t>
                              </m:r>
                            </m:e>
                            <m:sub>
                              <m:r>
                                <a:rPr lang="en-US" altLang="zh-CN" sz="2000" i="1">
                                  <a:latin typeface="Cambria Math"/>
                                </a:rPr>
                                <m:t>𝒊</m:t>
                              </m:r>
                            </m:sub>
                          </m:sSub>
                        </m:e>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𝒍</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𝒖</m:t>
                              </m:r>
                            </m:e>
                            <m:sub>
                              <m:r>
                                <a:rPr lang="en-US" altLang="zh-CN" sz="2000" i="1">
                                  <a:latin typeface="Cambria Math"/>
                                </a:rPr>
                                <m:t>𝒊</m:t>
                              </m:r>
                            </m:sub>
                          </m:sSub>
                          <m:r>
                            <a:rPr lang="en-US" altLang="zh-CN" sz="2000" i="1">
                              <a:latin typeface="Cambria Math"/>
                            </a:rPr>
                            <m:t>)</m:t>
                          </m:r>
                        </m:e>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𝒊</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𝒖</m:t>
                              </m:r>
                            </m:e>
                            <m:sub>
                              <m:r>
                                <a:rPr lang="en-US" altLang="zh-CN" sz="2000" i="1">
                                  <a:latin typeface="Cambria Math"/>
                                </a:rPr>
                                <m:t>𝒊</m:t>
                              </m:r>
                            </m:sub>
                          </m:sSub>
                        </m:e>
                      </m:eqArr>
                      <m:r>
                        <a:rPr lang="en-US" altLang="zh-CN" sz="2000" i="1">
                          <a:latin typeface="Cambria Math"/>
                        </a:rPr>
                        <m:t>, </m:t>
                      </m:r>
                      <m:r>
                        <a:rPr lang="en-US" altLang="zh-CN" sz="2000" i="1">
                          <a:latin typeface="Cambria Math"/>
                        </a:rPr>
                        <m:t>𝒊</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a:latin typeface="Cambria Math"/>
                        </a:rPr>
                        <m:t>,⋯,</m:t>
                      </m:r>
                      <m:r>
                        <a:rPr lang="en-US" altLang="zh-CN" sz="2000" i="1">
                          <a:latin typeface="Cambria Math"/>
                        </a:rPr>
                        <m:t>𝒏</m:t>
                      </m:r>
                      <m:r>
                        <a:rPr lang="en-US" altLang="zh-CN" sz="2000" i="1">
                          <a:latin typeface="Cambria Math"/>
                        </a:rPr>
                        <m:t>   (</m:t>
                      </m:r>
                      <m:r>
                        <a:rPr lang="en-US" altLang="zh-CN" sz="2000" i="1">
                          <a:solidFill>
                            <a:srgbClr val="FF0000"/>
                          </a:solidFill>
                          <a:latin typeface="Cambria Math"/>
                        </a:rPr>
                        <m:t>𝒂</m:t>
                      </m:r>
                      <m:r>
                        <a:rPr lang="en-US" altLang="zh-CN" sz="2000" i="1">
                          <a:solidFill>
                            <a:srgbClr val="FF0000"/>
                          </a:solidFill>
                          <a:latin typeface="Cambria Math"/>
                        </a:rPr>
                        <m:t>𝟏𝟗</m:t>
                      </m:r>
                      <m:r>
                        <a:rPr lang="en-US" altLang="zh-CN" sz="2000" i="1">
                          <a:solidFill>
                            <a:srgbClr val="FF0000"/>
                          </a:solidFill>
                          <a:latin typeface="Cambria Math"/>
                        </a:rPr>
                        <m:t>)</m:t>
                      </m:r>
                    </m:oMath>
                  </m:oMathPara>
                </a14:m>
                <a:endParaRPr lang="zh-CN" alt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5458446"/>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solidFill>
                      <a:srgbClr val="FF0000"/>
                    </a:solidFill>
                  </a:rPr>
                  <a:t>LANCELOT</a:t>
                </a:r>
                <a:r>
                  <a:rPr lang="zh-CN" altLang="en-US" sz="2800" dirty="0">
                    <a:solidFill>
                      <a:srgbClr val="FF0000"/>
                    </a:solidFill>
                  </a:rPr>
                  <a:t>算法</a:t>
                </a:r>
                <a:r>
                  <a:rPr lang="en-US" altLang="zh-CN" dirty="0"/>
                  <a:t>:</a:t>
                </a:r>
                <a:r>
                  <a:rPr lang="zh-CN" altLang="en-US" dirty="0"/>
                  <a:t>注意子问题</a:t>
                </a:r>
                <a14:m>
                  <m:oMath xmlns:m="http://schemas.openxmlformats.org/officeDocument/2006/math">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𝒂</m:t>
                        </m:r>
                        <m:r>
                          <a:rPr lang="en-US" altLang="zh-CN" sz="2800" i="1">
                            <a:solidFill>
                              <a:srgbClr val="FF0000"/>
                            </a:solidFill>
                            <a:latin typeface="Cambria Math"/>
                          </a:rPr>
                          <m:t>𝟏𝟕</m:t>
                        </m:r>
                      </m:e>
                    </m:d>
                  </m:oMath>
                </a14:m>
                <a:r>
                  <a:rPr lang="zh-CN" altLang="en-US" sz="2800" dirty="0"/>
                  <a:t>可不精确求解</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bwMode="auto">
              <a:xfrm>
                <a:off x="1808163" y="1736973"/>
                <a:ext cx="9001000" cy="489654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zh-CN" altLang="en-US" sz="1800" dirty="0">
                    <a:solidFill>
                      <a:srgbClr val="6600FF"/>
                    </a:solidFill>
                  </a:rPr>
                  <a:t>选择正常数</a:t>
                </a:r>
                <a14:m>
                  <m:oMath xmlns:m="http://schemas.openxmlformats.org/officeDocument/2006/math">
                    <m:acc>
                      <m:accPr>
                        <m:chr m:val="̅"/>
                        <m:ctrlPr>
                          <a:rPr lang="en-US" altLang="zh-CN" sz="1800" i="1">
                            <a:solidFill>
                              <a:srgbClr val="6600FF"/>
                            </a:solidFill>
                            <a:latin typeface="Cambria Math" panose="02040503050406030204" pitchFamily="18" charset="0"/>
                          </a:rPr>
                        </m:ctrlPr>
                      </m:accPr>
                      <m:e>
                        <m:r>
                          <a:rPr lang="en-US" altLang="zh-CN" sz="1800" i="1">
                            <a:solidFill>
                              <a:srgbClr val="6600FF"/>
                            </a:solidFill>
                            <a:latin typeface="Cambria Math"/>
                          </a:rPr>
                          <m:t>𝜼</m:t>
                        </m:r>
                      </m:e>
                    </m:acc>
                    <m:r>
                      <a:rPr lang="en-US" altLang="zh-CN" sz="1800"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𝝎</m:t>
                        </m:r>
                      </m:e>
                    </m:acc>
                    <m:r>
                      <a:rPr lang="en-US" altLang="zh-CN" sz="1800"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𝝁</m:t>
                        </m:r>
                      </m:e>
                    </m:acc>
                    <m:r>
                      <a:rPr lang="en-US" altLang="zh-CN" sz="1800" dirty="0">
                        <a:solidFill>
                          <a:srgbClr val="6600FF"/>
                        </a:solidFill>
                        <a:latin typeface="Cambria Math"/>
                      </a:rPr>
                      <m:t>≤</m:t>
                    </m:r>
                    <m:r>
                      <a:rPr lang="en-US" altLang="zh-CN" sz="1800" dirty="0">
                        <a:solidFill>
                          <a:srgbClr val="6600FF"/>
                        </a:solidFill>
                        <a:latin typeface="Cambria Math"/>
                      </a:rPr>
                      <m:t>𝟏</m:t>
                    </m:r>
                    <m:r>
                      <a:rPr lang="en-US" altLang="zh-CN" sz="1800" dirty="0">
                        <a:solidFill>
                          <a:srgbClr val="6600FF"/>
                        </a:solidFill>
                        <a:latin typeface="Cambria Math"/>
                      </a:rPr>
                      <m:t>,</m:t>
                    </m:r>
                    <m:r>
                      <a:rPr lang="en-US" altLang="zh-CN" sz="1800" i="1" dirty="0">
                        <a:solidFill>
                          <a:srgbClr val="6600FF"/>
                        </a:solidFill>
                        <a:latin typeface="Cambria Math"/>
                      </a:rPr>
                      <m:t>𝝉</m:t>
                    </m:r>
                    <m:r>
                      <a:rPr lang="en-US" altLang="zh-CN" sz="1800" i="1" dirty="0">
                        <a:solidFill>
                          <a:srgbClr val="6600FF"/>
                        </a:solidFill>
                        <a:latin typeface="Cambria Math"/>
                      </a:rPr>
                      <m:t>&lt;</m:t>
                    </m:r>
                    <m:r>
                      <a:rPr lang="en-US" altLang="zh-CN" sz="1800" i="1" dirty="0">
                        <a:solidFill>
                          <a:srgbClr val="6600FF"/>
                        </a:solidFill>
                        <a:latin typeface="Cambria Math"/>
                      </a:rPr>
                      <m:t>𝟏</m:t>
                    </m:r>
                    <m:r>
                      <a:rPr lang="en-US" altLang="zh-CN" sz="1800" i="1" dirty="0">
                        <a:solidFill>
                          <a:srgbClr val="6600FF"/>
                        </a:solidFill>
                        <a:latin typeface="Cambria Math"/>
                      </a:rPr>
                      <m:t> ,</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𝜸</m:t>
                        </m:r>
                      </m:e>
                    </m:acc>
                    <m:r>
                      <a:rPr lang="en-US" altLang="zh-CN" sz="1800" i="1" dirty="0">
                        <a:solidFill>
                          <a:srgbClr val="6600FF"/>
                        </a:solidFill>
                        <a:latin typeface="Cambria Math"/>
                      </a:rPr>
                      <m:t>&lt;</m:t>
                    </m:r>
                    <m:r>
                      <a:rPr lang="en-US" altLang="zh-CN" sz="1800" i="1" dirty="0">
                        <a:solidFill>
                          <a:srgbClr val="6600FF"/>
                        </a:solidFill>
                        <a:latin typeface="Cambria Math"/>
                      </a:rPr>
                      <m:t>𝟏</m:t>
                    </m:r>
                    <m:r>
                      <a:rPr lang="en-US" altLang="zh-CN" sz="1800" i="1" dirty="0">
                        <a:solidFill>
                          <a:srgbClr val="6600FF"/>
                        </a:solidFill>
                        <a:latin typeface="Cambria Math"/>
                      </a:rPr>
                      <m:t> ,</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𝝎</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𝝎</m:t>
                        </m:r>
                      </m:sub>
                    </m:sSub>
                    <m:r>
                      <a:rPr lang="en-US" altLang="zh-CN" sz="1800" i="1" dirty="0">
                        <a:solidFill>
                          <a:srgbClr val="6600FF"/>
                        </a:solidFill>
                        <a:latin typeface="Cambria Math"/>
                      </a:rPr>
                      <m:t>, </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𝜼</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𝜼</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m:t>
                        </m:r>
                      </m:sub>
                    </m:sSub>
                  </m:oMath>
                </a14:m>
                <a:r>
                  <a:rPr lang="zh-CN" altLang="en-US" sz="1800" dirty="0">
                    <a:solidFill>
                      <a:srgbClr val="6600FF"/>
                    </a:solidFill>
                  </a:rPr>
                  <a:t>满足             </a:t>
                </a:r>
                <a:endParaRPr lang="en-US" altLang="zh-CN" sz="1800" dirty="0">
                  <a:solidFill>
                    <a:srgbClr val="6600FF"/>
                  </a:solidFill>
                </a:endParaRPr>
              </a:p>
              <a:p>
                <a:pPr algn="l"/>
                <a:r>
                  <a:rPr lang="en-US" altLang="zh-CN" sz="1800" dirty="0">
                    <a:solidFill>
                      <a:srgbClr val="6600FF"/>
                    </a:solidFill>
                  </a:rPr>
                  <a:t>    </a:t>
                </a:r>
                <a14:m>
                  <m:oMath xmlns:m="http://schemas.openxmlformats.org/officeDocument/2006/math">
                    <m:r>
                      <a:rPr lang="en-US" altLang="zh-CN" sz="1800">
                        <a:solidFill>
                          <a:srgbClr val="6600FF"/>
                        </a:solidFill>
                        <a:latin typeface="Cambria Math"/>
                      </a:rPr>
                      <m:t> </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𝜶</m:t>
                        </m:r>
                      </m:e>
                      <m:sub>
                        <m:r>
                          <a:rPr lang="en-US" altLang="zh-CN" sz="1800" i="1">
                            <a:solidFill>
                              <a:srgbClr val="6600FF"/>
                            </a:solidFill>
                            <a:latin typeface="Cambria Math"/>
                          </a:rPr>
                          <m:t>𝜼</m:t>
                        </m:r>
                      </m:sub>
                    </m:sSub>
                    <m:r>
                      <a:rPr lang="en-US" altLang="zh-CN" sz="1800" i="1">
                        <a:solidFill>
                          <a:srgbClr val="6600FF"/>
                        </a:solidFill>
                        <a:latin typeface="Cambria Math"/>
                      </a:rPr>
                      <m:t>&lt;</m:t>
                    </m:r>
                    <m:r>
                      <a:rPr lang="en-US" altLang="zh-CN" sz="1800" i="1">
                        <a:solidFill>
                          <a:srgbClr val="6600FF"/>
                        </a:solidFill>
                        <a:latin typeface="Cambria Math"/>
                      </a:rPr>
                      <m:t>𝒎𝒊𝒏</m:t>
                    </m:r>
                    <m:d>
                      <m:dPr>
                        <m:ctrlPr>
                          <a:rPr lang="en-US" altLang="zh-CN" sz="1800" i="1">
                            <a:solidFill>
                              <a:srgbClr val="6600FF"/>
                            </a:solidFill>
                            <a:latin typeface="Cambria Math" panose="02040503050406030204" pitchFamily="18" charset="0"/>
                          </a:rPr>
                        </m:ctrlPr>
                      </m:dPr>
                      <m:e>
                        <m:r>
                          <a:rPr lang="en-US" altLang="zh-CN" sz="1800" i="1">
                            <a:solidFill>
                              <a:srgbClr val="6600FF"/>
                            </a:solidFill>
                            <a:latin typeface="Cambria Math"/>
                          </a:rPr>
                          <m:t>𝟏</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𝜶</m:t>
                            </m:r>
                          </m:e>
                          <m:sub>
                            <m:r>
                              <a:rPr lang="en-US" altLang="zh-CN" sz="1800" i="1">
                                <a:solidFill>
                                  <a:srgbClr val="6600FF"/>
                                </a:solidFill>
                                <a:latin typeface="Cambria Math"/>
                              </a:rPr>
                              <m:t>𝝎</m:t>
                            </m:r>
                          </m:sub>
                        </m:sSub>
                      </m:e>
                    </m:d>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𝜷</m:t>
                        </m:r>
                      </m:e>
                      <m:sub>
                        <m:r>
                          <a:rPr lang="en-US" altLang="zh-CN" sz="1800" i="1">
                            <a:solidFill>
                              <a:srgbClr val="6600FF"/>
                            </a:solidFill>
                            <a:latin typeface="Cambria Math"/>
                          </a:rPr>
                          <m:t>𝜼</m:t>
                        </m:r>
                      </m:sub>
                    </m:sSub>
                    <m:r>
                      <a:rPr lang="en-US" altLang="zh-CN" sz="1800" i="1">
                        <a:solidFill>
                          <a:srgbClr val="6600FF"/>
                        </a:solidFill>
                        <a:latin typeface="Cambria Math"/>
                      </a:rPr>
                      <m:t>&lt;</m:t>
                    </m:r>
                    <m:r>
                      <a:rPr lang="en-US" altLang="zh-CN" sz="1800" i="1">
                        <a:solidFill>
                          <a:srgbClr val="6600FF"/>
                        </a:solidFill>
                        <a:latin typeface="Cambria Math"/>
                      </a:rPr>
                      <m:t>𝒎𝒊𝒏</m:t>
                    </m:r>
                    <m:d>
                      <m:dPr>
                        <m:ctrlPr>
                          <a:rPr lang="en-US" altLang="zh-CN" sz="1800" i="1">
                            <a:solidFill>
                              <a:srgbClr val="6600FF"/>
                            </a:solidFill>
                            <a:latin typeface="Cambria Math" panose="02040503050406030204" pitchFamily="18" charset="0"/>
                          </a:rPr>
                        </m:ctrlPr>
                      </m:dPr>
                      <m:e>
                        <m:r>
                          <a:rPr lang="en-US" altLang="zh-CN" sz="1800" i="1">
                            <a:solidFill>
                              <a:srgbClr val="6600FF"/>
                            </a:solidFill>
                            <a:latin typeface="Cambria Math"/>
                          </a:rPr>
                          <m:t>𝟏</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𝜷</m:t>
                            </m:r>
                          </m:e>
                          <m:sub>
                            <m:r>
                              <a:rPr lang="en-US" altLang="zh-CN" sz="1800" i="1">
                                <a:solidFill>
                                  <a:srgbClr val="6600FF"/>
                                </a:solidFill>
                                <a:latin typeface="Cambria Math"/>
                              </a:rPr>
                              <m:t>𝝎</m:t>
                            </m:r>
                          </m:sub>
                        </m:sSub>
                      </m:e>
                    </m:d>
                    <m:r>
                      <a:rPr lang="en-US" altLang="zh-CN" sz="1800" i="1">
                        <a:solidFill>
                          <a:srgbClr val="6600FF"/>
                        </a:solidFill>
                        <a:latin typeface="Cambria Math"/>
                      </a:rPr>
                      <m:t>;</m:t>
                    </m:r>
                  </m:oMath>
                </a14:m>
                <a:endParaRPr lang="en-US" altLang="zh-CN" sz="1800" dirty="0">
                  <a:solidFill>
                    <a:srgbClr val="6600FF"/>
                  </a:solidFill>
                </a:endParaRPr>
              </a:p>
              <a:p>
                <a:pPr algn="l"/>
                <a:r>
                  <a:rPr lang="zh-CN" altLang="en-US" sz="1800" dirty="0">
                    <a:solidFill>
                      <a:srgbClr val="6600FF"/>
                    </a:solidFill>
                  </a:rPr>
                  <a:t>选择</a:t>
                </a:r>
                <a14:m>
                  <m:oMath xmlns:m="http://schemas.openxmlformats.org/officeDocument/2006/math">
                    <m:sSup>
                      <m:sSupPr>
                        <m:ctrlPr>
                          <a:rPr lang="en-US" altLang="zh-CN" sz="1800" i="1">
                            <a:solidFill>
                              <a:srgbClr val="6600FF"/>
                            </a:solidFill>
                            <a:latin typeface="Cambria Math" panose="02040503050406030204" pitchFamily="18" charset="0"/>
                          </a:rPr>
                        </m:ctrlPr>
                      </m:sSupPr>
                      <m:e>
                        <m:r>
                          <a:rPr lang="en-US" altLang="zh-CN" sz="1800" i="1">
                            <a:solidFill>
                              <a:srgbClr val="6600FF"/>
                            </a:solidFill>
                            <a:latin typeface="Cambria Math"/>
                          </a:rPr>
                          <m:t>𝝀</m:t>
                        </m:r>
                      </m:e>
                      <m:sup>
                        <m:r>
                          <a:rPr lang="en-US" altLang="zh-CN" sz="1800" i="1">
                            <a:solidFill>
                              <a:srgbClr val="6600FF"/>
                            </a:solidFill>
                            <a:latin typeface="Cambria Math"/>
                          </a:rPr>
                          <m:t>𝟎</m:t>
                        </m:r>
                      </m:sup>
                    </m:sSup>
                    <m:r>
                      <a:rPr lang="en-US" altLang="zh-CN" sz="1800" i="1">
                        <a:solidFill>
                          <a:srgbClr val="6600FF"/>
                        </a:solidFill>
                        <a:latin typeface="Cambria Math"/>
                      </a:rPr>
                      <m:t>∈</m:t>
                    </m:r>
                    <m:sSup>
                      <m:sSupPr>
                        <m:ctrlPr>
                          <a:rPr lang="en-US" altLang="zh-CN" sz="1800" i="1">
                            <a:solidFill>
                              <a:srgbClr val="6600FF"/>
                            </a:solidFill>
                            <a:latin typeface="Cambria Math" panose="02040503050406030204" pitchFamily="18" charset="0"/>
                          </a:rPr>
                        </m:ctrlPr>
                      </m:sSupPr>
                      <m:e>
                        <m:r>
                          <a:rPr lang="en-US" altLang="zh-CN" sz="1800" i="1">
                            <a:solidFill>
                              <a:srgbClr val="6600FF"/>
                            </a:solidFill>
                            <a:latin typeface="Cambria Math"/>
                          </a:rPr>
                          <m:t>𝑹</m:t>
                        </m:r>
                      </m:e>
                      <m:sup>
                        <m:r>
                          <a:rPr lang="en-US" altLang="zh-CN" sz="1800" i="1">
                            <a:solidFill>
                              <a:srgbClr val="6600FF"/>
                            </a:solidFill>
                            <a:latin typeface="Cambria Math"/>
                          </a:rPr>
                          <m:t>𝒎</m:t>
                        </m:r>
                      </m:sup>
                    </m:sSup>
                  </m:oMath>
                </a14:m>
                <a:r>
                  <a:rPr lang="en-US" altLang="zh-CN" sz="1800" dirty="0">
                    <a:solidFill>
                      <a:srgbClr val="6600FF"/>
                    </a:solidFill>
                  </a:rPr>
                  <a:t>;</a:t>
                </a:r>
              </a:p>
              <a:p>
                <a:pPr algn="l"/>
                <a:r>
                  <a:rPr lang="zh-CN" altLang="en-US" sz="1800" dirty="0">
                    <a:solidFill>
                      <a:srgbClr val="6600FF"/>
                    </a:solidFill>
                  </a:rPr>
                  <a:t>设定</a:t>
                </a:r>
                <a14:m>
                  <m:oMath xmlns:m="http://schemas.openxmlformats.org/officeDocument/2006/math">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𝝁</m:t>
                        </m:r>
                      </m:e>
                      <m:sub>
                        <m:r>
                          <a:rPr lang="en-US" altLang="zh-CN" sz="1800" i="1">
                            <a:solidFill>
                              <a:srgbClr val="6600FF"/>
                            </a:solidFill>
                            <a:latin typeface="Cambria Math"/>
                          </a:rPr>
                          <m:t>𝟎</m:t>
                        </m:r>
                      </m:sub>
                    </m:sSub>
                    <m:r>
                      <a:rPr lang="en-US" altLang="zh-CN" sz="1800" i="1">
                        <a:solidFill>
                          <a:srgbClr val="6600FF"/>
                        </a:solidFill>
                        <a:latin typeface="Cambria Math"/>
                      </a:rPr>
                      <m:t>=</m:t>
                    </m:r>
                    <m:acc>
                      <m:accPr>
                        <m:chr m:val="̅"/>
                        <m:ctrlPr>
                          <a:rPr lang="en-US" altLang="zh-CN" sz="1800" i="1">
                            <a:solidFill>
                              <a:srgbClr val="6600FF"/>
                            </a:solidFill>
                            <a:latin typeface="Cambria Math" panose="02040503050406030204" pitchFamily="18" charset="0"/>
                          </a:rPr>
                        </m:ctrlPr>
                      </m:accPr>
                      <m:e>
                        <m:r>
                          <a:rPr lang="en-US" altLang="zh-CN" sz="1800" i="1">
                            <a:solidFill>
                              <a:srgbClr val="6600FF"/>
                            </a:solidFill>
                            <a:latin typeface="Cambria Math"/>
                          </a:rPr>
                          <m:t>𝝁</m:t>
                        </m:r>
                      </m:e>
                    </m:acc>
                    <m:r>
                      <a:rPr lang="en-US" altLang="zh-CN" sz="1800"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𝟎</m:t>
                        </m:r>
                      </m:sub>
                    </m:sSub>
                    <m:r>
                      <a:rPr lang="en-US" altLang="zh-CN" sz="1800" i="1" dirty="0">
                        <a:solidFill>
                          <a:srgbClr val="6600FF"/>
                        </a:solidFill>
                        <a:latin typeface="Cambria Math"/>
                      </a:rPr>
                      <m:t>=</m:t>
                    </m:r>
                    <m:r>
                      <a:rPr lang="en-US" altLang="zh-CN" sz="1800" i="1" dirty="0">
                        <a:solidFill>
                          <a:srgbClr val="6600FF"/>
                        </a:solidFill>
                        <a:latin typeface="Cambria Math"/>
                      </a:rPr>
                      <m:t>𝒎𝒊𝒏</m:t>
                    </m:r>
                    <m:d>
                      <m:dPr>
                        <m:ctrlPr>
                          <a:rPr lang="en-US" altLang="zh-CN" sz="1800" i="1" dirty="0">
                            <a:solidFill>
                              <a:srgbClr val="6600FF"/>
                            </a:solidFill>
                            <a:latin typeface="Cambria Math" panose="02040503050406030204" pitchFamily="18" charset="0"/>
                          </a:rPr>
                        </m:ctrlPr>
                      </m:dPr>
                      <m:e>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𝟎</m:t>
                            </m:r>
                          </m:sub>
                        </m:sSub>
                        <m:r>
                          <a:rPr lang="en-US" altLang="zh-CN" sz="1800" i="1"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𝜸</m:t>
                            </m:r>
                          </m:e>
                        </m:acc>
                      </m:e>
                    </m:d>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𝝎</m:t>
                        </m:r>
                      </m:e>
                      <m:sub>
                        <m:r>
                          <a:rPr lang="en-US" altLang="zh-CN" sz="1800" i="1" dirty="0">
                            <a:solidFill>
                              <a:srgbClr val="6600FF"/>
                            </a:solidFill>
                            <a:latin typeface="Cambria Math"/>
                          </a:rPr>
                          <m:t>𝟎</m:t>
                        </m:r>
                      </m:sub>
                    </m:sSub>
                    <m:r>
                      <a:rPr lang="en-US" altLang="zh-CN" sz="1800" i="1"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𝝎</m:t>
                        </m:r>
                      </m:e>
                    </m:acc>
                    <m:sSup>
                      <m:sSupPr>
                        <m:ctrlPr>
                          <a:rPr lang="en-US" altLang="zh-CN" sz="1800" i="1" dirty="0">
                            <a:solidFill>
                              <a:srgbClr val="6600FF"/>
                            </a:solidFill>
                            <a:latin typeface="Cambria Math" panose="02040503050406030204" pitchFamily="18" charset="0"/>
                          </a:rPr>
                        </m:ctrlPr>
                      </m:sSupPr>
                      <m:e>
                        <m:d>
                          <m:dPr>
                            <m:ctrlPr>
                              <a:rPr lang="en-US" altLang="zh-CN" sz="1800" i="1" dirty="0">
                                <a:solidFill>
                                  <a:srgbClr val="6600FF"/>
                                </a:solidFill>
                                <a:latin typeface="Cambria Math" panose="02040503050406030204" pitchFamily="18" charset="0"/>
                              </a:rPr>
                            </m:ctrlPr>
                          </m:dPr>
                          <m:e>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𝟎</m:t>
                                </m:r>
                              </m:sub>
                            </m:sSub>
                          </m:e>
                        </m:d>
                      </m:e>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𝝎</m:t>
                            </m:r>
                          </m:sub>
                        </m:sSub>
                      </m:sup>
                    </m:sSup>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𝜼</m:t>
                        </m:r>
                      </m:e>
                      <m:sub>
                        <m:r>
                          <a:rPr lang="en-US" altLang="zh-CN" sz="1800" i="1" dirty="0">
                            <a:solidFill>
                              <a:srgbClr val="6600FF"/>
                            </a:solidFill>
                            <a:latin typeface="Cambria Math"/>
                          </a:rPr>
                          <m:t>𝟎</m:t>
                        </m:r>
                      </m:sub>
                    </m:sSub>
                    <m:r>
                      <a:rPr lang="en-US" altLang="zh-CN" sz="1800" i="1"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𝜼</m:t>
                        </m:r>
                      </m:e>
                    </m:acc>
                    <m:sSup>
                      <m:sSupPr>
                        <m:ctrlPr>
                          <a:rPr lang="en-US" altLang="zh-CN" sz="1800" i="1" dirty="0">
                            <a:solidFill>
                              <a:srgbClr val="6600FF"/>
                            </a:solidFill>
                            <a:latin typeface="Cambria Math" panose="02040503050406030204" pitchFamily="18" charset="0"/>
                          </a:rPr>
                        </m:ctrlPr>
                      </m:sSupPr>
                      <m:e>
                        <m:d>
                          <m:dPr>
                            <m:ctrlPr>
                              <a:rPr lang="en-US" altLang="zh-CN" sz="1800" i="1" dirty="0">
                                <a:solidFill>
                                  <a:srgbClr val="6600FF"/>
                                </a:solidFill>
                                <a:latin typeface="Cambria Math" panose="02040503050406030204" pitchFamily="18" charset="0"/>
                              </a:rPr>
                            </m:ctrlPr>
                          </m:dPr>
                          <m:e>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𝟎</m:t>
                                </m:r>
                              </m:sub>
                            </m:sSub>
                          </m:e>
                        </m:d>
                      </m:e>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𝜼</m:t>
                            </m:r>
                          </m:sub>
                        </m:sSub>
                      </m:sup>
                    </m:sSup>
                  </m:oMath>
                </a14:m>
                <a:r>
                  <a:rPr lang="en-US" altLang="zh-CN" sz="1800" dirty="0">
                    <a:solidFill>
                      <a:srgbClr val="6600FF"/>
                    </a:solidFill>
                  </a:rPr>
                  <a:t>;</a:t>
                </a:r>
              </a:p>
              <a:p>
                <a:pPr algn="l"/>
                <a:r>
                  <a:rPr lang="en-US" altLang="zh-CN" sz="1800" dirty="0">
                    <a:solidFill>
                      <a:srgbClr val="0000FF"/>
                    </a:solidFill>
                  </a:rPr>
                  <a:t>For</a:t>
                </a:r>
                <a:r>
                  <a:rPr lang="en-US" altLang="zh-CN" sz="1800" dirty="0">
                    <a:solidFill>
                      <a:srgbClr val="6600FF"/>
                    </a:solidFill>
                  </a:rPr>
                  <a:t> </a:t>
                </a:r>
                <a14:m>
                  <m:oMath xmlns:m="http://schemas.openxmlformats.org/officeDocument/2006/math">
                    <m:r>
                      <a:rPr lang="en-US" altLang="zh-CN" sz="1800" i="1">
                        <a:solidFill>
                          <a:srgbClr val="6600FF"/>
                        </a:solidFill>
                        <a:latin typeface="Cambria Math"/>
                      </a:rPr>
                      <m:t>𝒌</m:t>
                    </m:r>
                    <m:r>
                      <a:rPr lang="en-US" altLang="zh-CN" sz="1800" i="1">
                        <a:solidFill>
                          <a:srgbClr val="6600FF"/>
                        </a:solidFill>
                        <a:latin typeface="Cambria Math"/>
                      </a:rPr>
                      <m:t>=</m:t>
                    </m:r>
                    <m:r>
                      <a:rPr lang="en-US" altLang="zh-CN" sz="1800" i="1">
                        <a:solidFill>
                          <a:srgbClr val="6600FF"/>
                        </a:solidFill>
                        <a:latin typeface="Cambria Math"/>
                      </a:rPr>
                      <m:t>𝟎</m:t>
                    </m:r>
                    <m:r>
                      <a:rPr lang="en-US" altLang="zh-CN" sz="1800" i="1">
                        <a:solidFill>
                          <a:srgbClr val="6600FF"/>
                        </a:solidFill>
                        <a:latin typeface="Cambria Math"/>
                      </a:rPr>
                      <m:t>,</m:t>
                    </m:r>
                    <m:r>
                      <a:rPr lang="en-US" altLang="zh-CN" sz="1800" i="1">
                        <a:solidFill>
                          <a:srgbClr val="6600FF"/>
                        </a:solidFill>
                        <a:latin typeface="Cambria Math"/>
                      </a:rPr>
                      <m:t>𝟏</m:t>
                    </m:r>
                    <m:r>
                      <a:rPr lang="en-US" altLang="zh-CN" sz="1800" i="1">
                        <a:solidFill>
                          <a:srgbClr val="6600FF"/>
                        </a:solidFill>
                        <a:latin typeface="Cambria Math"/>
                      </a:rPr>
                      <m:t>,</m:t>
                    </m:r>
                    <m:r>
                      <a:rPr lang="en-US" altLang="zh-CN" sz="1800" i="1">
                        <a:solidFill>
                          <a:srgbClr val="6600FF"/>
                        </a:solidFill>
                        <a:latin typeface="Cambria Math"/>
                      </a:rPr>
                      <m:t>𝟐</m:t>
                    </m:r>
                    <m:r>
                      <a:rPr lang="en-US" altLang="zh-CN" sz="1800" i="1">
                        <a:solidFill>
                          <a:srgbClr val="6600FF"/>
                        </a:solidFill>
                        <a:latin typeface="Cambria Math"/>
                      </a:rPr>
                      <m:t>,⋯</m:t>
                    </m:r>
                  </m:oMath>
                </a14:m>
                <a:endParaRPr lang="en-US" altLang="zh-CN" sz="1800" dirty="0">
                  <a:solidFill>
                    <a:srgbClr val="6600FF"/>
                  </a:solidFill>
                </a:endParaRPr>
              </a:p>
              <a:p>
                <a:pPr algn="l"/>
                <a:r>
                  <a:rPr lang="en-US" altLang="zh-CN" sz="1800" dirty="0">
                    <a:solidFill>
                      <a:srgbClr val="6600FF"/>
                    </a:solidFill>
                  </a:rPr>
                  <a:t>   </a:t>
                </a:r>
                <a:r>
                  <a:rPr lang="zh-CN" altLang="en-US" sz="1800" dirty="0">
                    <a:solidFill>
                      <a:srgbClr val="6600FF"/>
                    </a:solidFill>
                  </a:rPr>
                  <a:t>求子问题</a:t>
                </a:r>
                <a14:m>
                  <m:oMath xmlns:m="http://schemas.openxmlformats.org/officeDocument/2006/math">
                    <m:r>
                      <a:rPr lang="en-US" altLang="zh-CN" sz="1600" i="1">
                        <a:latin typeface="Cambria Math"/>
                      </a:rPr>
                      <m:t>𝒎𝒊</m:t>
                    </m:r>
                    <m:sSub>
                      <m:sSubPr>
                        <m:ctrlPr>
                          <a:rPr lang="en-US" altLang="zh-CN" sz="1600" i="1">
                            <a:latin typeface="Cambria Math" panose="02040503050406030204" pitchFamily="18" charset="0"/>
                          </a:rPr>
                        </m:ctrlPr>
                      </m:sSubPr>
                      <m:e>
                        <m:r>
                          <a:rPr lang="en-US" altLang="zh-CN" sz="1600" i="1">
                            <a:latin typeface="Cambria Math"/>
                          </a:rPr>
                          <m:t>𝒏</m:t>
                        </m:r>
                      </m:e>
                      <m:sub>
                        <m:r>
                          <a:rPr lang="en-US" altLang="zh-CN" sz="1600" i="1">
                            <a:latin typeface="Cambria Math"/>
                          </a:rPr>
                          <m:t>𝒙</m:t>
                        </m:r>
                      </m:sub>
                    </m:sSub>
                    <m:sSub>
                      <m:sSubPr>
                        <m:ctrlPr>
                          <a:rPr lang="en-US" altLang="zh-CN" sz="1600" i="1">
                            <a:latin typeface="Cambria Math" panose="02040503050406030204" pitchFamily="18" charset="0"/>
                          </a:rPr>
                        </m:ctrlPr>
                      </m:sSubPr>
                      <m:e>
                        <m:r>
                          <a:rPr lang="en-US" altLang="zh-CN" sz="1600" i="1">
                            <a:latin typeface="Cambria Math"/>
                          </a:rPr>
                          <m:t>𝑳</m:t>
                        </m:r>
                      </m:e>
                      <m:sub>
                        <m:r>
                          <a:rPr lang="en-US" altLang="zh-CN" sz="1600" i="1">
                            <a:latin typeface="Cambria Math"/>
                          </a:rPr>
                          <m:t>𝑨</m:t>
                        </m:r>
                      </m:sub>
                    </m:sSub>
                    <m:d>
                      <m:dPr>
                        <m:ctrlPr>
                          <a:rPr lang="en-US" altLang="zh-CN" sz="1600" i="1">
                            <a:latin typeface="Cambria Math" panose="02040503050406030204" pitchFamily="18" charset="0"/>
                          </a:rPr>
                        </m:ctrlPr>
                      </m:dPr>
                      <m:e>
                        <m:r>
                          <a:rPr lang="en-US" altLang="zh-CN" sz="1600" i="1">
                            <a:latin typeface="Cambria Math"/>
                          </a:rPr>
                          <m:t>𝒙</m:t>
                        </m:r>
                        <m:r>
                          <a:rPr lang="en-US" altLang="zh-CN" sz="1600" i="1">
                            <a:latin typeface="Cambria Math"/>
                          </a:rPr>
                          <m:t>,</m:t>
                        </m:r>
                        <m:r>
                          <a:rPr lang="en-US" altLang="zh-CN" sz="1600" i="1">
                            <a:latin typeface="Cambria Math"/>
                          </a:rPr>
                          <m:t>𝝀</m:t>
                        </m:r>
                        <m:r>
                          <a:rPr lang="en-US" altLang="zh-CN" sz="1600" i="1">
                            <a:latin typeface="Cambria Math"/>
                          </a:rPr>
                          <m:t>;</m:t>
                        </m:r>
                        <m:r>
                          <a:rPr lang="en-US" altLang="zh-CN" sz="1600" i="1">
                            <a:latin typeface="Cambria Math"/>
                          </a:rPr>
                          <m:t>𝝁</m:t>
                        </m:r>
                      </m:e>
                    </m:d>
                    <m:r>
                      <a:rPr lang="en-US" altLang="zh-CN" sz="1600" i="1">
                        <a:latin typeface="Cambria Math"/>
                      </a:rPr>
                      <m:t>, </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r>
                      <a:rPr lang="en-US" altLang="zh-CN" sz="1600" i="1">
                        <a:latin typeface="Cambria Math"/>
                      </a:rPr>
                      <m:t>𝒍</m:t>
                    </m:r>
                    <m:r>
                      <a:rPr lang="en-US" altLang="zh-CN" sz="1600" i="1">
                        <a:latin typeface="Cambria Math"/>
                      </a:rPr>
                      <m:t>≤</m:t>
                    </m:r>
                    <m:r>
                      <a:rPr lang="en-US" altLang="zh-CN" sz="1600" i="1">
                        <a:latin typeface="Cambria Math"/>
                      </a:rPr>
                      <m:t>𝒙</m:t>
                    </m:r>
                    <m:r>
                      <a:rPr lang="en-US" altLang="zh-CN" sz="1600" i="1">
                        <a:latin typeface="Cambria Math"/>
                      </a:rPr>
                      <m:t>≤</m:t>
                    </m:r>
                    <m:r>
                      <a:rPr lang="en-US" altLang="zh-CN" sz="1600" i="1">
                        <a:latin typeface="Cambria Math"/>
                      </a:rPr>
                      <m:t>𝒖</m:t>
                    </m:r>
                  </m:oMath>
                </a14:m>
                <a:r>
                  <a:rPr lang="zh-CN" altLang="en-US" sz="1800" dirty="0">
                    <a:solidFill>
                      <a:srgbClr val="6600FF"/>
                    </a:solidFill>
                  </a:rPr>
                  <a:t>的近似解</a:t>
                </a:r>
                <a14:m>
                  <m:oMath xmlns:m="http://schemas.openxmlformats.org/officeDocument/2006/math">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oMath>
                </a14:m>
                <a:r>
                  <a:rPr lang="en-US" altLang="zh-CN" sz="1800" dirty="0">
                    <a:solidFill>
                      <a:srgbClr val="6600FF"/>
                    </a:solidFill>
                  </a:rPr>
                  <a:t>,</a:t>
                </a:r>
                <a:r>
                  <a:rPr lang="zh-CN" altLang="en-US" sz="1800" dirty="0">
                    <a:solidFill>
                      <a:srgbClr val="6600FF"/>
                    </a:solidFill>
                  </a:rPr>
                  <a:t>使得</a:t>
                </a:r>
                <a:r>
                  <a:rPr lang="en-US" altLang="zh-CN" sz="1800" dirty="0">
                    <a:solidFill>
                      <a:srgbClr val="6600FF"/>
                    </a:solidFill>
                  </a:rPr>
                  <a:t> </a:t>
                </a:r>
                <a14:m>
                  <m:oMath xmlns:m="http://schemas.openxmlformats.org/officeDocument/2006/math">
                    <m:r>
                      <m:rPr>
                        <m:lit/>
                      </m:rP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𝑷</m:t>
                            </m:r>
                          </m:e>
                          <m:sub>
                            <m:d>
                              <m:dPr>
                                <m:begChr m:val="["/>
                                <m:endChr m:val="]"/>
                                <m:ctrlPr>
                                  <a:rPr lang="en-US" altLang="zh-CN" sz="1800" i="1">
                                    <a:solidFill>
                                      <a:srgbClr val="6600FF"/>
                                    </a:solidFill>
                                    <a:latin typeface="Cambria Math" panose="02040503050406030204" pitchFamily="18" charset="0"/>
                                  </a:rPr>
                                </m:ctrlPr>
                              </m:dPr>
                              <m:e>
                                <m:r>
                                  <a:rPr lang="en-US" altLang="zh-CN" sz="1800" i="1">
                                    <a:solidFill>
                                      <a:srgbClr val="6600FF"/>
                                    </a:solidFill>
                                    <a:latin typeface="Cambria Math"/>
                                  </a:rPr>
                                  <m:t>𝒍</m:t>
                                </m:r>
                                <m:r>
                                  <a:rPr lang="en-US" altLang="zh-CN" sz="1800" i="1">
                                    <a:solidFill>
                                      <a:srgbClr val="6600FF"/>
                                    </a:solidFill>
                                    <a:latin typeface="Cambria Math"/>
                                  </a:rPr>
                                  <m:t>,</m:t>
                                </m:r>
                                <m:r>
                                  <a:rPr lang="en-US" altLang="zh-CN" sz="1800" i="1">
                                    <a:solidFill>
                                      <a:srgbClr val="6600FF"/>
                                    </a:solidFill>
                                    <a:latin typeface="Cambria Math"/>
                                  </a:rPr>
                                  <m:t>𝒖</m:t>
                                </m:r>
                              </m:e>
                            </m:d>
                          </m:sub>
                        </m:sSub>
                        <m:r>
                          <a:rPr lang="en-US" altLang="zh-CN" sz="1800">
                            <a:solidFill>
                              <a:srgbClr val="6600FF"/>
                            </a:solidFill>
                            <a:latin typeface="Cambria Math"/>
                          </a:rPr>
                          <m:t>𝛁</m:t>
                        </m:r>
                      </m:e>
                      <m:sub>
                        <m:r>
                          <a:rPr lang="en-US" altLang="zh-CN" sz="1800">
                            <a:solidFill>
                              <a:srgbClr val="6600FF"/>
                            </a:solidFill>
                            <a:latin typeface="Cambria Math"/>
                          </a:rPr>
                          <m:t> </m:t>
                        </m:r>
                      </m:sub>
                    </m:sSub>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𝑳</m:t>
                        </m:r>
                      </m:e>
                      <m:sub>
                        <m:r>
                          <a:rPr lang="en-US" altLang="zh-CN" sz="1800" i="1">
                            <a:solidFill>
                              <a:srgbClr val="6600FF"/>
                            </a:solidFill>
                            <a:latin typeface="Cambria Math"/>
                          </a:rPr>
                          <m:t>𝑨</m:t>
                        </m:r>
                      </m:sub>
                    </m:sSub>
                    <m:d>
                      <m:dPr>
                        <m:ctrlPr>
                          <a:rPr lang="en-US" altLang="zh-CN" sz="1800" i="1">
                            <a:solidFill>
                              <a:srgbClr val="6600FF"/>
                            </a:solidFill>
                            <a:latin typeface="Cambria Math" panose="02040503050406030204" pitchFamily="18" charset="0"/>
                          </a:rPr>
                        </m:ctrlPr>
                      </m:d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r>
                          <a:rPr lang="en-US" altLang="zh-CN" sz="1800" i="1">
                            <a:solidFill>
                              <a:srgbClr val="6600FF"/>
                            </a:solidFill>
                            <a:latin typeface="Cambria Math"/>
                          </a:rPr>
                          <m:t>,</m:t>
                        </m:r>
                        <m:sSup>
                          <m:sSupPr>
                            <m:ctrlPr>
                              <a:rPr lang="en-US" altLang="zh-CN" sz="1800" i="1">
                                <a:solidFill>
                                  <a:srgbClr val="6600FF"/>
                                </a:solidFill>
                                <a:latin typeface="Cambria Math" panose="02040503050406030204" pitchFamily="18" charset="0"/>
                              </a:rPr>
                            </m:ctrlPr>
                          </m:sSupPr>
                          <m:e>
                            <m:r>
                              <a:rPr lang="en-US" altLang="zh-CN" sz="1800" i="1">
                                <a:solidFill>
                                  <a:srgbClr val="6600FF"/>
                                </a:solidFill>
                                <a:latin typeface="Cambria Math"/>
                              </a:rPr>
                              <m:t>𝝀</m:t>
                            </m:r>
                          </m:e>
                          <m:sup>
                            <m:r>
                              <a:rPr lang="en-US" altLang="zh-CN" sz="1800" i="1">
                                <a:solidFill>
                                  <a:srgbClr val="6600FF"/>
                                </a:solidFill>
                                <a:latin typeface="Cambria Math"/>
                              </a:rPr>
                              <m:t>𝒌</m:t>
                            </m:r>
                          </m:sup>
                        </m:sSup>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𝝁</m:t>
                            </m:r>
                          </m:e>
                          <m:sub>
                            <m:r>
                              <a:rPr lang="en-US" altLang="zh-CN" sz="1800" i="1">
                                <a:solidFill>
                                  <a:srgbClr val="6600FF"/>
                                </a:solidFill>
                                <a:latin typeface="Cambria Math"/>
                              </a:rPr>
                              <m:t>𝒌</m:t>
                            </m:r>
                          </m:sub>
                        </m:sSub>
                      </m:e>
                    </m:d>
                    <m:r>
                      <m:rPr>
                        <m:lit/>
                      </m:rPr>
                      <a:rPr lang="en-US" altLang="zh-CN" sz="1800" i="1">
                        <a:solidFill>
                          <a:srgbClr val="6600FF"/>
                        </a:solidFill>
                        <a:latin typeface="Cambria Math"/>
                      </a:rPr>
                      <m:t>||</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𝝎</m:t>
                        </m:r>
                      </m:e>
                      <m:sub>
                        <m:r>
                          <a:rPr lang="en-US" altLang="zh-CN" sz="1800" i="1">
                            <a:solidFill>
                              <a:srgbClr val="6600FF"/>
                            </a:solidFill>
                            <a:latin typeface="Cambria Math"/>
                          </a:rPr>
                          <m:t>𝒌</m:t>
                        </m:r>
                      </m:sub>
                    </m:sSub>
                  </m:oMath>
                </a14:m>
                <a:r>
                  <a:rPr lang="en-US" altLang="zh-CN" sz="1800" dirty="0">
                    <a:solidFill>
                      <a:srgbClr val="6600FF"/>
                    </a:solidFill>
                  </a:rPr>
                  <a:t>;</a:t>
                </a:r>
              </a:p>
              <a:p>
                <a:pPr algn="l"/>
                <a:r>
                  <a:rPr lang="en-US" altLang="zh-CN" sz="1800" dirty="0">
                    <a:solidFill>
                      <a:srgbClr val="6600FF"/>
                    </a:solidFill>
                  </a:rPr>
                  <a:t>   </a:t>
                </a:r>
                <a:r>
                  <a:rPr lang="en-US" altLang="zh-CN" sz="1800" dirty="0">
                    <a:solidFill>
                      <a:srgbClr val="FF0000"/>
                    </a:solidFill>
                  </a:rPr>
                  <a:t>if</a:t>
                </a:r>
                <a:r>
                  <a:rPr lang="en-US" altLang="zh-CN" sz="1800" dirty="0">
                    <a:solidFill>
                      <a:srgbClr val="6600FF"/>
                    </a:solidFill>
                  </a:rPr>
                  <a:t> </a:t>
                </a:r>
                <a14:m>
                  <m:oMath xmlns:m="http://schemas.openxmlformats.org/officeDocument/2006/math">
                    <m:r>
                      <m:rPr>
                        <m:lit/>
                      </m:rPr>
                      <a:rPr lang="en-US" altLang="zh-CN" sz="1800" i="1">
                        <a:solidFill>
                          <a:srgbClr val="6600FF"/>
                        </a:solidFill>
                        <a:latin typeface="Cambria Math"/>
                      </a:rPr>
                      <m:t>||</m:t>
                    </m:r>
                    <m:r>
                      <a:rPr lang="en-US" altLang="zh-CN" sz="1800" i="1">
                        <a:solidFill>
                          <a:srgbClr val="6600FF"/>
                        </a:solidFill>
                        <a:latin typeface="Cambria Math"/>
                      </a:rPr>
                      <m:t>𝒉</m:t>
                    </m:r>
                    <m:d>
                      <m:dPr>
                        <m:ctrlPr>
                          <a:rPr lang="en-US" altLang="zh-CN" sz="1800" i="1">
                            <a:solidFill>
                              <a:srgbClr val="6600FF"/>
                            </a:solidFill>
                            <a:latin typeface="Cambria Math" panose="02040503050406030204" pitchFamily="18" charset="0"/>
                          </a:rPr>
                        </m:ctrlPr>
                      </m:d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e>
                    </m:d>
                    <m:r>
                      <m:rPr>
                        <m:lit/>
                      </m:rPr>
                      <a:rPr lang="en-US" altLang="zh-CN" sz="1800" i="1">
                        <a:solidFill>
                          <a:srgbClr val="6600FF"/>
                        </a:solidFill>
                        <a:latin typeface="Cambria Math"/>
                      </a:rPr>
                      <m:t>||</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𝜼</m:t>
                        </m:r>
                      </m:e>
                      <m:sub>
                        <m:r>
                          <a:rPr lang="en-US" altLang="zh-CN" sz="1800" i="1">
                            <a:solidFill>
                              <a:srgbClr val="6600FF"/>
                            </a:solidFill>
                            <a:latin typeface="Cambria Math"/>
                          </a:rPr>
                          <m:t>𝒌</m:t>
                        </m:r>
                      </m:sub>
                    </m:sSub>
                  </m:oMath>
                </a14:m>
                <a:endParaRPr lang="en-US" altLang="zh-CN" sz="1800" dirty="0">
                  <a:solidFill>
                    <a:srgbClr val="6600FF"/>
                  </a:solidFill>
                </a:endParaRPr>
              </a:p>
              <a:p>
                <a:pPr algn="l"/>
                <a:r>
                  <a:rPr lang="zh-CN" altLang="en-US" sz="1800" dirty="0">
                    <a:solidFill>
                      <a:srgbClr val="6600FF"/>
                    </a:solidFill>
                  </a:rPr>
                  <a:t>       </a:t>
                </a:r>
                <a:r>
                  <a:rPr lang="en-US" altLang="zh-CN" sz="1800" dirty="0">
                    <a:solidFill>
                      <a:srgbClr val="6600FF"/>
                    </a:solidFill>
                  </a:rPr>
                  <a:t>(</a:t>
                </a:r>
                <a:r>
                  <a:rPr lang="zh-CN" altLang="en-US" sz="1800" dirty="0">
                    <a:solidFill>
                      <a:srgbClr val="6600FF"/>
                    </a:solidFill>
                  </a:rPr>
                  <a:t>收敛性测试</a:t>
                </a:r>
                <a:r>
                  <a:rPr lang="en-US" altLang="zh-CN" sz="1800" dirty="0">
                    <a:solidFill>
                      <a:srgbClr val="6600FF"/>
                    </a:solidFill>
                  </a:rPr>
                  <a:t>)</a:t>
                </a:r>
              </a:p>
              <a:p>
                <a:pPr algn="l"/>
                <a:r>
                  <a:rPr lang="en-US" altLang="zh-CN" sz="1800" dirty="0">
                    <a:solidFill>
                      <a:srgbClr val="6600FF"/>
                    </a:solidFill>
                  </a:rPr>
                  <a:t>       </a:t>
                </a:r>
                <a:r>
                  <a:rPr lang="en-US" altLang="zh-CN" sz="1800" dirty="0">
                    <a:solidFill>
                      <a:srgbClr val="7030A0"/>
                    </a:solidFill>
                  </a:rPr>
                  <a:t>if</a:t>
                </a:r>
                <a:r>
                  <a:rPr lang="en-US" altLang="zh-CN" sz="1800" dirty="0">
                    <a:solidFill>
                      <a:srgbClr val="6600FF"/>
                    </a:solidFill>
                  </a:rPr>
                  <a:t> </a:t>
                </a:r>
                <a14:m>
                  <m:oMath xmlns:m="http://schemas.openxmlformats.org/officeDocument/2006/math">
                    <m:r>
                      <m:rPr>
                        <m:lit/>
                      </m:rPr>
                      <a:rPr lang="en-US" altLang="zh-CN" sz="1800" i="1">
                        <a:solidFill>
                          <a:srgbClr val="6600FF"/>
                        </a:solidFill>
                        <a:latin typeface="Cambria Math"/>
                      </a:rPr>
                      <m:t>||</m:t>
                    </m:r>
                    <m:r>
                      <a:rPr lang="en-US" altLang="zh-CN" sz="1800" i="1">
                        <a:solidFill>
                          <a:srgbClr val="6600FF"/>
                        </a:solidFill>
                        <a:latin typeface="Cambria Math"/>
                      </a:rPr>
                      <m:t>𝒉</m:t>
                    </m:r>
                    <m:d>
                      <m:dPr>
                        <m:ctrlPr>
                          <a:rPr lang="en-US" altLang="zh-CN" sz="1800" i="1">
                            <a:solidFill>
                              <a:srgbClr val="6600FF"/>
                            </a:solidFill>
                            <a:latin typeface="Cambria Math" panose="02040503050406030204" pitchFamily="18" charset="0"/>
                          </a:rPr>
                        </m:ctrlPr>
                      </m:d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e>
                    </m:d>
                    <m:r>
                      <m:rPr>
                        <m:lit/>
                      </m:rPr>
                      <a:rPr lang="en-US" altLang="zh-CN" sz="1800" i="1">
                        <a:solidFill>
                          <a:srgbClr val="6600FF"/>
                        </a:solidFill>
                        <a:latin typeface="Cambria Math"/>
                      </a:rPr>
                      <m:t>||</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𝜼</m:t>
                        </m:r>
                      </m:e>
                      <m:sub>
                        <m:r>
                          <a:rPr lang="en-US" altLang="zh-CN" sz="1800" i="1">
                            <a:solidFill>
                              <a:srgbClr val="6600FF"/>
                            </a:solidFill>
                            <a:latin typeface="Cambria Math"/>
                          </a:rPr>
                          <m:t>∗</m:t>
                        </m:r>
                      </m:sub>
                    </m:sSub>
                  </m:oMath>
                </a14:m>
                <a:r>
                  <a:rPr lang="zh-CN" altLang="en-US" sz="1800" dirty="0">
                    <a:solidFill>
                      <a:srgbClr val="6600FF"/>
                    </a:solidFill>
                  </a:rPr>
                  <a:t>且</a:t>
                </a:r>
                <a:r>
                  <a:rPr lang="en-US" altLang="zh-CN" sz="1800" dirty="0">
                    <a:solidFill>
                      <a:srgbClr val="6600FF"/>
                    </a:solidFill>
                  </a:rPr>
                  <a:t> </a:t>
                </a:r>
                <a14:m>
                  <m:oMath xmlns:m="http://schemas.openxmlformats.org/officeDocument/2006/math">
                    <m:r>
                      <m:rPr>
                        <m:lit/>
                      </m:rP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𝑷</m:t>
                            </m:r>
                          </m:e>
                          <m:sub>
                            <m:d>
                              <m:dPr>
                                <m:begChr m:val="["/>
                                <m:endChr m:val="]"/>
                                <m:ctrlPr>
                                  <a:rPr lang="en-US" altLang="zh-CN" sz="1800" i="1">
                                    <a:solidFill>
                                      <a:srgbClr val="6600FF"/>
                                    </a:solidFill>
                                    <a:latin typeface="Cambria Math" panose="02040503050406030204" pitchFamily="18" charset="0"/>
                                  </a:rPr>
                                </m:ctrlPr>
                              </m:dPr>
                              <m:e>
                                <m:r>
                                  <a:rPr lang="en-US" altLang="zh-CN" sz="1800" i="1">
                                    <a:solidFill>
                                      <a:srgbClr val="6600FF"/>
                                    </a:solidFill>
                                    <a:latin typeface="Cambria Math"/>
                                  </a:rPr>
                                  <m:t>𝒍</m:t>
                                </m:r>
                                <m:r>
                                  <a:rPr lang="en-US" altLang="zh-CN" sz="1800" i="1">
                                    <a:solidFill>
                                      <a:srgbClr val="6600FF"/>
                                    </a:solidFill>
                                    <a:latin typeface="Cambria Math"/>
                                  </a:rPr>
                                  <m:t>,</m:t>
                                </m:r>
                                <m:r>
                                  <a:rPr lang="en-US" altLang="zh-CN" sz="1800" i="1">
                                    <a:solidFill>
                                      <a:srgbClr val="6600FF"/>
                                    </a:solidFill>
                                    <a:latin typeface="Cambria Math"/>
                                  </a:rPr>
                                  <m:t>𝒖</m:t>
                                </m:r>
                              </m:e>
                            </m:d>
                          </m:sub>
                        </m:sSub>
                        <m:r>
                          <a:rPr lang="en-US" altLang="zh-CN" sz="1800">
                            <a:solidFill>
                              <a:srgbClr val="6600FF"/>
                            </a:solidFill>
                            <a:latin typeface="Cambria Math"/>
                          </a:rPr>
                          <m:t>𝛁</m:t>
                        </m:r>
                      </m:e>
                      <m:sub>
                        <m:r>
                          <a:rPr lang="en-US" altLang="zh-CN" sz="1800">
                            <a:solidFill>
                              <a:srgbClr val="6600FF"/>
                            </a:solidFill>
                            <a:latin typeface="Cambria Math"/>
                          </a:rPr>
                          <m:t> </m:t>
                        </m:r>
                      </m:sub>
                    </m:sSub>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𝑳</m:t>
                        </m:r>
                      </m:e>
                      <m:sub>
                        <m:r>
                          <a:rPr lang="en-US" altLang="zh-CN" sz="1800" i="1">
                            <a:solidFill>
                              <a:srgbClr val="6600FF"/>
                            </a:solidFill>
                            <a:latin typeface="Cambria Math"/>
                          </a:rPr>
                          <m:t>𝑨</m:t>
                        </m:r>
                      </m:sub>
                    </m:sSub>
                    <m:d>
                      <m:dPr>
                        <m:ctrlPr>
                          <a:rPr lang="en-US" altLang="zh-CN" sz="1800" i="1">
                            <a:solidFill>
                              <a:srgbClr val="6600FF"/>
                            </a:solidFill>
                            <a:latin typeface="Cambria Math" panose="02040503050406030204" pitchFamily="18" charset="0"/>
                          </a:rPr>
                        </m:ctrlPr>
                      </m:d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r>
                          <a:rPr lang="en-US" altLang="zh-CN" sz="1800" i="1">
                            <a:solidFill>
                              <a:srgbClr val="6600FF"/>
                            </a:solidFill>
                            <a:latin typeface="Cambria Math"/>
                          </a:rPr>
                          <m:t>,</m:t>
                        </m:r>
                        <m:sSup>
                          <m:sSupPr>
                            <m:ctrlPr>
                              <a:rPr lang="en-US" altLang="zh-CN" sz="1800" i="1">
                                <a:solidFill>
                                  <a:srgbClr val="6600FF"/>
                                </a:solidFill>
                                <a:latin typeface="Cambria Math" panose="02040503050406030204" pitchFamily="18" charset="0"/>
                              </a:rPr>
                            </m:ctrlPr>
                          </m:sSupPr>
                          <m:e>
                            <m:r>
                              <a:rPr lang="en-US" altLang="zh-CN" sz="1800" i="1">
                                <a:solidFill>
                                  <a:srgbClr val="6600FF"/>
                                </a:solidFill>
                                <a:latin typeface="Cambria Math"/>
                              </a:rPr>
                              <m:t>𝝀</m:t>
                            </m:r>
                          </m:e>
                          <m:sup>
                            <m:r>
                              <a:rPr lang="en-US" altLang="zh-CN" sz="1800" i="1">
                                <a:solidFill>
                                  <a:srgbClr val="6600FF"/>
                                </a:solidFill>
                                <a:latin typeface="Cambria Math"/>
                              </a:rPr>
                              <m:t>𝒌</m:t>
                            </m:r>
                          </m:sup>
                        </m:sSup>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𝝁</m:t>
                            </m:r>
                          </m:e>
                          <m:sub>
                            <m:r>
                              <a:rPr lang="en-US" altLang="zh-CN" sz="1800" i="1">
                                <a:solidFill>
                                  <a:srgbClr val="6600FF"/>
                                </a:solidFill>
                                <a:latin typeface="Cambria Math"/>
                              </a:rPr>
                              <m:t>𝒌</m:t>
                            </m:r>
                          </m:sub>
                        </m:sSub>
                      </m:e>
                    </m:d>
                    <m:r>
                      <m:rPr>
                        <m:lit/>
                      </m:rPr>
                      <a:rPr lang="en-US" altLang="zh-CN" sz="1800" i="1">
                        <a:solidFill>
                          <a:srgbClr val="6600FF"/>
                        </a:solidFill>
                        <a:latin typeface="Cambria Math"/>
                      </a:rPr>
                      <m:t>||</m:t>
                    </m:r>
                    <m:r>
                      <a:rPr lang="en-US" altLang="zh-CN" sz="1800" i="1">
                        <a:solidFill>
                          <a:srgbClr val="6600FF"/>
                        </a:solidFill>
                        <a:latin typeface="Cambria Math"/>
                      </a:rPr>
                      <m:t>≤</m:t>
                    </m:r>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𝝎</m:t>
                        </m:r>
                      </m:e>
                      <m:sub>
                        <m:r>
                          <a:rPr lang="zh-CN" altLang="en-US" sz="1800" i="1">
                            <a:solidFill>
                              <a:srgbClr val="6600FF"/>
                            </a:solidFill>
                            <a:latin typeface="Cambria Math"/>
                          </a:rPr>
                          <m:t>∗</m:t>
                        </m:r>
                      </m:sub>
                    </m:sSub>
                  </m:oMath>
                </a14:m>
                <a:r>
                  <a:rPr lang="zh-CN" altLang="en-US" sz="1800" dirty="0">
                    <a:solidFill>
                      <a:srgbClr val="6600FF"/>
                    </a:solidFill>
                  </a:rPr>
                  <a:t>输出近似 </a:t>
                </a:r>
                <a:endParaRPr lang="en-US" altLang="zh-CN" sz="1800" dirty="0">
                  <a:solidFill>
                    <a:srgbClr val="6600FF"/>
                  </a:solidFill>
                </a:endParaRPr>
              </a:p>
              <a:p>
                <a:pPr algn="l"/>
                <a:r>
                  <a:rPr lang="en-US" altLang="zh-CN" sz="1800" dirty="0">
                    <a:solidFill>
                      <a:srgbClr val="6600FF"/>
                    </a:solidFill>
                  </a:rPr>
                  <a:t>          </a:t>
                </a:r>
                <a:r>
                  <a:rPr lang="zh-CN" altLang="en-US" sz="1800" dirty="0">
                    <a:solidFill>
                      <a:srgbClr val="6600FF"/>
                    </a:solidFill>
                  </a:rPr>
                  <a:t>解</a:t>
                </a:r>
                <a14:m>
                  <m:oMath xmlns:m="http://schemas.openxmlformats.org/officeDocument/2006/math">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oMath>
                </a14:m>
                <a:r>
                  <a:rPr lang="en-US" altLang="zh-CN" sz="1800" dirty="0">
                    <a:solidFill>
                      <a:srgbClr val="6600FF"/>
                    </a:solidFill>
                  </a:rPr>
                  <a:t>,STOP</a:t>
                </a:r>
              </a:p>
              <a:p>
                <a:pPr algn="l"/>
                <a:r>
                  <a:rPr lang="en-US" altLang="zh-CN" sz="1800" dirty="0">
                    <a:solidFill>
                      <a:srgbClr val="6600FF"/>
                    </a:solidFill>
                  </a:rPr>
                  <a:t>       </a:t>
                </a:r>
                <a:r>
                  <a:rPr lang="en-US" altLang="zh-CN" sz="1800" dirty="0">
                    <a:solidFill>
                      <a:srgbClr val="7030A0"/>
                    </a:solidFill>
                  </a:rPr>
                  <a:t>end</a:t>
                </a:r>
                <a:r>
                  <a:rPr lang="en-US" altLang="zh-CN" sz="1800" dirty="0">
                    <a:solidFill>
                      <a:srgbClr val="6600FF"/>
                    </a:solidFill>
                  </a:rPr>
                  <a:t>(</a:t>
                </a:r>
                <a:r>
                  <a:rPr lang="zh-CN" altLang="en-US" sz="1800" dirty="0">
                    <a:solidFill>
                      <a:srgbClr val="6600FF"/>
                    </a:solidFill>
                  </a:rPr>
                  <a:t>更新</a:t>
                </a:r>
                <a:r>
                  <a:rPr lang="en-US" altLang="zh-CN" sz="1800" dirty="0">
                    <a:solidFill>
                      <a:srgbClr val="6600FF"/>
                    </a:solidFill>
                  </a:rPr>
                  <a:t>Lagrange</a:t>
                </a:r>
                <a:r>
                  <a:rPr lang="zh-CN" altLang="en-US" sz="1800" dirty="0">
                    <a:solidFill>
                      <a:srgbClr val="6600FF"/>
                    </a:solidFill>
                  </a:rPr>
                  <a:t>乘子和收紧容忍误差</a:t>
                </a:r>
                <a:r>
                  <a:rPr lang="en-US" altLang="zh-CN" sz="1800" dirty="0">
                    <a:solidFill>
                      <a:srgbClr val="6600FF"/>
                    </a:solidFill>
                  </a:rPr>
                  <a:t>)</a:t>
                </a:r>
                <a:endParaRPr lang="en-US" altLang="zh-CN" sz="1800" dirty="0">
                  <a:solidFill>
                    <a:srgbClr val="7030A0"/>
                  </a:solidFill>
                </a:endParaRPr>
              </a:p>
              <a:p>
                <a:pPr algn="l"/>
                <a:r>
                  <a:rPr lang="en-US" altLang="zh-CN" sz="1800" dirty="0">
                    <a:solidFill>
                      <a:srgbClr val="6600FF"/>
                    </a:solidFill>
                  </a:rPr>
                  <a:t>       </a:t>
                </a:r>
                <a14:m>
                  <m:oMath xmlns:m="http://schemas.openxmlformats.org/officeDocument/2006/math">
                    <m:sSubSup>
                      <m:sSubSupPr>
                        <m:ctrlPr>
                          <a:rPr lang="en-US" altLang="zh-CN" sz="1800" i="1">
                            <a:solidFill>
                              <a:srgbClr val="6600FF"/>
                            </a:solidFill>
                            <a:latin typeface="Cambria Math" panose="02040503050406030204" pitchFamily="18" charset="0"/>
                          </a:rPr>
                        </m:ctrlPr>
                      </m:sSubSupPr>
                      <m:e>
                        <m:r>
                          <a:rPr lang="en-US" altLang="zh-CN" sz="1800" i="1">
                            <a:solidFill>
                              <a:srgbClr val="6600FF"/>
                            </a:solidFill>
                            <a:latin typeface="Cambria Math"/>
                          </a:rPr>
                          <m:t> </m:t>
                        </m:r>
                        <m:r>
                          <a:rPr lang="en-US" altLang="zh-CN" sz="1800" i="1">
                            <a:solidFill>
                              <a:srgbClr val="6600FF"/>
                            </a:solidFill>
                            <a:latin typeface="Cambria Math"/>
                          </a:rPr>
                          <m:t>𝝀</m:t>
                        </m:r>
                      </m:e>
                      <m:sub/>
                      <m:sup>
                        <m:r>
                          <a:rPr lang="en-US" altLang="zh-CN" sz="1800" i="1">
                            <a:solidFill>
                              <a:srgbClr val="6600FF"/>
                            </a:solidFill>
                            <a:latin typeface="Cambria Math"/>
                          </a:rPr>
                          <m:t>𝒌</m:t>
                        </m:r>
                        <m:r>
                          <a:rPr lang="en-US" altLang="zh-CN" sz="1800" i="1">
                            <a:solidFill>
                              <a:srgbClr val="6600FF"/>
                            </a:solidFill>
                            <a:latin typeface="Cambria Math"/>
                          </a:rPr>
                          <m:t>+</m:t>
                        </m:r>
                        <m:r>
                          <a:rPr lang="en-US" altLang="zh-CN" sz="1800" i="1">
                            <a:solidFill>
                              <a:srgbClr val="6600FF"/>
                            </a:solidFill>
                            <a:latin typeface="Cambria Math"/>
                          </a:rPr>
                          <m:t>𝟏</m:t>
                        </m:r>
                      </m:sup>
                    </m:sSubSup>
                    <m:r>
                      <a:rPr lang="en-US" altLang="zh-CN" sz="1800" i="1">
                        <a:solidFill>
                          <a:srgbClr val="6600FF"/>
                        </a:solidFill>
                        <a:latin typeface="Cambria Math"/>
                      </a:rPr>
                      <m:t>=</m:t>
                    </m:r>
                    <m:sSubSup>
                      <m:sSubSupPr>
                        <m:ctrlPr>
                          <a:rPr lang="en-US" altLang="zh-CN" sz="1800" i="1">
                            <a:solidFill>
                              <a:srgbClr val="6600FF"/>
                            </a:solidFill>
                            <a:latin typeface="Cambria Math" panose="02040503050406030204" pitchFamily="18" charset="0"/>
                          </a:rPr>
                        </m:ctrlPr>
                      </m:sSubSupPr>
                      <m:e>
                        <m:r>
                          <a:rPr lang="en-US" altLang="zh-CN" sz="1800" i="1">
                            <a:solidFill>
                              <a:srgbClr val="6600FF"/>
                            </a:solidFill>
                            <a:latin typeface="Cambria Math"/>
                          </a:rPr>
                          <m:t>𝝀</m:t>
                        </m:r>
                      </m:e>
                      <m:sub/>
                      <m:sup>
                        <m:r>
                          <a:rPr lang="en-US" altLang="zh-CN" sz="1800" i="1">
                            <a:solidFill>
                              <a:srgbClr val="6600FF"/>
                            </a:solidFill>
                            <a:latin typeface="Cambria Math"/>
                          </a:rPr>
                          <m:t>𝒌</m:t>
                        </m:r>
                      </m:sup>
                    </m:sSubSup>
                    <m:r>
                      <a:rPr lang="en-US" altLang="zh-CN" sz="1800" i="1">
                        <a:solidFill>
                          <a:srgbClr val="6600FF"/>
                        </a:solidFill>
                        <a:latin typeface="Cambria Math"/>
                      </a:rPr>
                      <m:t>−</m:t>
                    </m:r>
                    <m:f>
                      <m:fPr>
                        <m:ctrlPr>
                          <a:rPr lang="en-US" altLang="zh-CN" sz="1800" i="1">
                            <a:solidFill>
                              <a:srgbClr val="6600FF"/>
                            </a:solidFill>
                            <a:latin typeface="Cambria Math" panose="02040503050406030204" pitchFamily="18" charset="0"/>
                          </a:rPr>
                        </m:ctrlPr>
                      </m:fPr>
                      <m:num>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𝒉</m:t>
                            </m:r>
                          </m:e>
                          <m:sub>
                            <m:r>
                              <a:rPr lang="en-US" altLang="zh-CN" sz="1800" i="1">
                                <a:solidFill>
                                  <a:srgbClr val="6600FF"/>
                                </a:solidFill>
                                <a:latin typeface="Cambria Math"/>
                              </a:rPr>
                              <m:t> </m:t>
                            </m:r>
                          </m:sub>
                        </m:sSub>
                        <m:d>
                          <m:dPr>
                            <m:ctrlPr>
                              <a:rPr lang="en-US" altLang="zh-CN" sz="1800" i="1">
                                <a:solidFill>
                                  <a:srgbClr val="6600FF"/>
                                </a:solidFill>
                                <a:latin typeface="Cambria Math" panose="02040503050406030204" pitchFamily="18" charset="0"/>
                              </a:rPr>
                            </m:ctrlPr>
                          </m:dPr>
                          <m:e>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𝒙</m:t>
                                </m:r>
                              </m:e>
                              <m:sub>
                                <m:r>
                                  <a:rPr lang="en-US" altLang="zh-CN" sz="1800" i="1">
                                    <a:solidFill>
                                      <a:srgbClr val="6600FF"/>
                                    </a:solidFill>
                                    <a:latin typeface="Cambria Math"/>
                                  </a:rPr>
                                  <m:t>𝒌</m:t>
                                </m:r>
                              </m:sub>
                            </m:sSub>
                          </m:e>
                        </m:d>
                      </m:num>
                      <m:den>
                        <m:sSub>
                          <m:sSubPr>
                            <m:ctrlPr>
                              <a:rPr lang="en-US" altLang="zh-CN" sz="1800" i="1">
                                <a:solidFill>
                                  <a:srgbClr val="6600FF"/>
                                </a:solidFill>
                                <a:latin typeface="Cambria Math" panose="02040503050406030204" pitchFamily="18" charset="0"/>
                              </a:rPr>
                            </m:ctrlPr>
                          </m:sSubPr>
                          <m:e>
                            <m:r>
                              <a:rPr lang="en-US" altLang="zh-CN" sz="1800" i="1">
                                <a:solidFill>
                                  <a:srgbClr val="6600FF"/>
                                </a:solidFill>
                                <a:latin typeface="Cambria Math"/>
                              </a:rPr>
                              <m:t>𝝁</m:t>
                            </m:r>
                          </m:e>
                          <m:sub>
                            <m:r>
                              <a:rPr lang="en-US" altLang="zh-CN" sz="1800" i="1">
                                <a:solidFill>
                                  <a:srgbClr val="6600FF"/>
                                </a:solidFill>
                                <a:latin typeface="Cambria Math"/>
                              </a:rPr>
                              <m:t>𝒌</m:t>
                            </m:r>
                          </m:sub>
                        </m:sSub>
                      </m:den>
                    </m:f>
                    <m:r>
                      <a:rPr lang="en-US" altLang="zh-CN" sz="1800" i="1">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𝒌</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𝜼</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𝜼</m:t>
                        </m:r>
                      </m:e>
                      <m:sub>
                        <m:r>
                          <a:rPr lang="en-US" altLang="zh-CN" sz="1800" i="1" dirty="0">
                            <a:solidFill>
                              <a:srgbClr val="6600FF"/>
                            </a:solidFill>
                            <a:latin typeface="Cambria Math"/>
                          </a:rPr>
                          <m:t>𝒌</m:t>
                        </m:r>
                      </m:sub>
                    </m:sSub>
                    <m:sSubSup>
                      <m:sSubSupPr>
                        <m:ctrlPr>
                          <a:rPr lang="en-US" altLang="zh-CN" sz="1800" i="1" dirty="0">
                            <a:solidFill>
                              <a:srgbClr val="6600FF"/>
                            </a:solidFill>
                            <a:latin typeface="Cambria Math" panose="02040503050406030204" pitchFamily="18" charset="0"/>
                          </a:rPr>
                        </m:ctrlPr>
                      </m:sSubSup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𝜼</m:t>
                            </m:r>
                          </m:sub>
                        </m:sSub>
                      </m:sup>
                    </m:sSubSup>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𝝎</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𝝎</m:t>
                        </m:r>
                      </m:e>
                      <m:sub>
                        <m:r>
                          <a:rPr lang="en-US" altLang="zh-CN" sz="1800" i="1" dirty="0">
                            <a:solidFill>
                              <a:srgbClr val="6600FF"/>
                            </a:solidFill>
                            <a:latin typeface="Cambria Math"/>
                          </a:rPr>
                          <m:t>𝒌</m:t>
                        </m:r>
                      </m:sub>
                    </m:sSub>
                    <m:sSubSup>
                      <m:sSubSupPr>
                        <m:ctrlPr>
                          <a:rPr lang="en-US" altLang="zh-CN" sz="1800" i="1" dirty="0">
                            <a:solidFill>
                              <a:srgbClr val="6600FF"/>
                            </a:solidFill>
                            <a:latin typeface="Cambria Math" panose="02040503050406030204" pitchFamily="18" charset="0"/>
                          </a:rPr>
                        </m:ctrlPr>
                      </m:sSubSup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𝝎</m:t>
                            </m:r>
                          </m:sub>
                        </m:sSub>
                      </m:sup>
                    </m:sSubSup>
                    <m:r>
                      <a:rPr lang="en-US" altLang="zh-CN" sz="1800" i="1" dirty="0">
                        <a:solidFill>
                          <a:srgbClr val="6600FF"/>
                        </a:solidFill>
                        <a:latin typeface="Cambria Math"/>
                      </a:rPr>
                      <m:t>;</m:t>
                    </m:r>
                  </m:oMath>
                </a14:m>
                <a:endParaRPr lang="en-US" altLang="zh-CN" sz="1800" dirty="0">
                  <a:solidFill>
                    <a:srgbClr val="6600FF"/>
                  </a:solidFill>
                </a:endParaRPr>
              </a:p>
              <a:p>
                <a:pPr algn="l"/>
                <a:r>
                  <a:rPr lang="en-US" altLang="zh-CN" sz="1800" dirty="0">
                    <a:solidFill>
                      <a:srgbClr val="6600FF"/>
                    </a:solidFill>
                  </a:rPr>
                  <a:t>   </a:t>
                </a:r>
                <a:r>
                  <a:rPr lang="en-US" altLang="zh-CN" sz="1800" dirty="0">
                    <a:solidFill>
                      <a:srgbClr val="FF0000"/>
                    </a:solidFill>
                  </a:rPr>
                  <a:t>else(</a:t>
                </a:r>
                <a:r>
                  <a:rPr lang="zh-CN" altLang="en-US" sz="1800" dirty="0">
                    <a:solidFill>
                      <a:srgbClr val="6600FF"/>
                    </a:solidFill>
                  </a:rPr>
                  <a:t>递减惩罚参数，收紧容忍误差</a:t>
                </a:r>
                <a:r>
                  <a:rPr lang="en-US" altLang="zh-CN" sz="1800" dirty="0">
                    <a:solidFill>
                      <a:srgbClr val="6600FF"/>
                    </a:solidFill>
                  </a:rPr>
                  <a:t>)</a:t>
                </a:r>
              </a:p>
              <a:p>
                <a:pPr algn="l"/>
                <a:r>
                  <a:rPr lang="en-US" altLang="zh-CN" sz="1800" dirty="0">
                    <a:solidFill>
                      <a:srgbClr val="6600FF"/>
                    </a:solidFill>
                  </a:rPr>
                  <a:t>       </a:t>
                </a:r>
                <a14:m>
                  <m:oMath xmlns:m="http://schemas.openxmlformats.org/officeDocument/2006/math">
                    <m:sSubSup>
                      <m:sSubSupPr>
                        <m:ctrlPr>
                          <a:rPr lang="en-US" altLang="zh-CN" sz="1800" i="1">
                            <a:solidFill>
                              <a:srgbClr val="6600FF"/>
                            </a:solidFill>
                            <a:latin typeface="Cambria Math" panose="02040503050406030204" pitchFamily="18" charset="0"/>
                          </a:rPr>
                        </m:ctrlPr>
                      </m:sSubSupPr>
                      <m:e>
                        <m:r>
                          <a:rPr lang="en-US" altLang="zh-CN" sz="1800" i="1">
                            <a:solidFill>
                              <a:srgbClr val="6600FF"/>
                            </a:solidFill>
                            <a:latin typeface="Cambria Math"/>
                          </a:rPr>
                          <m:t> </m:t>
                        </m:r>
                        <m:r>
                          <a:rPr lang="en-US" altLang="zh-CN" sz="1800" i="1">
                            <a:solidFill>
                              <a:srgbClr val="6600FF"/>
                            </a:solidFill>
                            <a:latin typeface="Cambria Math"/>
                          </a:rPr>
                          <m:t>𝝀</m:t>
                        </m:r>
                      </m:e>
                      <m:sub/>
                      <m:sup>
                        <m:r>
                          <a:rPr lang="en-US" altLang="zh-CN" sz="1800" i="1">
                            <a:solidFill>
                              <a:srgbClr val="6600FF"/>
                            </a:solidFill>
                            <a:latin typeface="Cambria Math"/>
                          </a:rPr>
                          <m:t>𝒌</m:t>
                        </m:r>
                        <m:r>
                          <a:rPr lang="en-US" altLang="zh-CN" sz="1800" i="1">
                            <a:solidFill>
                              <a:srgbClr val="6600FF"/>
                            </a:solidFill>
                            <a:latin typeface="Cambria Math"/>
                          </a:rPr>
                          <m:t>+</m:t>
                        </m:r>
                        <m:r>
                          <a:rPr lang="en-US" altLang="zh-CN" sz="1800" i="1">
                            <a:solidFill>
                              <a:srgbClr val="6600FF"/>
                            </a:solidFill>
                            <a:latin typeface="Cambria Math"/>
                          </a:rPr>
                          <m:t>𝟏</m:t>
                        </m:r>
                      </m:sup>
                    </m:sSubSup>
                    <m:r>
                      <a:rPr lang="en-US" altLang="zh-CN" sz="1800" i="1">
                        <a:solidFill>
                          <a:srgbClr val="6600FF"/>
                        </a:solidFill>
                        <a:latin typeface="Cambria Math"/>
                      </a:rPr>
                      <m:t>=</m:t>
                    </m:r>
                    <m:sSubSup>
                      <m:sSubSupPr>
                        <m:ctrlPr>
                          <a:rPr lang="en-US" altLang="zh-CN" sz="1800" i="1">
                            <a:solidFill>
                              <a:srgbClr val="6600FF"/>
                            </a:solidFill>
                            <a:latin typeface="Cambria Math" panose="02040503050406030204" pitchFamily="18" charset="0"/>
                          </a:rPr>
                        </m:ctrlPr>
                      </m:sSubSupPr>
                      <m:e>
                        <m:r>
                          <a:rPr lang="en-US" altLang="zh-CN" sz="1800" i="1">
                            <a:solidFill>
                              <a:srgbClr val="6600FF"/>
                            </a:solidFill>
                            <a:latin typeface="Cambria Math"/>
                          </a:rPr>
                          <m:t>𝝀</m:t>
                        </m:r>
                      </m:e>
                      <m:sub/>
                      <m:sup>
                        <m:r>
                          <a:rPr lang="en-US" altLang="zh-CN" sz="1800" i="1">
                            <a:solidFill>
                              <a:srgbClr val="6600FF"/>
                            </a:solidFill>
                            <a:latin typeface="Cambria Math"/>
                          </a:rPr>
                          <m:t>𝒌</m:t>
                        </m:r>
                      </m:sup>
                    </m:sSubSup>
                  </m:oMath>
                </a14:m>
                <a:r>
                  <a:rPr lang="en-US" altLang="zh-CN" sz="1800" dirty="0">
                    <a:solidFill>
                      <a:srgbClr val="6600FF"/>
                    </a:solidFill>
                  </a:rPr>
                  <a:t>;</a:t>
                </a:r>
                <a14:m>
                  <m:oMath xmlns:m="http://schemas.openxmlformats.org/officeDocument/2006/math">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𝝉𝝁</m:t>
                        </m:r>
                      </m:e>
                      <m:sub>
                        <m:r>
                          <a:rPr lang="en-US" altLang="zh-CN" sz="1800" i="1" dirty="0">
                            <a:solidFill>
                              <a:srgbClr val="6600FF"/>
                            </a:solidFill>
                            <a:latin typeface="Cambria Math"/>
                          </a:rPr>
                          <m:t>𝒌</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𝝁</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𝜸</m:t>
                        </m:r>
                      </m:e>
                    </m:acc>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𝜼</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acc>
                          <m:accPr>
                            <m:chr m:val="̅"/>
                            <m:ctrlPr>
                              <a:rPr lang="en-US" altLang="zh-CN" sz="1800" i="1" dirty="0">
                                <a:solidFill>
                                  <a:srgbClr val="6600FF"/>
                                </a:solidFill>
                                <a:latin typeface="Cambria Math" panose="02040503050406030204" pitchFamily="18" charset="0"/>
                              </a:rPr>
                            </m:ctrlPr>
                          </m:accPr>
                          <m:e>
                            <m:r>
                              <a:rPr lang="en-US" altLang="zh-CN" sz="1800" i="1" dirty="0">
                                <a:solidFill>
                                  <a:srgbClr val="6600FF"/>
                                </a:solidFill>
                                <a:latin typeface="Cambria Math"/>
                              </a:rPr>
                              <m:t>𝜼</m:t>
                            </m:r>
                          </m:e>
                        </m:acc>
                      </m:e>
                      <m:sub>
                        <m:r>
                          <a:rPr lang="en-US" altLang="zh-CN" sz="1800" i="1" dirty="0">
                            <a:solidFill>
                              <a:srgbClr val="6600FF"/>
                            </a:solidFill>
                            <a:latin typeface="Cambria Math"/>
                          </a:rPr>
                          <m:t> </m:t>
                        </m:r>
                      </m:sub>
                    </m:sSub>
                    <m:sSubSup>
                      <m:sSubSupPr>
                        <m:ctrlPr>
                          <a:rPr lang="en-US" altLang="zh-CN" sz="1800" i="1" dirty="0">
                            <a:solidFill>
                              <a:srgbClr val="6600FF"/>
                            </a:solidFill>
                            <a:latin typeface="Cambria Math" panose="02040503050406030204" pitchFamily="18" charset="0"/>
                          </a:rPr>
                        </m:ctrlPr>
                      </m:sSubSup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𝜼</m:t>
                            </m:r>
                          </m:sub>
                        </m:sSub>
                      </m:sup>
                    </m:sSubSup>
                    <m:r>
                      <a:rPr lang="en-US" altLang="zh-CN" sz="1800" i="1" dirty="0">
                        <a:solidFill>
                          <a:srgbClr val="6600FF"/>
                        </a:solidFill>
                        <a:latin typeface="Cambria Math"/>
                      </a:rPr>
                      <m:t>,;</m:t>
                    </m:r>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𝝎</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Sub>
                    <m:r>
                      <a:rPr lang="en-US" altLang="zh-CN" sz="1800" i="1" dirty="0">
                        <a:solidFill>
                          <a:srgbClr val="6600FF"/>
                        </a:solidFill>
                        <a:latin typeface="Cambria Math"/>
                      </a:rPr>
                      <m:t>=</m:t>
                    </m:r>
                    <m:acc>
                      <m:accPr>
                        <m:chr m:val="̅"/>
                        <m:ctrlPr>
                          <a:rPr lang="en-US" altLang="zh-CN" sz="1800" i="1" dirty="0">
                            <a:solidFill>
                              <a:srgbClr val="6600FF"/>
                            </a:solidFill>
                            <a:latin typeface="Cambria Math" panose="02040503050406030204" pitchFamily="18" charset="0"/>
                          </a:rPr>
                        </m:ctrlPr>
                      </m:accPr>
                      <m:e>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𝝎</m:t>
                            </m:r>
                          </m:e>
                          <m:sub>
                            <m:r>
                              <a:rPr lang="en-US" altLang="zh-CN" sz="1800" i="1" dirty="0">
                                <a:solidFill>
                                  <a:srgbClr val="6600FF"/>
                                </a:solidFill>
                                <a:latin typeface="Cambria Math"/>
                              </a:rPr>
                              <m:t> </m:t>
                            </m:r>
                          </m:sub>
                        </m:sSub>
                      </m:e>
                    </m:acc>
                    <m:sSubSup>
                      <m:sSubSupPr>
                        <m:ctrlPr>
                          <a:rPr lang="en-US" altLang="zh-CN" sz="1800" i="1" dirty="0">
                            <a:solidFill>
                              <a:srgbClr val="6600FF"/>
                            </a:solidFill>
                            <a:latin typeface="Cambria Math" panose="02040503050406030204" pitchFamily="18" charset="0"/>
                          </a:rPr>
                        </m:ctrlPr>
                      </m:sSubSupPr>
                      <m:e>
                        <m:r>
                          <a:rPr lang="en-US" altLang="zh-CN" sz="1800" i="1" dirty="0">
                            <a:solidFill>
                              <a:srgbClr val="6600FF"/>
                            </a:solidFill>
                            <a:latin typeface="Cambria Math"/>
                          </a:rPr>
                          <m:t>𝜶</m:t>
                        </m:r>
                      </m:e>
                      <m:sub>
                        <m:r>
                          <a:rPr lang="en-US" altLang="zh-CN" sz="1800" i="1" dirty="0">
                            <a:solidFill>
                              <a:srgbClr val="6600FF"/>
                            </a:solidFill>
                            <a:latin typeface="Cambria Math"/>
                          </a:rPr>
                          <m:t>𝒌</m:t>
                        </m:r>
                        <m:r>
                          <a:rPr lang="en-US" altLang="zh-CN" sz="1800" i="1" dirty="0">
                            <a:solidFill>
                              <a:srgbClr val="6600FF"/>
                            </a:solidFill>
                            <a:latin typeface="Cambria Math"/>
                          </a:rPr>
                          <m:t>+</m:t>
                        </m:r>
                        <m:r>
                          <a:rPr lang="en-US" altLang="zh-CN" sz="1800" i="1" dirty="0">
                            <a:solidFill>
                              <a:srgbClr val="6600FF"/>
                            </a:solidFill>
                            <a:latin typeface="Cambria Math"/>
                          </a:rPr>
                          <m:t>𝟏</m:t>
                        </m:r>
                      </m:sub>
                      <m:sup>
                        <m:sSub>
                          <m:sSubPr>
                            <m:ctrlPr>
                              <a:rPr lang="en-US" altLang="zh-CN" sz="1800" i="1" dirty="0">
                                <a:solidFill>
                                  <a:srgbClr val="6600FF"/>
                                </a:solidFill>
                                <a:latin typeface="Cambria Math" panose="02040503050406030204" pitchFamily="18" charset="0"/>
                              </a:rPr>
                            </m:ctrlPr>
                          </m:sSubPr>
                          <m:e>
                            <m:r>
                              <a:rPr lang="en-US" altLang="zh-CN" sz="1800" i="1" dirty="0">
                                <a:solidFill>
                                  <a:srgbClr val="6600FF"/>
                                </a:solidFill>
                                <a:latin typeface="Cambria Math"/>
                              </a:rPr>
                              <m:t>𝜷</m:t>
                            </m:r>
                          </m:e>
                          <m:sub>
                            <m:r>
                              <a:rPr lang="en-US" altLang="zh-CN" sz="1800" i="1" dirty="0">
                                <a:solidFill>
                                  <a:srgbClr val="6600FF"/>
                                </a:solidFill>
                                <a:latin typeface="Cambria Math"/>
                              </a:rPr>
                              <m:t>𝝎</m:t>
                            </m:r>
                          </m:sub>
                        </m:sSub>
                      </m:sup>
                    </m:sSubSup>
                    <m:r>
                      <a:rPr lang="en-US" altLang="zh-CN" sz="1800" i="1" dirty="0">
                        <a:solidFill>
                          <a:srgbClr val="6600FF"/>
                        </a:solidFill>
                        <a:latin typeface="Cambria Math"/>
                      </a:rPr>
                      <m:t>;</m:t>
                    </m:r>
                  </m:oMath>
                </a14:m>
                <a:endParaRPr lang="en-US" altLang="zh-CN" sz="1800" dirty="0">
                  <a:solidFill>
                    <a:srgbClr val="FF0000"/>
                  </a:solidFill>
                </a:endParaRPr>
              </a:p>
              <a:p>
                <a:pPr algn="l"/>
                <a:r>
                  <a:rPr lang="en-US" altLang="zh-CN" sz="1800" dirty="0">
                    <a:solidFill>
                      <a:srgbClr val="6600FF"/>
                    </a:solidFill>
                  </a:rPr>
                  <a:t>   </a:t>
                </a:r>
                <a:r>
                  <a:rPr lang="en-US" altLang="zh-CN" sz="1800" dirty="0">
                    <a:solidFill>
                      <a:srgbClr val="FF0000"/>
                    </a:solidFill>
                  </a:rPr>
                  <a:t>end</a:t>
                </a:r>
                <a:r>
                  <a:rPr lang="en-US" altLang="zh-CN" sz="1800" dirty="0">
                    <a:solidFill>
                      <a:srgbClr val="6600FF"/>
                    </a:solidFill>
                  </a:rPr>
                  <a:t>				</a:t>
                </a:r>
              </a:p>
              <a:p>
                <a:pPr algn="l"/>
                <a:r>
                  <a:rPr lang="en-US" altLang="zh-CN" sz="1800" dirty="0">
                    <a:solidFill>
                      <a:srgbClr val="0000FF"/>
                    </a:solidFill>
                  </a:rPr>
                  <a:t>End</a:t>
                </a:r>
              </a:p>
              <a:p>
                <a:pPr algn="l"/>
                <a:endParaRPr lang="zh-CN" altLang="en-US" sz="1800" dirty="0">
                  <a:solidFill>
                    <a:srgbClr val="6600FF"/>
                  </a:solidFill>
                </a:endParaRPr>
              </a:p>
            </p:txBody>
          </p:sp>
        </mc:Choice>
        <mc:Fallback xmlns="">
          <p:sp>
            <p:nvSpPr>
              <p:cNvPr id="4" name="Rectangle 3"/>
              <p:cNvSpPr>
                <a:spLocks noRot="1" noChangeAspect="1" noMove="1" noResize="1" noEditPoints="1" noAdjustHandles="1" noChangeArrowheads="1" noChangeShapeType="1" noTextEdit="1"/>
              </p:cNvSpPr>
              <p:nvPr/>
            </p:nvSpPr>
            <p:spPr bwMode="auto">
              <a:xfrm>
                <a:off x="1808163" y="1736973"/>
                <a:ext cx="9001000" cy="4896544"/>
              </a:xfrm>
              <a:prstGeom prst="rect">
                <a:avLst/>
              </a:prstGeom>
              <a:blipFill>
                <a:blip r:embed="rId3"/>
                <a:stretch>
                  <a:fillRect l="-541" t="-994" r="-1759" b="-1863"/>
                </a:stretch>
              </a:blipFill>
              <a:ln w="9525" cap="flat" cmpd="sng" algn="ctr">
                <a:solidFill>
                  <a:schemeClr val="tx1"/>
                </a:solidFill>
                <a:prstDash val="solid"/>
                <a:round/>
                <a:headEnd type="none" w="med" len="med"/>
                <a:tailEnd type="non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4265100694"/>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Sequential Linearly Constrained Methods</a:t>
            </a:r>
            <a:endParaRPr lang="zh-CN" altLang="en-US" dirty="0"/>
          </a:p>
        </p:txBody>
      </p:sp>
      <p:sp>
        <p:nvSpPr>
          <p:cNvPr id="3" name="Content Placeholder 2"/>
          <p:cNvSpPr>
            <a:spLocks noGrp="1"/>
          </p:cNvSpPr>
          <p:nvPr>
            <p:ph idx="1"/>
          </p:nvPr>
        </p:nvSpPr>
        <p:spPr/>
        <p:txBody>
          <a:bodyPr/>
          <a:lstStyle/>
          <a:p>
            <a:r>
              <a:rPr lang="zh-CN" altLang="en-US" dirty="0"/>
              <a:t>相当于将约束</a:t>
            </a:r>
            <a:r>
              <a:rPr lang="zh-CN" altLang="en-US"/>
              <a:t>采用一阶线</a:t>
            </a:r>
            <a:r>
              <a:rPr lang="zh-CN" altLang="en-US" dirty="0"/>
              <a:t>性展开来近似</a:t>
            </a:r>
          </a:p>
        </p:txBody>
      </p:sp>
    </p:spTree>
    <p:extLst>
      <p:ext uri="{BB962C8B-B14F-4D97-AF65-F5344CB8AC3E}">
        <p14:creationId xmlns:p14="http://schemas.microsoft.com/office/powerpoint/2010/main" val="1821283455"/>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900" dirty="0"/>
                  <a:t>设</a:t>
                </a:r>
                <a14:m>
                  <m:oMath xmlns:m="http://schemas.openxmlformats.org/officeDocument/2006/math">
                    <m:r>
                      <a:rPr lang="en-US" altLang="zh-CN" sz="1900">
                        <a:latin typeface="Cambria Math"/>
                      </a:rPr>
                      <m:t>𝛀</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𝑹</m:t>
                        </m:r>
                      </m:e>
                      <m:sup>
                        <m:r>
                          <a:rPr lang="en-US" altLang="zh-CN" sz="1900" i="1">
                            <a:latin typeface="Cambria Math"/>
                          </a:rPr>
                          <m:t>𝒏</m:t>
                        </m:r>
                      </m:sup>
                    </m:sSup>
                  </m:oMath>
                </a14:m>
                <a:r>
                  <a:rPr lang="zh-CN" altLang="en-US" sz="1900" dirty="0"/>
                  <a:t>是非空闭凸集，</a:t>
                </a:r>
                <a14:m>
                  <m:oMath xmlns:m="http://schemas.openxmlformats.org/officeDocument/2006/math">
                    <m:r>
                      <a:rPr lang="en-US" altLang="zh-CN" sz="1900" i="1">
                        <a:latin typeface="Cambria Math"/>
                      </a:rPr>
                      <m:t>𝑭</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𝑹</m:t>
                        </m:r>
                      </m:e>
                      <m:sup>
                        <m:r>
                          <a:rPr lang="en-US" altLang="zh-CN" sz="1900" i="1">
                            <a:latin typeface="Cambria Math"/>
                          </a:rPr>
                          <m:t>𝒏</m:t>
                        </m:r>
                      </m:sup>
                    </m:sSup>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𝑹</m:t>
                        </m:r>
                      </m:e>
                      <m:sup>
                        <m:r>
                          <a:rPr lang="en-US" altLang="zh-CN" sz="1900" i="1">
                            <a:latin typeface="Cambria Math"/>
                          </a:rPr>
                          <m:t>𝒏</m:t>
                        </m:r>
                      </m:sup>
                    </m:sSup>
                  </m:oMath>
                </a14:m>
                <a:r>
                  <a:rPr lang="en-US" altLang="zh-CN" sz="1900" dirty="0"/>
                  <a:t>, </a:t>
                </a:r>
                <a:r>
                  <a:rPr lang="zh-CN" altLang="en-US" sz="1900" dirty="0"/>
                  <a:t>考虑如下变分不等式：</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𝒖</m:t>
                        </m:r>
                      </m:e>
                      <m:sup>
                        <m:r>
                          <a:rPr lang="en-US" altLang="zh-CN" sz="1900" i="1">
                            <a:latin typeface="Cambria Math"/>
                          </a:rPr>
                          <m:t>∗</m:t>
                        </m:r>
                      </m:sup>
                    </m:sSup>
                    <m:r>
                      <a:rPr lang="en-US" altLang="zh-CN" sz="1900" i="1">
                        <a:latin typeface="Cambria Math"/>
                      </a:rPr>
                      <m:t>∈</m:t>
                    </m:r>
                    <m:r>
                      <a:rPr lang="en-US" altLang="zh-CN" sz="1900" i="1">
                        <a:latin typeface="Cambria Math"/>
                      </a:rPr>
                      <m:t>𝜴</m:t>
                    </m:r>
                    <m:r>
                      <a:rPr lang="en-US" altLang="zh-CN" sz="1900" i="1">
                        <a:latin typeface="Cambria Math"/>
                      </a:rPr>
                      <m:t>, </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𝒖</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𝒖</m:t>
                                </m:r>
                              </m:e>
                              <m:sup>
                                <m:r>
                                  <a:rPr lang="en-US" altLang="zh-CN" sz="1900" i="1">
                                    <a:latin typeface="Cambria Math"/>
                                  </a:rPr>
                                  <m:t>∗</m:t>
                                </m:r>
                              </m:sup>
                            </m:sSup>
                          </m:e>
                        </m:d>
                      </m:e>
                      <m:sup>
                        <m:r>
                          <a:rPr lang="en-US" altLang="zh-CN" sz="1900" i="1">
                            <a:latin typeface="Cambria Math"/>
                          </a:rPr>
                          <m:t>𝑻</m:t>
                        </m:r>
                      </m:sup>
                    </m:sSup>
                    <m:r>
                      <a:rPr lang="en-US" altLang="zh-CN" sz="1900" i="1">
                        <a:latin typeface="Cambria Math"/>
                      </a:rPr>
                      <m:t>𝑭</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𝒖</m:t>
                            </m:r>
                          </m:e>
                          <m:sup>
                            <m:r>
                              <a:rPr lang="en-US" altLang="zh-CN" sz="1900" i="1">
                                <a:latin typeface="Cambria Math"/>
                              </a:rPr>
                              <m:t>∗</m:t>
                            </m:r>
                          </m:sup>
                        </m:sSup>
                      </m:e>
                    </m:d>
                    <m:r>
                      <a:rPr lang="en-US" altLang="zh-CN" sz="1900" i="1">
                        <a:latin typeface="Cambria Math"/>
                      </a:rPr>
                      <m:t>≥</m:t>
                    </m:r>
                    <m:r>
                      <a:rPr lang="en-US" altLang="zh-CN" sz="1900" i="1">
                        <a:latin typeface="Cambria Math"/>
                      </a:rPr>
                      <m:t>𝟎</m:t>
                    </m:r>
                    <m:r>
                      <a:rPr lang="en-US" altLang="zh-CN" sz="1900" i="1">
                        <a:latin typeface="Cambria Math"/>
                      </a:rPr>
                      <m:t>  (</m:t>
                    </m:r>
                    <m:r>
                      <a:rPr lang="en-US" altLang="zh-CN" sz="1900" i="1">
                        <a:solidFill>
                          <a:srgbClr val="FF0000"/>
                        </a:solidFill>
                        <a:latin typeface="Cambria Math"/>
                      </a:rPr>
                      <m:t>𝒗</m:t>
                    </m:r>
                    <m:r>
                      <a:rPr lang="en-US" altLang="zh-CN" sz="1900" i="1">
                        <a:solidFill>
                          <a:srgbClr val="FF0000"/>
                        </a:solidFill>
                        <a:latin typeface="Cambria Math"/>
                      </a:rPr>
                      <m:t>𝟎</m:t>
                    </m:r>
                    <m:r>
                      <a:rPr lang="en-US" altLang="zh-CN" sz="1900" i="1">
                        <a:solidFill>
                          <a:srgbClr val="FF0000"/>
                        </a:solidFill>
                        <a:latin typeface="Cambria Math"/>
                      </a:rPr>
                      <m:t>)</m:t>
                    </m:r>
                  </m:oMath>
                </a14:m>
                <a:r>
                  <a:rPr lang="en-US" altLang="zh-CN" sz="1900" i="1" dirty="0">
                    <a:solidFill>
                      <a:srgbClr val="FF0000"/>
                    </a:solidFill>
                  </a:rPr>
                  <a:t>,</a:t>
                </a:r>
                <a:r>
                  <a:rPr lang="en-US" altLang="zh-CN" sz="1900" dirty="0">
                    <a:solidFill>
                      <a:srgbClr val="FF0000"/>
                    </a:solidFill>
                  </a:rPr>
                  <a:t> </a:t>
                </a:r>
                <a14:m>
                  <m:oMath xmlns:m="http://schemas.openxmlformats.org/officeDocument/2006/math">
                    <m:r>
                      <a:rPr lang="en-US" altLang="zh-CN" sz="1900" i="1">
                        <a:latin typeface="Cambria Math"/>
                      </a:rPr>
                      <m:t>,∀</m:t>
                    </m:r>
                    <m:r>
                      <a:rPr lang="en-US" altLang="zh-CN" sz="1900" i="1">
                        <a:latin typeface="Cambria Math"/>
                      </a:rPr>
                      <m:t>𝒖</m:t>
                    </m:r>
                    <m:r>
                      <a:rPr lang="en-US" altLang="zh-CN" sz="1900" i="1">
                        <a:latin typeface="Cambria Math"/>
                      </a:rPr>
                      <m:t>∈</m:t>
                    </m:r>
                    <m:r>
                      <a:rPr lang="en-US" altLang="zh-CN" sz="1900" i="1">
                        <a:latin typeface="Cambria Math"/>
                      </a:rPr>
                      <m:t>𝜴</m:t>
                    </m:r>
                    <m:r>
                      <a:rPr lang="en-US" altLang="zh-CN" sz="1900" i="1">
                        <a:latin typeface="Cambria Math"/>
                      </a:rPr>
                      <m:t> </m:t>
                    </m:r>
                  </m:oMath>
                </a14:m>
                <a:r>
                  <a:rPr lang="en-US" altLang="zh-CN" sz="1900" dirty="0"/>
                  <a:t>.</a:t>
                </a:r>
                <a:r>
                  <a:rPr lang="zh-CN" altLang="en-US" sz="1900" dirty="0"/>
                  <a:t>如果算子映射</a:t>
                </a:r>
                <a14:m>
                  <m:oMath xmlns:m="http://schemas.openxmlformats.org/officeDocument/2006/math">
                    <m:r>
                      <a:rPr lang="en-US" altLang="zh-CN" sz="1900" i="1">
                        <a:latin typeface="Cambria Math"/>
                      </a:rPr>
                      <m:t>𝑭</m:t>
                    </m:r>
                  </m:oMath>
                </a14:m>
                <a:r>
                  <a:rPr lang="zh-CN" altLang="en-US" sz="1900" dirty="0"/>
                  <a:t>满足</a:t>
                </a:r>
                <a14:m>
                  <m:oMath xmlns:m="http://schemas.openxmlformats.org/officeDocument/2006/math">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𝒖</m:t>
                            </m:r>
                            <m:r>
                              <a:rPr lang="en-US" altLang="zh-CN" sz="1900" i="1">
                                <a:latin typeface="Cambria Math"/>
                              </a:rPr>
                              <m:t>−</m:t>
                            </m:r>
                            <m:r>
                              <a:rPr lang="en-US" altLang="zh-CN" sz="1900" i="1">
                                <a:latin typeface="Cambria Math"/>
                              </a:rPr>
                              <m:t>𝒗</m:t>
                            </m:r>
                          </m:e>
                        </m:d>
                      </m:e>
                      <m:sup>
                        <m:r>
                          <a:rPr lang="en-US" altLang="zh-CN" sz="1900" i="1">
                            <a:latin typeface="Cambria Math"/>
                          </a:rPr>
                          <m:t>𝑻</m:t>
                        </m:r>
                      </m:sup>
                    </m:sSup>
                    <m:d>
                      <m:dPr>
                        <m:ctrlPr>
                          <a:rPr lang="en-US" altLang="zh-CN" sz="1900" i="1">
                            <a:latin typeface="Cambria Math" panose="02040503050406030204" pitchFamily="18" charset="0"/>
                          </a:rPr>
                        </m:ctrlPr>
                      </m:dPr>
                      <m:e>
                        <m:r>
                          <a:rPr lang="en-US" altLang="zh-CN" sz="1900" i="1">
                            <a:latin typeface="Cambria Math"/>
                          </a:rPr>
                          <m:t>𝑭</m:t>
                        </m:r>
                        <m:d>
                          <m:dPr>
                            <m:ctrlPr>
                              <a:rPr lang="en-US" altLang="zh-CN" sz="1900" i="1">
                                <a:latin typeface="Cambria Math" panose="02040503050406030204" pitchFamily="18" charset="0"/>
                              </a:rPr>
                            </m:ctrlPr>
                          </m:dPr>
                          <m:e>
                            <m:r>
                              <a:rPr lang="en-US" altLang="zh-CN" sz="1900" i="1">
                                <a:latin typeface="Cambria Math"/>
                              </a:rPr>
                              <m:t>𝒖</m:t>
                            </m:r>
                          </m:e>
                        </m:d>
                        <m:r>
                          <a:rPr lang="en-US" altLang="zh-CN" sz="1900" i="1">
                            <a:latin typeface="Cambria Math"/>
                          </a:rPr>
                          <m:t>−</m:t>
                        </m:r>
                        <m:r>
                          <a:rPr lang="en-US" altLang="zh-CN" sz="1900" i="1">
                            <a:latin typeface="Cambria Math"/>
                          </a:rPr>
                          <m:t>𝑭</m:t>
                        </m:r>
                        <m:d>
                          <m:dPr>
                            <m:ctrlPr>
                              <a:rPr lang="en-US" altLang="zh-CN" sz="1900" i="1">
                                <a:latin typeface="Cambria Math" panose="02040503050406030204" pitchFamily="18" charset="0"/>
                              </a:rPr>
                            </m:ctrlPr>
                          </m:dPr>
                          <m:e>
                            <m:r>
                              <a:rPr lang="en-US" altLang="zh-CN" sz="1900" i="1">
                                <a:latin typeface="Cambria Math"/>
                              </a:rPr>
                              <m:t>𝒗</m:t>
                            </m:r>
                          </m:e>
                        </m:d>
                      </m:e>
                    </m:d>
                    <m:r>
                      <a:rPr lang="en-US" altLang="zh-CN" sz="1900" i="1">
                        <a:latin typeface="Cambria Math"/>
                      </a:rPr>
                      <m:t>≥</m:t>
                    </m:r>
                    <m:r>
                      <a:rPr lang="en-US" altLang="zh-CN" sz="1900" i="1">
                        <a:latin typeface="Cambria Math"/>
                      </a:rPr>
                      <m:t>𝟎</m:t>
                    </m:r>
                    <m:r>
                      <a:rPr lang="en-US" altLang="zh-CN" sz="1900" i="1">
                        <a:latin typeface="Cambria Math"/>
                      </a:rPr>
                      <m:t> </m:t>
                    </m:r>
                  </m:oMath>
                </a14:m>
                <a:r>
                  <a:rPr lang="zh-CN" altLang="en-US" sz="1900" dirty="0"/>
                  <a:t>则称算子单调。上面的不等式称为</a:t>
                </a:r>
                <a:r>
                  <a:rPr lang="zh-CN" altLang="en-US" sz="1900" dirty="0">
                    <a:solidFill>
                      <a:srgbClr val="FF0000"/>
                    </a:solidFill>
                  </a:rPr>
                  <a:t>单调变分不等式</a:t>
                </a:r>
                <a:r>
                  <a:rPr lang="zh-CN" altLang="en-US" sz="1900" dirty="0"/>
                  <a:t>。</a:t>
                </a:r>
                <a:endParaRPr lang="en-US" altLang="zh-CN" sz="1900" dirty="0"/>
              </a:p>
              <a:p>
                <a:r>
                  <a:rPr lang="zh-CN" altLang="en-US" sz="1900" dirty="0"/>
                  <a:t>感觉很抽象？想象一下可行下降方向的表示方法吧！</a:t>
                </a:r>
                <a:endParaRPr lang="en-US" altLang="zh-CN" sz="1900" dirty="0"/>
              </a:p>
              <a:p>
                <a14:m>
                  <m:oMath xmlns:m="http://schemas.openxmlformats.org/officeDocument/2006/math">
                    <m:r>
                      <a:rPr lang="en-US" altLang="zh-CN" sz="1900" i="1">
                        <a:latin typeface="Cambria Math"/>
                      </a:rPr>
                      <m:t>𝒎𝒊𝒏</m:t>
                    </m:r>
                    <m:r>
                      <a:rPr lang="en-US" altLang="zh-CN" sz="1900" i="1">
                        <a:latin typeface="Cambria Math"/>
                      </a:rPr>
                      <m:t> {</m:t>
                    </m:r>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r>
                      <a:rPr lang="en-US" altLang="zh-CN" sz="1900" i="1">
                        <a:latin typeface="Cambria Math"/>
                      </a:rPr>
                      <m:t>𝒙</m:t>
                    </m:r>
                    <m:r>
                      <a:rPr lang="en-US" altLang="zh-CN" sz="1900" i="1">
                        <a:latin typeface="Cambria Math"/>
                      </a:rPr>
                      <m:t>∈</m:t>
                    </m:r>
                    <m:r>
                      <a:rPr lang="en-US" altLang="zh-CN" sz="1900">
                        <a:latin typeface="Cambria Math"/>
                      </a:rPr>
                      <m:t>𝛀</m:t>
                    </m:r>
                    <m:r>
                      <a:rPr lang="en-US" altLang="zh-CN" sz="1900">
                        <a:latin typeface="Cambria Math"/>
                      </a:rPr>
                      <m:t>}</m:t>
                    </m:r>
                  </m:oMath>
                </a14:m>
                <a:r>
                  <a:rPr lang="en-US" altLang="zh-CN" sz="1900" dirty="0"/>
                  <a:t>,</a:t>
                </a:r>
                <a:r>
                  <a:rPr lang="zh-CN" altLang="en-US" sz="1900" dirty="0"/>
                  <a:t>若函数</a:t>
                </a:r>
                <a14:m>
                  <m:oMath xmlns:m="http://schemas.openxmlformats.org/officeDocument/2006/math">
                    <m:r>
                      <a:rPr lang="en-US" altLang="zh-CN" sz="1900" i="1">
                        <a:latin typeface="Cambria Math"/>
                      </a:rPr>
                      <m:t>𝒇</m:t>
                    </m:r>
                  </m:oMath>
                </a14:m>
                <a:r>
                  <a:rPr lang="zh-CN" altLang="en-US" sz="1900" dirty="0"/>
                  <a:t>可微凸函数，此时为凸规划问题，在迭代求解器最优解时，其迭代方向必须是可行下降方向，必须满足是可行的和下降的条件。如果该点不存在可行下降方向，则表明该点为最优点，</a:t>
                </a:r>
                <a:endParaRPr lang="en-US" altLang="zh-CN" sz="1900" dirty="0"/>
              </a:p>
              <a:p>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𝒌</m:t>
                        </m:r>
                        <m:r>
                          <a:rPr lang="en-US" altLang="zh-CN" sz="1900" i="1">
                            <a:latin typeface="Cambria Math"/>
                          </a:rPr>
                          <m:t>+</m:t>
                        </m:r>
                        <m:r>
                          <a:rPr lang="en-US" altLang="zh-CN" sz="1900" i="1">
                            <a:latin typeface="Cambria Math"/>
                          </a:rPr>
                          <m:t>𝟏</m:t>
                        </m:r>
                      </m:sup>
                    </m:sSup>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𝒌</m:t>
                        </m:r>
                      </m:sup>
                    </m:sSup>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𝝀</m:t>
                        </m:r>
                      </m:e>
                      <m:sup>
                        <m:r>
                          <a:rPr lang="en-US" altLang="zh-CN" sz="1900" i="1">
                            <a:latin typeface="Cambria Math"/>
                          </a:rPr>
                          <m:t>𝒌</m:t>
                        </m:r>
                      </m:sup>
                    </m:sSup>
                    <m:sSup>
                      <m:sSupPr>
                        <m:ctrlPr>
                          <a:rPr lang="en-US" altLang="zh-CN" sz="1900" i="1">
                            <a:latin typeface="Cambria Math" panose="02040503050406030204" pitchFamily="18" charset="0"/>
                          </a:rPr>
                        </m:ctrlPr>
                      </m:sSupPr>
                      <m:e>
                        <m:r>
                          <a:rPr lang="en-US" altLang="zh-CN" sz="1900" i="1">
                            <a:latin typeface="Cambria Math"/>
                          </a:rPr>
                          <m:t>𝒅</m:t>
                        </m:r>
                      </m:e>
                      <m:sup>
                        <m:r>
                          <a:rPr lang="en-US" altLang="zh-CN" sz="1900" i="1">
                            <a:latin typeface="Cambria Math"/>
                          </a:rPr>
                          <m:t>𝒌</m:t>
                        </m:r>
                      </m:sup>
                    </m:sSup>
                  </m:oMath>
                </a14:m>
                <a:r>
                  <a:rPr lang="en-US" altLang="zh-CN" sz="1900" dirty="0"/>
                  <a:t>,</a:t>
                </a:r>
                <a:r>
                  <a:rPr lang="zh-CN" altLang="en-US" sz="1900" dirty="0"/>
                  <a:t>一般情况方向采用梯度相关的表达，因此方向</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𝒅</m:t>
                        </m:r>
                      </m:e>
                      <m:sup>
                        <m:r>
                          <a:rPr lang="en-US" altLang="zh-CN" sz="1900" i="1">
                            <a:latin typeface="Cambria Math"/>
                          </a:rPr>
                          <m:t>𝒌</m:t>
                        </m:r>
                      </m:sup>
                    </m:sSup>
                    <m:r>
                      <a:rPr lang="en-US" altLang="zh-CN" sz="1900" i="1">
                        <a:latin typeface="Cambria Math"/>
                      </a:rPr>
                      <m:t>⋅</m:t>
                    </m:r>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𝒌</m:t>
                            </m:r>
                          </m:sup>
                        </m:sSup>
                      </m:e>
                    </m:d>
                    <m:r>
                      <a:rPr lang="en-US" altLang="zh-CN" sz="1900" i="1">
                        <a:latin typeface="Cambria Math"/>
                      </a:rPr>
                      <m:t>&lt;</m:t>
                    </m:r>
                    <m:r>
                      <a:rPr lang="en-US" altLang="zh-CN" sz="1900" i="1">
                        <a:latin typeface="Cambria Math"/>
                      </a:rPr>
                      <m:t>𝟎</m:t>
                    </m:r>
                  </m:oMath>
                </a14:m>
                <a:r>
                  <a:rPr lang="en-US" altLang="zh-CN" sz="1900" i="1" dirty="0"/>
                  <a:t>, </a:t>
                </a:r>
                <a:r>
                  <a:rPr lang="zh-CN" altLang="en-US" sz="1900" dirty="0"/>
                  <a:t>且要求</a:t>
                </a:r>
                <a14:m>
                  <m:oMath xmlns:m="http://schemas.openxmlformats.org/officeDocument/2006/math">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𝒌</m:t>
                            </m:r>
                            <m:r>
                              <a:rPr lang="en-US" altLang="zh-CN" sz="1900" i="1">
                                <a:latin typeface="Cambria Math"/>
                              </a:rPr>
                              <m:t>+</m:t>
                            </m:r>
                            <m:r>
                              <a:rPr lang="en-US" altLang="zh-CN" sz="1900" i="1">
                                <a:latin typeface="Cambria Math"/>
                              </a:rPr>
                              <m:t>𝟏</m:t>
                            </m:r>
                          </m:sup>
                        </m:sSup>
                      </m:e>
                    </m:d>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𝒌</m:t>
                            </m:r>
                          </m:sup>
                        </m:sSup>
                      </m:e>
                    </m:d>
                    <m:r>
                      <a:rPr lang="en-US" altLang="zh-CN" sz="1900" i="1">
                        <a:latin typeface="Cambria Math"/>
                      </a:rPr>
                      <m:t>&gt;</m:t>
                    </m:r>
                    <m:r>
                      <a:rPr lang="en-US" altLang="zh-CN" sz="1900" i="1">
                        <a:latin typeface="Cambria Math"/>
                      </a:rPr>
                      <m:t>𝟎</m:t>
                    </m:r>
                  </m:oMath>
                </a14:m>
                <a:r>
                  <a:rPr lang="en-US" altLang="zh-CN" sz="1900" dirty="0"/>
                  <a:t>,</a:t>
                </a:r>
                <a:r>
                  <a:rPr lang="zh-CN" altLang="en-US" sz="1900" dirty="0"/>
                  <a:t>即如果</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oMath>
                </a14:m>
                <a:r>
                  <a:rPr lang="zh-CN" altLang="en-US" sz="1900" dirty="0"/>
                  <a:t>点为最优点，必然会有</a:t>
                </a:r>
                <a14:m>
                  <m:oMath xmlns:m="http://schemas.openxmlformats.org/officeDocument/2006/math">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e>
                      <m:sup>
                        <m:r>
                          <a:rPr lang="en-US" altLang="zh-CN" sz="1900" i="1">
                            <a:latin typeface="Cambria Math"/>
                          </a:rPr>
                          <m:t>𝑻</m:t>
                        </m:r>
                      </m:sup>
                    </m:sSup>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i="1">
                        <a:latin typeface="Cambria Math"/>
                      </a:rPr>
                      <m:t>≥</m:t>
                    </m:r>
                    <m:r>
                      <a:rPr lang="en-US" altLang="zh-CN" sz="1900" i="1">
                        <a:latin typeface="Cambria Math"/>
                      </a:rPr>
                      <m:t>𝟎</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r>
                      <a:rPr lang="en-US" altLang="zh-CN" sz="1900">
                        <a:latin typeface="Cambria Math"/>
                      </a:rPr>
                      <m:t>𝛀</m:t>
                    </m:r>
                  </m:oMath>
                </a14:m>
                <a:endParaRPr lang="en-US" altLang="zh-CN" sz="1900" dirty="0"/>
              </a:p>
              <a:p>
                <a:r>
                  <a:rPr lang="zh-CN" altLang="en-US" sz="1900" dirty="0"/>
                  <a:t>可微凸函数</a:t>
                </a:r>
                <a14:m>
                  <m:oMath xmlns:m="http://schemas.openxmlformats.org/officeDocument/2006/math">
                    <m:r>
                      <a:rPr lang="en-US" altLang="zh-CN" sz="1900" i="1">
                        <a:latin typeface="Cambria Math"/>
                      </a:rPr>
                      <m:t>𝒇</m:t>
                    </m:r>
                  </m:oMath>
                </a14:m>
                <a:r>
                  <a:rPr lang="zh-CN" altLang="en-US" sz="1900" dirty="0"/>
                  <a:t>必定满足如下式子：</a:t>
                </a:r>
                <a:endParaRPr lang="en-US" altLang="zh-CN" sz="1900" dirty="0"/>
              </a:p>
              <a:p>
                <a:pPr marL="0" indent="0" algn="ctr">
                  <a:buNone/>
                </a:pPr>
                <a14:m>
                  <m:oMath xmlns:m="http://schemas.openxmlformats.org/officeDocument/2006/math">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𝒚</m:t>
                        </m:r>
                      </m:e>
                    </m:d>
                    <m:r>
                      <a:rPr lang="en-US" altLang="zh-CN" sz="1900" i="1">
                        <a:latin typeface="Cambria Math"/>
                      </a:rPr>
                      <m:t>+</m:t>
                    </m:r>
                    <m:r>
                      <a:rPr lang="en-US" altLang="zh-CN" sz="1900">
                        <a:latin typeface="Cambria Math"/>
                      </a:rPr>
                      <m:t>𝛁</m:t>
                    </m:r>
                    <m:r>
                      <a:rPr lang="en-US" altLang="zh-CN" sz="1900" i="1">
                        <a:latin typeface="Cambria Math"/>
                      </a:rPr>
                      <m:t>𝒇</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𝒚</m:t>
                            </m:r>
                          </m:e>
                        </m:d>
                      </m:e>
                      <m:sup>
                        <m:r>
                          <a:rPr lang="en-US" altLang="zh-CN" sz="1900" i="1">
                            <a:latin typeface="Cambria Math"/>
                          </a:rPr>
                          <m:t>𝑻</m:t>
                        </m:r>
                      </m:sup>
                    </m:sSup>
                    <m:r>
                      <a:rPr lang="en-US" altLang="zh-CN" sz="1900" i="1">
                        <a:latin typeface="Cambria Math"/>
                      </a:rPr>
                      <m:t>(</m:t>
                    </m:r>
                    <m:r>
                      <a:rPr lang="en-US" altLang="zh-CN" sz="1900" i="1">
                        <a:latin typeface="Cambria Math"/>
                      </a:rPr>
                      <m:t>𝒙</m:t>
                    </m:r>
                    <m:r>
                      <a:rPr lang="en-US" altLang="zh-CN" sz="1900" i="1">
                        <a:latin typeface="Cambria Math"/>
                      </a:rPr>
                      <m:t>−</m:t>
                    </m:r>
                    <m:r>
                      <a:rPr lang="en-US" altLang="zh-CN" sz="1900" i="1">
                        <a:latin typeface="Cambria Math"/>
                      </a:rPr>
                      <m:t>𝒚</m:t>
                    </m:r>
                    <m:r>
                      <a:rPr lang="en-US" altLang="zh-CN" sz="1900" i="1">
                        <a:latin typeface="Cambria Math"/>
                      </a:rPr>
                      <m:t>)</m:t>
                    </m:r>
                  </m:oMath>
                </a14:m>
                <a:r>
                  <a:rPr lang="en-US" altLang="zh-CN" sz="1900" dirty="0"/>
                  <a:t>, </a:t>
                </a:r>
                <a14:m>
                  <m:oMath xmlns:m="http://schemas.openxmlformats.org/officeDocument/2006/math">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𝒚</m:t>
                        </m:r>
                      </m:e>
                    </m:d>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a:latin typeface="Cambria Math"/>
                      </a:rPr>
                      <m:t>𝛁</m:t>
                    </m:r>
                    <m:r>
                      <a:rPr lang="en-US" altLang="zh-CN" sz="1900" i="1">
                        <a:latin typeface="Cambria Math"/>
                      </a:rPr>
                      <m:t>𝒇</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𝒙</m:t>
                            </m:r>
                          </m:e>
                        </m:d>
                      </m:e>
                      <m:sup>
                        <m:r>
                          <a:rPr lang="en-US" altLang="zh-CN" sz="1900" i="1">
                            <a:latin typeface="Cambria Math"/>
                          </a:rPr>
                          <m:t>𝑻</m:t>
                        </m:r>
                      </m:sup>
                    </m:sSup>
                    <m:r>
                      <a:rPr lang="en-US" altLang="zh-CN" sz="1900" i="1">
                        <a:latin typeface="Cambria Math"/>
                      </a:rPr>
                      <m:t>(</m:t>
                    </m:r>
                    <m:r>
                      <a:rPr lang="en-US" altLang="zh-CN" sz="1900" i="1">
                        <a:latin typeface="Cambria Math"/>
                      </a:rPr>
                      <m:t>𝒚</m:t>
                    </m:r>
                    <m:r>
                      <a:rPr lang="en-US" altLang="zh-CN" sz="1900" i="1">
                        <a:latin typeface="Cambria Math"/>
                      </a:rPr>
                      <m:t>−</m:t>
                    </m:r>
                    <m:r>
                      <a:rPr lang="en-US" altLang="zh-CN" sz="1900" i="1">
                        <a:latin typeface="Cambria Math"/>
                      </a:rPr>
                      <m:t>𝒙</m:t>
                    </m:r>
                    <m:r>
                      <a:rPr lang="en-US" altLang="zh-CN" sz="1900" i="1">
                        <a:latin typeface="Cambria Math"/>
                      </a:rPr>
                      <m:t>)</m:t>
                    </m:r>
                  </m:oMath>
                </a14:m>
                <a:endParaRPr lang="en-US" altLang="zh-CN" sz="1900" dirty="0"/>
              </a:p>
              <a:p>
                <a:r>
                  <a:rPr lang="zh-CN" altLang="en-US" sz="1900" dirty="0"/>
                  <a:t>两式相加立即得</a:t>
                </a:r>
                <a14:m>
                  <m:oMath xmlns:m="http://schemas.openxmlformats.org/officeDocument/2006/math">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𝒙</m:t>
                            </m:r>
                            <m:r>
                              <a:rPr lang="en-US" altLang="zh-CN" sz="1900" i="1">
                                <a:latin typeface="Cambria Math"/>
                              </a:rPr>
                              <m:t>−</m:t>
                            </m:r>
                            <m:r>
                              <a:rPr lang="en-US" altLang="zh-CN" sz="1900" i="1">
                                <a:latin typeface="Cambria Math"/>
                              </a:rPr>
                              <m:t>𝒚</m:t>
                            </m:r>
                          </m:e>
                        </m:d>
                      </m:e>
                      <m:sup>
                        <m:r>
                          <a:rPr lang="en-US" altLang="zh-CN" sz="1900" i="1">
                            <a:latin typeface="Cambria Math"/>
                          </a:rPr>
                          <m:t>𝑻</m:t>
                        </m:r>
                      </m:sup>
                    </m:sSup>
                    <m:d>
                      <m:dPr>
                        <m:ctrlPr>
                          <a:rPr lang="en-US" altLang="zh-CN" sz="1900" i="1">
                            <a:latin typeface="Cambria Math" panose="02040503050406030204" pitchFamily="18" charset="0"/>
                          </a:rPr>
                        </m:ctrlPr>
                      </m:dPr>
                      <m:e>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𝒚</m:t>
                            </m:r>
                          </m:e>
                        </m:d>
                      </m:e>
                    </m:d>
                    <m:r>
                      <a:rPr lang="en-US" altLang="zh-CN" sz="1900" i="1">
                        <a:latin typeface="Cambria Math"/>
                      </a:rPr>
                      <m:t>≥</m:t>
                    </m:r>
                    <m:r>
                      <a:rPr lang="en-US" altLang="zh-CN" sz="1900" i="1">
                        <a:latin typeface="Cambria Math"/>
                      </a:rPr>
                      <m:t>𝟎</m:t>
                    </m:r>
                  </m:oMath>
                </a14:m>
                <a:r>
                  <a:rPr lang="en-US" altLang="zh-CN" sz="1900" dirty="0"/>
                  <a:t>,</a:t>
                </a:r>
                <a:r>
                  <a:rPr lang="zh-CN" altLang="en-US" sz="1900" dirty="0"/>
                  <a:t>从而凸函数的梯度算子是单调的，也满足上述的单调变分不等式</a:t>
                </a:r>
                <a:endParaRPr lang="en-US" altLang="zh-CN" sz="1900" dirty="0"/>
              </a:p>
              <a:p>
                <a:r>
                  <a:rPr lang="zh-CN" altLang="en-US" sz="1900" dirty="0"/>
                  <a:t>引理</a:t>
                </a:r>
                <a:r>
                  <a:rPr lang="en-US" altLang="zh-CN" sz="1900" dirty="0"/>
                  <a:t>(</a:t>
                </a:r>
                <a:r>
                  <a:rPr lang="zh-CN" altLang="en-US" sz="1900" dirty="0"/>
                  <a:t>凸函数之和最优性条件</a:t>
                </a:r>
                <a:r>
                  <a:rPr lang="en-US" altLang="zh-CN" sz="1900" dirty="0"/>
                  <a:t>)</a:t>
                </a:r>
                <a:r>
                  <a:rPr lang="zh-CN" altLang="en-US" sz="1900" dirty="0"/>
                  <a:t>：设</a:t>
                </a:r>
                <a14:m>
                  <m:oMath xmlns:m="http://schemas.openxmlformats.org/officeDocument/2006/math">
                    <m:r>
                      <a:rPr lang="en-US" altLang="zh-CN" sz="1900" i="1">
                        <a:latin typeface="Cambria Math"/>
                      </a:rPr>
                      <m:t>𝑿</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𝑹</m:t>
                        </m:r>
                      </m:e>
                      <m:sup>
                        <m:r>
                          <a:rPr lang="en-US" altLang="zh-CN" sz="1900" i="1">
                            <a:latin typeface="Cambria Math"/>
                          </a:rPr>
                          <m:t>𝒏</m:t>
                        </m:r>
                      </m:sup>
                    </m:sSup>
                    <m:r>
                      <a:rPr lang="en-US" altLang="zh-CN" sz="1900" i="1">
                        <a:latin typeface="Cambria Math"/>
                      </a:rPr>
                      <m:t> </m:t>
                    </m:r>
                  </m:oMath>
                </a14:m>
                <a:r>
                  <a:rPr lang="zh-CN" altLang="en-US" sz="1900" dirty="0"/>
                  <a:t>为闭凸集，函数</a:t>
                </a:r>
                <a14:m>
                  <m:oMath xmlns:m="http://schemas.openxmlformats.org/officeDocument/2006/math">
                    <m:r>
                      <a:rPr lang="en-US" altLang="zh-CN" sz="1900" i="1">
                        <a:latin typeface="Cambria Math"/>
                      </a:rPr>
                      <m:t>𝜽</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都是凸函数，且</a:t>
                </a:r>
                <a14:m>
                  <m:oMath xmlns:m="http://schemas.openxmlformats.org/officeDocument/2006/math">
                    <m:r>
                      <a:rPr lang="en-US" altLang="zh-CN" sz="1900" i="1">
                        <a:latin typeface="Cambria Math"/>
                      </a:rPr>
                      <m:t>𝒇</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可微，记</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oMath>
                </a14:m>
                <a:r>
                  <a:rPr lang="zh-CN" altLang="en-US" sz="1900" dirty="0"/>
                  <a:t>是凸优化问题</a:t>
                </a:r>
                <a14:m>
                  <m:oMath xmlns:m="http://schemas.openxmlformats.org/officeDocument/2006/math">
                    <m:r>
                      <a:rPr lang="en-US" altLang="zh-CN" sz="1900" i="1">
                        <a:latin typeface="Cambria Math"/>
                      </a:rPr>
                      <m:t>𝒎𝒊</m:t>
                    </m:r>
                    <m:sSub>
                      <m:sSubPr>
                        <m:ctrlPr>
                          <a:rPr lang="en-US" altLang="zh-CN" sz="1900" i="1">
                            <a:latin typeface="Cambria Math" panose="02040503050406030204" pitchFamily="18" charset="0"/>
                          </a:rPr>
                        </m:ctrlPr>
                      </m:sSubPr>
                      <m:e>
                        <m:r>
                          <a:rPr lang="en-US" altLang="zh-CN" sz="1900" i="1">
                            <a:latin typeface="Cambria Math"/>
                          </a:rPr>
                          <m:t>𝒏</m:t>
                        </m:r>
                      </m:e>
                      <m:sub>
                        <m:r>
                          <a:rPr lang="en-US" altLang="zh-CN" sz="1900" i="1">
                            <a:latin typeface="Cambria Math"/>
                          </a:rPr>
                          <m:t>𝒙</m:t>
                        </m:r>
                        <m:r>
                          <a:rPr lang="en-US" altLang="zh-CN" sz="1900" i="1">
                            <a:latin typeface="Cambria Math"/>
                          </a:rPr>
                          <m:t>∈</m:t>
                        </m:r>
                        <m:r>
                          <a:rPr lang="en-US" altLang="zh-CN" sz="1900" i="1">
                            <a:latin typeface="Cambria Math"/>
                          </a:rPr>
                          <m:t>𝑿</m:t>
                        </m:r>
                      </m:sub>
                    </m:sSub>
                    <m:r>
                      <a:rPr lang="en-US" altLang="zh-CN" sz="1900" i="1">
                        <a:latin typeface="Cambria Math"/>
                      </a:rPr>
                      <m:t> {</m:t>
                    </m:r>
                    <m:r>
                      <a:rPr lang="en-US" altLang="zh-CN" sz="1900" i="1">
                        <a:latin typeface="Cambria Math"/>
                      </a:rPr>
                      <m:t>𝜽</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oMath>
                </a14:m>
                <a:r>
                  <a:rPr lang="zh-CN" altLang="en-US" sz="1900" dirty="0"/>
                  <a:t>的解，则等价于</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r>
                      <a:rPr lang="en-US" altLang="zh-CN" sz="1900" i="1">
                        <a:latin typeface="Cambria Math"/>
                      </a:rPr>
                      <m:t>𝑿</m:t>
                    </m:r>
                    <m:r>
                      <a:rPr lang="en-US" altLang="zh-CN" sz="1900" i="1">
                        <a:latin typeface="Cambria Math"/>
                      </a:rPr>
                      <m:t>, </m:t>
                    </m:r>
                    <m:r>
                      <a:rPr lang="en-US" altLang="zh-CN" sz="1900" i="1">
                        <a:latin typeface="Cambria Math"/>
                      </a:rPr>
                      <m:t>𝜽</m:t>
                    </m:r>
                    <m:d>
                      <m:dPr>
                        <m:ctrlPr>
                          <a:rPr lang="en-US" altLang="zh-CN" sz="1900" i="1">
                            <a:latin typeface="Cambria Math" panose="02040503050406030204" pitchFamily="18" charset="0"/>
                          </a:rPr>
                        </m:ctrlPr>
                      </m:dPr>
                      <m:e>
                        <m:r>
                          <a:rPr lang="en-US" altLang="zh-CN" sz="1900" i="1">
                            <a:latin typeface="Cambria Math"/>
                          </a:rPr>
                          <m:t>𝒙</m:t>
                        </m:r>
                      </m:e>
                    </m:d>
                    <m:r>
                      <a:rPr lang="en-US" altLang="zh-CN" sz="1900" i="1">
                        <a:latin typeface="Cambria Math"/>
                      </a:rPr>
                      <m:t>−</m:t>
                    </m:r>
                    <m:r>
                      <a:rPr lang="en-US" altLang="zh-CN" sz="1900" i="1">
                        <a:latin typeface="Cambria Math"/>
                      </a:rPr>
                      <m:t>𝜽</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i="1">
                        <a:latin typeface="Cambria Math"/>
                      </a:rPr>
                      <m:t>+</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𝒙</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e>
                      <m:sup>
                        <m:r>
                          <a:rPr lang="en-US" altLang="zh-CN" sz="1900" i="1">
                            <a:latin typeface="Cambria Math"/>
                          </a:rPr>
                          <m:t>𝑻</m:t>
                        </m:r>
                      </m:sup>
                    </m:sSup>
                    <m:r>
                      <a:rPr lang="en-US" altLang="zh-CN" sz="1900">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i="1">
                        <a:latin typeface="Cambria Math"/>
                      </a:rPr>
                      <m:t>≥</m:t>
                    </m:r>
                    <m:r>
                      <a:rPr lang="en-US" altLang="zh-CN" sz="1900" i="1">
                        <a:latin typeface="Cambria Math"/>
                      </a:rPr>
                      <m:t>𝟎</m:t>
                    </m:r>
                    <m:r>
                      <a:rPr lang="en-US" altLang="zh-CN" sz="1900" i="1">
                        <a:latin typeface="Cambria Math"/>
                      </a:rPr>
                      <m:t>,∀ </m:t>
                    </m:r>
                    <m:r>
                      <a:rPr lang="en-US" altLang="zh-CN" sz="1900" i="1">
                        <a:latin typeface="Cambria Math"/>
                      </a:rPr>
                      <m:t>𝒙</m:t>
                    </m:r>
                    <m:r>
                      <a:rPr lang="en-US" altLang="zh-CN" sz="1900" i="1">
                        <a:latin typeface="Cambria Math"/>
                      </a:rPr>
                      <m:t>∈</m:t>
                    </m:r>
                    <m:r>
                      <a:rPr lang="en-US" altLang="zh-CN" sz="1900" i="1">
                        <a:latin typeface="Cambria Math"/>
                      </a:rPr>
                      <m:t>𝑿</m:t>
                    </m:r>
                  </m:oMath>
                </a14:m>
                <a:r>
                  <a:rPr lang="en-US" altLang="zh-CN" sz="1900" dirty="0"/>
                  <a:t>;</a:t>
                </a:r>
                <a:r>
                  <a:rPr lang="zh-CN" altLang="en-US" sz="1900" dirty="0"/>
                  <a:t>如果</a:t>
                </a:r>
                <a14:m>
                  <m:oMath xmlns:m="http://schemas.openxmlformats.org/officeDocument/2006/math">
                    <m:r>
                      <a:rPr lang="en-US" altLang="zh-CN" sz="1900" i="1">
                        <a:latin typeface="Cambria Math"/>
                      </a:rPr>
                      <m:t>𝜽</m:t>
                    </m:r>
                    <m:r>
                      <a:rPr lang="en-US" altLang="zh-CN" sz="1900" i="1">
                        <a:latin typeface="Cambria Math"/>
                      </a:rPr>
                      <m:t>(</m:t>
                    </m:r>
                    <m:r>
                      <a:rPr lang="en-US" altLang="zh-CN" sz="1900" i="1">
                        <a:latin typeface="Cambria Math"/>
                      </a:rPr>
                      <m:t>𝒙</m:t>
                    </m:r>
                    <m:r>
                      <a:rPr lang="en-US" altLang="zh-CN" sz="1900" i="1">
                        <a:latin typeface="Cambria Math"/>
                      </a:rPr>
                      <m:t>)</m:t>
                    </m:r>
                  </m:oMath>
                </a14:m>
                <a:r>
                  <a:rPr lang="zh-CN" altLang="en-US" sz="1900" dirty="0"/>
                  <a:t>也可微，则相应条件可写为</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r>
                      <a:rPr lang="en-US" altLang="zh-CN" sz="1900" i="1">
                        <a:latin typeface="Cambria Math"/>
                      </a:rPr>
                      <m:t>∈</m:t>
                    </m:r>
                    <m:r>
                      <a:rPr lang="en-US" altLang="zh-CN" sz="1900" i="1">
                        <a:latin typeface="Cambria Math"/>
                      </a:rPr>
                      <m:t>𝑿</m:t>
                    </m:r>
                    <m:r>
                      <a:rPr lang="en-US" altLang="zh-CN" sz="1900" i="1">
                        <a:latin typeface="Cambria Math"/>
                      </a:rPr>
                      <m:t>, </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i="1">
                                <a:latin typeface="Cambria Math"/>
                              </a:rPr>
                              <m:t>𝒙</m:t>
                            </m:r>
                            <m:r>
                              <a:rPr lang="en-US" altLang="zh-CN" sz="1900" i="1">
                                <a:latin typeface="Cambria Math"/>
                              </a:rPr>
                              <m:t>−</m:t>
                            </m:r>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e>
                      <m:sup>
                        <m:r>
                          <a:rPr lang="en-US" altLang="zh-CN" sz="1900" i="1">
                            <a:latin typeface="Cambria Math"/>
                          </a:rPr>
                          <m:t>𝑻</m:t>
                        </m:r>
                      </m:sup>
                    </m:sSup>
                    <m:d>
                      <m:dPr>
                        <m:ctrlPr>
                          <a:rPr lang="en-US" altLang="zh-CN" sz="1900" i="1">
                            <a:latin typeface="Cambria Math" panose="02040503050406030204" pitchFamily="18" charset="0"/>
                          </a:rPr>
                        </m:ctrlPr>
                      </m:dPr>
                      <m:e>
                        <m:r>
                          <a:rPr lang="en-US" altLang="zh-CN" sz="1900">
                            <a:latin typeface="Cambria Math"/>
                          </a:rPr>
                          <m:t>𝛁</m:t>
                        </m:r>
                        <m:r>
                          <a:rPr lang="en-US" altLang="zh-CN" sz="1900" i="1">
                            <a:latin typeface="Cambria Math"/>
                          </a:rPr>
                          <m:t>𝜽</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r>
                          <a:rPr lang="en-US" altLang="zh-CN" sz="1900" i="1">
                            <a:latin typeface="Cambria Math"/>
                          </a:rPr>
                          <m:t>+</m:t>
                        </m:r>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a:rPr>
                                  <m:t>𝒙</m:t>
                                </m:r>
                              </m:e>
                              <m:sup>
                                <m:r>
                                  <a:rPr lang="en-US" altLang="zh-CN" sz="1900" i="1">
                                    <a:latin typeface="Cambria Math"/>
                                  </a:rPr>
                                  <m:t>∗</m:t>
                                </m:r>
                              </m:sup>
                            </m:sSup>
                          </m:e>
                        </m:d>
                      </m:e>
                    </m:d>
                    <m:r>
                      <a:rPr lang="en-US" altLang="zh-CN" sz="1900">
                        <a:latin typeface="Cambria Math"/>
                      </a:rPr>
                      <m:t>≥</m:t>
                    </m:r>
                    <m:r>
                      <a:rPr lang="en-US" altLang="zh-CN" sz="1900">
                        <a:latin typeface="Cambria Math"/>
                      </a:rPr>
                      <m:t>𝟎</m:t>
                    </m:r>
                    <m:r>
                      <a:rPr lang="en-US" altLang="zh-CN" sz="1900">
                        <a:latin typeface="Cambria Math"/>
                      </a:rPr>
                      <m:t>,</m:t>
                    </m:r>
                    <m:r>
                      <a:rPr lang="en-US" altLang="zh-CN" sz="1900" i="1">
                        <a:latin typeface="Cambria Math"/>
                      </a:rPr>
                      <m:t>∀</m:t>
                    </m:r>
                    <m:r>
                      <a:rPr lang="en-US" altLang="zh-CN" sz="1900" i="1">
                        <a:latin typeface="Cambria Math"/>
                      </a:rPr>
                      <m:t>𝒙</m:t>
                    </m:r>
                    <m:r>
                      <a:rPr lang="en-US" altLang="zh-CN" sz="1900" i="1">
                        <a:latin typeface="Cambria Math"/>
                      </a:rPr>
                      <m:t>∈</m:t>
                    </m:r>
                    <m:r>
                      <a:rPr lang="en-US" altLang="zh-CN" sz="1900" i="1">
                        <a:latin typeface="Cambria Math"/>
                      </a:rPr>
                      <m:t>𝑿</m:t>
                    </m:r>
                    <m:r>
                      <a:rPr lang="en-US" altLang="zh-CN" sz="1900" i="1">
                        <a:latin typeface="Cambria Math"/>
                      </a:rPr>
                      <m:t> </m:t>
                    </m:r>
                  </m:oMath>
                </a14:m>
                <a:endParaRPr lang="en-US" altLang="zh-CN" sz="1900" dirty="0"/>
              </a:p>
              <a:p>
                <a:endParaRPr lang="en-US" altLang="zh-CN" sz="1900" dirty="0"/>
              </a:p>
              <a:p>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29" t="-759" r="-661" b="-6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090046"/>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线性约束凸优化问题等价的变分不等式</a:t>
                </a:r>
                <a:endParaRPr lang="en-US" altLang="zh-CN" sz="2400" dirty="0">
                  <a:solidFill>
                    <a:srgbClr val="FF0000"/>
                  </a:solidFill>
                </a:endParaRPr>
              </a:p>
              <a:p>
                <a:r>
                  <a:rPr lang="zh-CN" altLang="en-US" sz="2000" dirty="0"/>
                  <a:t>考虑如下线性约束凸优化问题</a:t>
                </a:r>
                <a:endParaRPr lang="en-US" altLang="zh-CN" sz="2000" dirty="0"/>
              </a:p>
              <a:p>
                <a:pPr marL="0" indent="0" algn="ctr">
                  <a:buNone/>
                </a:pP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𝑿</m:t>
                        </m:r>
                      </m:sub>
                    </m:sSub>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𝒐𝒓</m:t>
                    </m:r>
                    <m:r>
                      <a:rPr lang="en-US" altLang="zh-CN" sz="2000" i="1">
                        <a:latin typeface="Cambria Math"/>
                      </a:rPr>
                      <m:t>≥</m:t>
                    </m:r>
                    <m:r>
                      <a:rPr lang="en-US" altLang="zh-CN" sz="2000" i="1">
                        <a:latin typeface="Cambria Math"/>
                      </a:rPr>
                      <m:t>𝒃</m:t>
                    </m:r>
                    <m:r>
                      <a:rPr lang="en-US" altLang="zh-CN" sz="2000" i="1">
                        <a:latin typeface="Cambria Math"/>
                      </a:rPr>
                      <m:t>)</m:t>
                    </m:r>
                  </m:oMath>
                </a14:m>
                <a:r>
                  <a:rPr lang="en-US" altLang="zh-CN" sz="2000" dirty="0"/>
                  <a:t>,</a:t>
                </a:r>
                <a:r>
                  <a:rPr lang="zh-CN" altLang="en-US" sz="2000" dirty="0"/>
                  <a:t>这里</a:t>
                </a:r>
                <a14:m>
                  <m:oMath xmlns:m="http://schemas.openxmlformats.org/officeDocument/2006/math">
                    <m:r>
                      <a:rPr lang="en-US" altLang="zh-CN" sz="2000" i="1">
                        <a:latin typeface="Cambria Math"/>
                      </a:rPr>
                      <m:t>𝒇</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r>
                      <a:rPr lang="en-US" altLang="zh-CN" sz="2000" i="1">
                        <a:latin typeface="Cambria Math"/>
                      </a:rPr>
                      <m:t>𝑹</m:t>
                    </m:r>
                  </m:oMath>
                </a14:m>
                <a:r>
                  <a:rPr lang="en-US" altLang="zh-CN" sz="2000" dirty="0"/>
                  <a:t>,</a:t>
                </a:r>
                <a14:m>
                  <m:oMath xmlns:m="http://schemas.openxmlformats.org/officeDocument/2006/math">
                    <m:r>
                      <a:rPr lang="en-US" altLang="zh-CN" sz="2000" i="1" dirty="0">
                        <a:latin typeface="Cambria Math"/>
                      </a:rPr>
                      <m:t>𝑨</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𝑹</m:t>
                        </m:r>
                      </m:e>
                      <m:sup>
                        <m:r>
                          <a:rPr lang="en-US" altLang="zh-CN" sz="2000" i="1" dirty="0">
                            <a:latin typeface="Cambria Math"/>
                          </a:rPr>
                          <m:t>𝒎</m:t>
                        </m:r>
                        <m:r>
                          <a:rPr lang="en-US" altLang="zh-CN" sz="2000" i="1" dirty="0">
                            <a:latin typeface="Cambria Math"/>
                          </a:rPr>
                          <m:t>×</m:t>
                        </m:r>
                        <m:r>
                          <a:rPr lang="en-US" altLang="zh-CN" sz="2000" i="1" dirty="0">
                            <a:latin typeface="Cambria Math"/>
                          </a:rPr>
                          <m:t>𝒏</m:t>
                        </m:r>
                      </m:sup>
                    </m:sSup>
                    <m:r>
                      <a:rPr lang="en-US" altLang="zh-CN" sz="2000" i="1" dirty="0">
                        <a:latin typeface="Cambria Math"/>
                      </a:rPr>
                      <m:t>,</m:t>
                    </m:r>
                    <m:r>
                      <a:rPr lang="en-US" altLang="zh-CN" sz="2000" i="1" dirty="0">
                        <a:latin typeface="Cambria Math"/>
                      </a:rPr>
                      <m:t>𝒃</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𝑹</m:t>
                        </m:r>
                      </m:e>
                      <m:sup>
                        <m:r>
                          <a:rPr lang="en-US" altLang="zh-CN" sz="2000" i="1" dirty="0">
                            <a:latin typeface="Cambria Math"/>
                          </a:rPr>
                          <m:t>𝒎</m:t>
                        </m:r>
                      </m:sup>
                    </m:sSup>
                  </m:oMath>
                </a14:m>
                <a:endParaRPr lang="en-US" altLang="zh-CN" sz="2000" dirty="0"/>
              </a:p>
              <a:p>
                <a:r>
                  <a:rPr lang="zh-CN" altLang="en-US" sz="2000" dirty="0"/>
                  <a:t>该问题的拉格朗日函数可表示为：</a:t>
                </a:r>
                <a14:m>
                  <m:oMath xmlns:m="http://schemas.openxmlformats.org/officeDocument/2006/math">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𝑻</m:t>
                        </m:r>
                      </m:sup>
                    </m:sSup>
                    <m: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oMath>
                </a14:m>
                <a:r>
                  <a:rPr lang="en-US" altLang="zh-CN" sz="2000" dirty="0"/>
                  <a:t>,</a:t>
                </a:r>
                <a:r>
                  <a:rPr lang="zh-CN" altLang="en-US" sz="2000" dirty="0"/>
                  <a:t>注意如果</a:t>
                </a:r>
                <a14:m>
                  <m:oMath xmlns:m="http://schemas.openxmlformats.org/officeDocument/2006/math">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a:latin typeface="Cambria Math"/>
                      </a:rPr>
                      <m:t>, </m:t>
                    </m:r>
                    <m:r>
                      <a:rPr lang="en-US" altLang="zh-CN" sz="2000" i="1">
                        <a:latin typeface="Cambria Math"/>
                      </a:rPr>
                      <m:t>𝑳</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m:t>
                    </m:r>
                    <m:r>
                      <a:rPr lang="en-US" altLang="zh-CN" sz="2000" i="1">
                        <a:latin typeface="Cambria Math"/>
                      </a:rPr>
                      <m:t>𝑹</m:t>
                    </m:r>
                  </m:oMath>
                </a14:m>
                <a:r>
                  <a:rPr lang="en-US" altLang="zh-CN" sz="2000" dirty="0"/>
                  <a:t>;</a:t>
                </a:r>
                <a:r>
                  <a:rPr lang="zh-CN" altLang="en-US" sz="2000" dirty="0"/>
                  <a:t>如果</a:t>
                </a:r>
                <a14:m>
                  <m:oMath xmlns:m="http://schemas.openxmlformats.org/officeDocument/2006/math">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𝑳</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𝑹</m:t>
                        </m:r>
                      </m:e>
                      <m:sub>
                        <m:r>
                          <a:rPr lang="en-US" altLang="zh-CN" sz="2000" i="1">
                            <a:latin typeface="Cambria Math"/>
                          </a:rPr>
                          <m:t>+</m:t>
                        </m:r>
                      </m:sub>
                      <m:sup>
                        <m:r>
                          <a:rPr lang="en-US" altLang="zh-CN" sz="2000" i="1">
                            <a:latin typeface="Cambria Math"/>
                          </a:rPr>
                          <m:t>𝒎</m:t>
                        </m:r>
                      </m:sup>
                    </m:sSubSup>
                    <m:r>
                      <a:rPr lang="en-US" altLang="zh-CN" sz="2000" i="1">
                        <a:latin typeface="Cambria Math"/>
                      </a:rPr>
                      <m:t>→</m:t>
                    </m:r>
                    <m:r>
                      <a:rPr lang="en-US" altLang="zh-CN" sz="2000" i="1">
                        <a:latin typeface="Cambria Math"/>
                      </a:rPr>
                      <m:t>𝑹</m:t>
                    </m:r>
                  </m:oMath>
                </a14:m>
                <a:r>
                  <a:rPr lang="en-US" altLang="zh-CN" sz="2000" dirty="0"/>
                  <a:t>;</a:t>
                </a:r>
                <a:r>
                  <a:rPr lang="zh-CN" altLang="en-US" sz="2000" dirty="0"/>
                  <a:t>如果</a:t>
                </a:r>
                <a14:m>
                  <m:oMath xmlns:m="http://schemas.openxmlformats.org/officeDocument/2006/math">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 </m:t>
                    </m:r>
                    <m:r>
                      <a:rPr lang="en-US" altLang="zh-CN" sz="2000" i="1">
                        <a:latin typeface="Cambria Math"/>
                      </a:rPr>
                      <m:t>𝑳</m:t>
                    </m:r>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𝑻</m:t>
                        </m:r>
                      </m:sup>
                    </m:sSup>
                    <m:d>
                      <m:dPr>
                        <m:ctrlPr>
                          <a:rPr lang="en-US" altLang="zh-CN" sz="2000" i="1">
                            <a:latin typeface="Cambria Math" panose="02040503050406030204" pitchFamily="18" charset="0"/>
                          </a:rPr>
                        </m:ctrlPr>
                      </m:dPr>
                      <m:e>
                        <m:r>
                          <a:rPr lang="en-US" altLang="zh-CN" sz="2000" i="1">
                            <a:latin typeface="Cambria Math"/>
                          </a:rPr>
                          <m:t>𝑨𝒙</m:t>
                        </m:r>
                        <m:r>
                          <a:rPr lang="en-US" altLang="zh-CN" sz="2000" i="1">
                            <a:latin typeface="Cambria Math"/>
                          </a:rPr>
                          <m:t>−</m:t>
                        </m:r>
                        <m:r>
                          <a:rPr lang="en-US" altLang="zh-CN" sz="2000" i="1">
                            <a:latin typeface="Cambria Math"/>
                          </a:rPr>
                          <m:t>𝒃</m:t>
                        </m:r>
                      </m:e>
                    </m:d>
                    <m:r>
                      <a:rPr lang="en-US" altLang="zh-CN" sz="2000" i="1">
                        <a:latin typeface="Cambria Math"/>
                      </a:rPr>
                      <m:t>,</m:t>
                    </m:r>
                    <m:r>
                      <a:rPr lang="zh-CN" altLang="en-US" sz="2000" i="1">
                        <a:latin typeface="Cambria Math"/>
                      </a:rPr>
                      <m:t>且</m:t>
                    </m:r>
                    <m:r>
                      <a:rPr lang="en-US" altLang="zh-CN" sz="2000" i="1">
                        <a:latin typeface="Cambria Math"/>
                      </a:rPr>
                      <m:t>𝑳</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𝑹</m:t>
                        </m:r>
                      </m:e>
                      <m:sub>
                        <m:r>
                          <a:rPr lang="en-US" altLang="zh-CN" sz="2000" i="1">
                            <a:latin typeface="Cambria Math"/>
                          </a:rPr>
                          <m:t>+</m:t>
                        </m:r>
                      </m:sub>
                      <m:sup>
                        <m:r>
                          <a:rPr lang="en-US" altLang="zh-CN" sz="2000" i="1">
                            <a:latin typeface="Cambria Math"/>
                          </a:rPr>
                          <m:t>𝒎</m:t>
                        </m:r>
                      </m:sup>
                    </m:sSubSup>
                    <m:r>
                      <a:rPr lang="en-US" altLang="zh-CN" sz="2000" i="1">
                        <a:latin typeface="Cambria Math"/>
                      </a:rPr>
                      <m:t>→</m:t>
                    </m:r>
                    <m:r>
                      <a:rPr lang="en-US" altLang="zh-CN" sz="2000" i="1">
                        <a:latin typeface="Cambria Math"/>
                      </a:rPr>
                      <m:t>𝑹</m:t>
                    </m:r>
                  </m:oMath>
                </a14:m>
                <a:endParaRPr lang="en-US" altLang="zh-CN" sz="2000" dirty="0"/>
              </a:p>
              <a:p>
                <a:r>
                  <a:rPr lang="zh-CN" altLang="en-US" sz="2000" dirty="0"/>
                  <a:t>若</a:t>
                </a:r>
                <a14:m>
                  <m:oMath xmlns:m="http://schemas.openxmlformats.org/officeDocument/2006/math">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oMath>
                </a14:m>
                <a:r>
                  <a:rPr lang="zh-CN" altLang="en-US" sz="2000" dirty="0"/>
                  <a:t>满足：</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𝝀</m:t>
                        </m:r>
                        <m:r>
                          <a:rPr lang="en-US" altLang="zh-CN" sz="2000" i="1">
                            <a:latin typeface="Cambria Math"/>
                          </a:rPr>
                          <m:t>∈</m:t>
                        </m:r>
                        <m:r>
                          <a:rPr lang="en-US" altLang="zh-CN" sz="2000">
                            <a:latin typeface="Cambria Math"/>
                          </a:rPr>
                          <m:t>𝚲</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𝝀</m:t>
                        </m:r>
                      </m:e>
                    </m:d>
                    <m:r>
                      <a:rPr lang="en-US" altLang="zh-CN" sz="2000" i="1">
                        <a:latin typeface="Cambria Math"/>
                      </a:rPr>
                      <m:t>≤</m:t>
                    </m:r>
                    <m:r>
                      <a:rPr lang="en-US" altLang="zh-CN" sz="2000" i="1">
                        <a:latin typeface="Cambria Math"/>
                      </a:rPr>
                      <m:t>𝑳</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𝑳</m:t>
                        </m:r>
                      </m:e>
                      <m:sub>
                        <m:r>
                          <a:rPr lang="en-US" altLang="zh-CN" sz="2000" i="1">
                            <a:latin typeface="Cambria Math"/>
                          </a:rPr>
                          <m:t>𝒙</m:t>
                        </m:r>
                        <m:r>
                          <a:rPr lang="en-US" altLang="zh-CN" sz="2000" i="1">
                            <a:latin typeface="Cambria Math"/>
                          </a:rPr>
                          <m:t>∈</m:t>
                        </m:r>
                        <m:r>
                          <a:rPr lang="en-US" altLang="zh-CN" sz="2000" i="1">
                            <a:latin typeface="Cambria Math"/>
                          </a:rPr>
                          <m:t>𝑿</m:t>
                        </m:r>
                      </m:sub>
                    </m:sSub>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oMath>
                </a14:m>
                <a:r>
                  <a:rPr lang="en-US" altLang="zh-CN" sz="2000" dirty="0"/>
                  <a:t>,</a:t>
                </a:r>
                <a:r>
                  <a:rPr lang="zh-CN" altLang="en-US" sz="2000" dirty="0"/>
                  <a:t>则称该点为</a:t>
                </a:r>
                <a:r>
                  <a:rPr lang="en-US" altLang="zh-CN" sz="2000" dirty="0"/>
                  <a:t>Lagrange</a:t>
                </a:r>
                <a:r>
                  <a:rPr lang="zh-CN" altLang="en-US" sz="2000" dirty="0"/>
                  <a:t>函数的鞍点</a:t>
                </a:r>
                <a:endParaRPr lang="en-US" altLang="zh-CN" sz="2000" dirty="0"/>
              </a:p>
              <a:p>
                <a:r>
                  <a:rPr lang="zh-CN" altLang="en-US" sz="2000" dirty="0"/>
                  <a:t>即鞍点必须满足如下方程</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𝒂𝒓𝒈𝒎𝒊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sub>
                              </m:sSub>
                              <m:r>
                                <a:rPr lang="en-US" altLang="zh-CN" sz="2000" i="1">
                                  <a:latin typeface="Cambria Math"/>
                                </a:rPr>
                                <m:t> </m:t>
                              </m:r>
                              <m:r>
                                <a:rPr lang="en-US" altLang="zh-CN" sz="2000" i="1">
                                  <a:latin typeface="Cambria Math"/>
                                </a:rPr>
                                <m:t>𝑳</m:t>
                              </m:r>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e>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r>
                                <a:rPr lang="en-US" altLang="zh-CN" sz="2000" i="1">
                                  <a:latin typeface="Cambria Math"/>
                                </a:rPr>
                                <m:t>𝒂𝒓𝒈𝒎𝒊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𝝀</m:t>
                                  </m:r>
                                </m:sub>
                              </m:sSub>
                              <m:r>
                                <a:rPr lang="en-US" altLang="zh-CN" sz="2000" i="1">
                                  <a:latin typeface="Cambria Math"/>
                                </a:rPr>
                                <m:t>𝑳</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𝝀</m:t>
                              </m:r>
                              <m:r>
                                <a:rPr lang="en-US" altLang="zh-CN" sz="2000" i="1">
                                  <a:latin typeface="Cambria Math"/>
                                </a:rPr>
                                <m:t>)</m:t>
                              </m:r>
                            </m:e>
                          </m:eqArr>
                        </m:e>
                      </m:d>
                    </m:oMath>
                  </m:oMathPara>
                </a14:m>
                <a:endParaRPr lang="en-US" altLang="zh-CN" sz="2000" dirty="0"/>
              </a:p>
              <a:p>
                <a:r>
                  <a:rPr lang="zh-CN" altLang="en-US" sz="2000" dirty="0"/>
                  <a:t>上述子问题的最优性条件为：</a:t>
                </a:r>
                <a:endParaRPr lang="en-US" altLang="zh-CN" sz="2000" dirty="0"/>
              </a:p>
              <a:p>
                <a14:m>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p>
                                <m:r>
                                  <a:rPr lang="en-US" altLang="zh-CN" sz="2000" i="1">
                                    <a:latin typeface="Cambria Math"/>
                                  </a:rPr>
                                  <m:t>𝑻</m:t>
                                </m:r>
                              </m:sup>
                            </m:sSup>
                            <m:d>
                              <m:dPr>
                                <m:ctrlPr>
                                  <a:rPr lang="en-US" altLang="zh-CN" sz="2000" i="1">
                                    <a:latin typeface="Cambria Math" panose="02040503050406030204" pitchFamily="18" charset="0"/>
                                  </a:rPr>
                                </m:ctrlPr>
                              </m:dPr>
                              <m:e>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𝑨</m:t>
                                    </m:r>
                                  </m:e>
                                  <m:sup>
                                    <m:r>
                                      <a:rPr lang="en-US" altLang="zh-CN" sz="2000" i="1">
                                        <a:latin typeface="Cambria Math"/>
                                      </a:rPr>
                                      <m:t>𝑻</m:t>
                                    </m:r>
                                  </m:sup>
                                </m:sSup>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𝑿</m:t>
                            </m:r>
                          </m:e>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e>
                              <m:sup>
                                <m:r>
                                  <a:rPr lang="en-US" altLang="zh-CN" sz="2000" i="1">
                                    <a:latin typeface="Cambria Math"/>
                                  </a:rPr>
                                  <m:t>𝑻</m:t>
                                </m:r>
                              </m:sup>
                            </m:sSup>
                            <m:d>
                              <m:dPr>
                                <m:ctrlPr>
                                  <a:rPr lang="en-US" altLang="zh-CN" sz="2000" i="1">
                                    <a:latin typeface="Cambria Math" panose="02040503050406030204" pitchFamily="18" charset="0"/>
                                  </a:rPr>
                                </m:ctrlPr>
                              </m:dPr>
                              <m:e>
                                <m:r>
                                  <a:rPr lang="en-US" altLang="zh-CN" sz="2000" i="1">
                                    <a:latin typeface="Cambria Math"/>
                                  </a:rPr>
                                  <m:t>𝑨</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𝒃</m:t>
                                </m:r>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a:latin typeface="Cambria Math"/>
                              </a:rPr>
                              <m:t>𝚲</m:t>
                            </m:r>
                          </m:e>
                        </m:eqArr>
                      </m:e>
                    </m:d>
                    <m:r>
                      <a:rPr lang="en-US" altLang="zh-CN" sz="2000" i="1">
                        <a:latin typeface="Cambria Math"/>
                      </a:rPr>
                      <m:t>    </m:t>
                    </m:r>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𝟏</m:t>
                    </m:r>
                    <m:r>
                      <a:rPr lang="en-US" altLang="zh-CN" sz="2000" i="1">
                        <a:solidFill>
                          <a:srgbClr val="FF0000"/>
                        </a:solidFill>
                        <a:latin typeface="Cambria Math"/>
                      </a:rPr>
                      <m:t>)</m:t>
                    </m:r>
                  </m:oMath>
                </a14:m>
                <a:endParaRPr lang="en-US" altLang="zh-CN" sz="2000" dirty="0">
                  <a:solidFill>
                    <a:srgbClr val="FF0000"/>
                  </a:solidFill>
                </a:endParaRPr>
              </a:p>
              <a:p>
                <a:r>
                  <a:rPr lang="zh-CN" altLang="en-US" sz="2000" dirty="0"/>
                  <a:t>这个最优性条件可以表示成一个单调的混合变分不等式</a:t>
                </a:r>
                <a:r>
                  <a:rPr lang="en-US" altLang="zh-CN" sz="2000" dirty="0"/>
                  <a:t>:</a:t>
                </a: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𝒘</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e>
                        <m:sup>
                          <m:r>
                            <a:rPr lang="en-US" altLang="zh-CN" sz="2000" i="1">
                              <a:latin typeface="Cambria Math"/>
                            </a:rPr>
                            <m:t>𝑻</m:t>
                          </m:r>
                        </m:sup>
                      </m:sSup>
                      <m:r>
                        <a:rPr lang="en-US" altLang="zh-CN" sz="2000" i="1">
                          <a:latin typeface="Cambria Math"/>
                        </a:rPr>
                        <m:t>𝑭</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𝒘</m:t>
                      </m:r>
                      <m:r>
                        <a:rPr lang="en-US" altLang="zh-CN" sz="2000" i="1">
                          <a:latin typeface="Cambria Math"/>
                        </a:rPr>
                        <m:t>∈</m:t>
                      </m:r>
                      <m:r>
                        <a:rPr lang="en-US" altLang="zh-CN" sz="2000">
                          <a:latin typeface="Cambria Math"/>
                        </a:rPr>
                        <m:t>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r>
                        <a:rPr lang="en-US" altLang="zh-CN" sz="2000" i="1">
                          <a:latin typeface="Cambria Math"/>
                        </a:rPr>
                        <m:t>∈</m:t>
                      </m:r>
                      <m:r>
                        <a:rPr lang="en-US" altLang="zh-CN" sz="2000">
                          <a:latin typeface="Cambria Math"/>
                        </a:rPr>
                        <m:t>𝛀</m:t>
                      </m:r>
                      <m:r>
                        <a:rPr lang="en-US" altLang="zh-CN" sz="2000">
                          <a:latin typeface="Cambria Math"/>
                        </a:rPr>
                        <m:t>   (</m:t>
                      </m:r>
                      <m:r>
                        <a:rPr lang="en-US" altLang="zh-CN" sz="2000" i="1">
                          <a:solidFill>
                            <a:srgbClr val="FF0000"/>
                          </a:solidFill>
                          <a:latin typeface="Cambria Math"/>
                        </a:rPr>
                        <m:t>𝒗</m:t>
                      </m:r>
                      <m:r>
                        <a:rPr lang="en-US" altLang="zh-CN" sz="2000" i="1">
                          <a:solidFill>
                            <a:srgbClr val="FF0000"/>
                          </a:solidFill>
                          <a:latin typeface="Cambria Math"/>
                        </a:rPr>
                        <m:t>𝟐</m:t>
                      </m:r>
                      <m:r>
                        <a:rPr lang="en-US" altLang="zh-CN" sz="2000">
                          <a:solidFill>
                            <a:srgbClr val="FF0000"/>
                          </a:solidFill>
                          <a:latin typeface="Cambria Math"/>
                        </a:rPr>
                        <m:t>)</m:t>
                      </m:r>
                    </m:oMath>
                  </m:oMathPara>
                </a14:m>
                <a:endParaRPr lang="zh-CN" alt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728" b="-2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0872713"/>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zh-CN" altLang="en-US" sz="2000" dirty="0"/>
                  <a:t>这里</a:t>
                </a:r>
                <a14:m>
                  <m:oMath xmlns:m="http://schemas.openxmlformats.org/officeDocument/2006/math">
                    <m:r>
                      <a:rPr lang="en-US" altLang="zh-CN" sz="2000" i="1">
                        <a:latin typeface="Cambria Math"/>
                      </a:rPr>
                      <m:t>𝒘</m:t>
                    </m:r>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𝒙</m:t>
                            </m:r>
                          </m:num>
                          <m:den>
                            <m:r>
                              <a:rPr lang="en-US" altLang="zh-CN" sz="2000" i="1">
                                <a:latin typeface="Cambria Math"/>
                              </a:rPr>
                              <m:t>𝝀</m:t>
                            </m:r>
                          </m:den>
                        </m:f>
                      </m:e>
                    </m:d>
                    <m:r>
                      <a:rPr lang="en-US" altLang="zh-CN" sz="2000" i="1">
                        <a:latin typeface="Cambria Math"/>
                      </a:rPr>
                      <m:t>, </m:t>
                    </m:r>
                    <m:r>
                      <a:rPr lang="en-US" altLang="zh-CN" sz="2000" i="1">
                        <a:latin typeface="Cambria Math"/>
                      </a:rPr>
                      <m:t>𝑭</m:t>
                    </m:r>
                    <m:d>
                      <m:dPr>
                        <m:ctrlPr>
                          <a:rPr lang="en-US" altLang="zh-CN" sz="2000" i="1">
                            <a:latin typeface="Cambria Math" panose="02040503050406030204" pitchFamily="18" charset="0"/>
                          </a:rPr>
                        </m:ctrlPr>
                      </m:dPr>
                      <m:e>
                        <m:r>
                          <a:rPr lang="en-US" altLang="zh-CN" sz="2000" i="1">
                            <a:latin typeface="Cambria Math"/>
                          </a:rPr>
                          <m:t>𝒘</m:t>
                        </m:r>
                      </m:e>
                    </m:d>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𝑨</m:t>
                                </m:r>
                              </m:e>
                              <m:sup>
                                <m:r>
                                  <a:rPr lang="en-US" altLang="zh-CN" sz="2000" i="1">
                                    <a:latin typeface="Cambria Math"/>
                                  </a:rPr>
                                  <m:t>𝑻</m:t>
                                </m:r>
                              </m:sup>
                            </m:sSup>
                            <m:r>
                              <a:rPr lang="en-US" altLang="zh-CN" sz="2000" i="1">
                                <a:latin typeface="Cambria Math"/>
                              </a:rPr>
                              <m:t>𝝀</m:t>
                            </m:r>
                          </m:num>
                          <m:den>
                            <m:r>
                              <a:rPr lang="en-US" altLang="zh-CN" sz="2000" i="1">
                                <a:latin typeface="Cambria Math"/>
                              </a:rPr>
                              <m:t>𝑨𝒙</m:t>
                            </m:r>
                            <m:r>
                              <a:rPr lang="en-US" altLang="zh-CN" sz="2000" i="1">
                                <a:latin typeface="Cambria Math"/>
                              </a:rPr>
                              <m:t>−</m:t>
                            </m:r>
                            <m:r>
                              <a:rPr lang="en-US" altLang="zh-CN" sz="2000" i="1">
                                <a:latin typeface="Cambria Math"/>
                              </a:rPr>
                              <m:t>𝒃</m:t>
                            </m:r>
                          </m:den>
                        </m:f>
                      </m:e>
                    </m:d>
                    <m:r>
                      <a:rPr lang="en-US" altLang="zh-CN" sz="2000" i="1">
                        <a:latin typeface="Cambria Math"/>
                      </a:rPr>
                      <m:t>, </m:t>
                    </m:r>
                    <m:r>
                      <a:rPr lang="en-US" altLang="zh-CN" sz="2000">
                        <a:latin typeface="Cambria Math"/>
                      </a:rPr>
                      <m:t>𝛀</m:t>
                    </m:r>
                    <m:r>
                      <a:rPr lang="en-US" altLang="zh-CN" sz="2000">
                        <a:latin typeface="Cambria Math"/>
                      </a:rPr>
                      <m:t>=</m:t>
                    </m:r>
                    <m:r>
                      <a:rPr lang="en-US" altLang="zh-CN" sz="2000">
                        <a:latin typeface="Cambria Math"/>
                      </a:rPr>
                      <m:t>𝐗</m:t>
                    </m:r>
                    <m:r>
                      <a:rPr lang="en-US" altLang="zh-CN" sz="2000" i="1">
                        <a:latin typeface="Cambria Math"/>
                      </a:rPr>
                      <m:t>×</m:t>
                    </m:r>
                    <m:r>
                      <a:rPr lang="en-US" altLang="zh-CN" sz="2000">
                        <a:latin typeface="Cambria Math"/>
                      </a:rPr>
                      <m:t>𝚲</m:t>
                    </m:r>
                    <m:r>
                      <a:rPr lang="en-US" altLang="zh-CN" sz="2000">
                        <a:latin typeface="Cambria Math"/>
                      </a:rPr>
                      <m:t>   </m:t>
                    </m:r>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𝟑</m:t>
                    </m:r>
                    <m:r>
                      <a:rPr lang="en-US" altLang="zh-CN" sz="2000" i="1">
                        <a:solidFill>
                          <a:srgbClr val="FF0000"/>
                        </a:solidFill>
                        <a:latin typeface="Cambria Math"/>
                      </a:rPr>
                      <m:t>)</m:t>
                    </m:r>
                  </m:oMath>
                </a14:m>
                <a:endParaRPr lang="en-US" altLang="zh-CN" sz="2000" i="1" dirty="0">
                  <a:solidFill>
                    <a:srgbClr val="FF0000"/>
                  </a:solidFill>
                </a:endParaRPr>
              </a:p>
              <a:p>
                <a:r>
                  <a:rPr lang="zh-CN" altLang="en-US" sz="2000" dirty="0"/>
                  <a:t>证明：由</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𝟏</m:t>
                    </m:r>
                    <m:r>
                      <a:rPr lang="en-US" altLang="zh-CN" sz="2000" i="1">
                        <a:solidFill>
                          <a:srgbClr val="FF0000"/>
                        </a:solidFill>
                        <a:latin typeface="Cambria Math"/>
                      </a:rPr>
                      <m:t>)</m:t>
                    </m:r>
                  </m:oMath>
                </a14:m>
                <a:r>
                  <a:rPr lang="zh-CN" altLang="en-US" sz="2000" dirty="0"/>
                  <a:t>到</a:t>
                </a:r>
                <a14:m>
                  <m:oMath xmlns:m="http://schemas.openxmlformats.org/officeDocument/2006/math">
                    <m:r>
                      <a:rPr lang="en-US" altLang="zh-CN" sz="2000" i="1" dirty="0">
                        <a:solidFill>
                          <a:srgbClr val="FF0000"/>
                        </a:solidFill>
                        <a:latin typeface="Cambria Math"/>
                      </a:rPr>
                      <m:t>(</m:t>
                    </m:r>
                    <m:r>
                      <a:rPr lang="en-US" altLang="zh-CN" sz="2000" i="1" dirty="0">
                        <a:solidFill>
                          <a:srgbClr val="FF0000"/>
                        </a:solidFill>
                        <a:latin typeface="Cambria Math"/>
                      </a:rPr>
                      <m:t>𝒗</m:t>
                    </m:r>
                    <m:r>
                      <a:rPr lang="en-US" altLang="zh-CN" sz="2000" i="1" dirty="0">
                        <a:solidFill>
                          <a:srgbClr val="FF0000"/>
                        </a:solidFill>
                        <a:latin typeface="Cambria Math"/>
                      </a:rPr>
                      <m:t>𝟐</m:t>
                    </m:r>
                    <m:r>
                      <a:rPr lang="en-US" altLang="zh-CN" sz="2000" i="1" dirty="0">
                        <a:solidFill>
                          <a:srgbClr val="FF0000"/>
                        </a:solidFill>
                        <a:latin typeface="Cambria Math"/>
                      </a:rPr>
                      <m:t>)</m:t>
                    </m:r>
                  </m:oMath>
                </a14:m>
                <a:r>
                  <a:rPr lang="zh-CN" altLang="en-US" sz="2000" dirty="0"/>
                  <a:t>显然，直接将</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𝟏</m:t>
                    </m:r>
                    <m:r>
                      <a:rPr lang="en-US" altLang="zh-CN" sz="2000" i="1">
                        <a:solidFill>
                          <a:srgbClr val="FF0000"/>
                        </a:solidFill>
                        <a:latin typeface="Cambria Math"/>
                      </a:rPr>
                      <m:t>)</m:t>
                    </m:r>
                  </m:oMath>
                </a14:m>
                <a:r>
                  <a:rPr lang="zh-CN" altLang="en-US" sz="2000" dirty="0"/>
                  <a:t>中的两式相加即得</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𝒗</m:t>
                        </m:r>
                        <m:r>
                          <a:rPr lang="en-US" altLang="zh-CN" sz="2000" i="1">
                            <a:solidFill>
                              <a:srgbClr val="FF0000"/>
                            </a:solidFill>
                            <a:latin typeface="Cambria Math"/>
                          </a:rPr>
                          <m:t>𝟐</m:t>
                        </m:r>
                      </m:e>
                    </m:d>
                  </m:oMath>
                </a14:m>
                <a:r>
                  <a:rPr lang="en-US" altLang="zh-CN" sz="2000" dirty="0"/>
                  <a:t>;</a:t>
                </a:r>
                <a:r>
                  <a:rPr lang="zh-CN" altLang="en-US" sz="2000" dirty="0"/>
                  <a:t>反之，</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𝟐</m:t>
                    </m:r>
                    <m:r>
                      <a:rPr lang="en-US" altLang="zh-CN" sz="2000" i="1">
                        <a:solidFill>
                          <a:srgbClr val="FF0000"/>
                        </a:solidFill>
                        <a:latin typeface="Cambria Math"/>
                      </a:rPr>
                      <m:t>)</m:t>
                    </m:r>
                  </m:oMath>
                </a14:m>
                <a:r>
                  <a:rPr lang="zh-CN" altLang="en-US" sz="2000" dirty="0"/>
                  <a:t>中由于</a:t>
                </a:r>
                <a14:m>
                  <m:oMath xmlns:m="http://schemas.openxmlformats.org/officeDocument/2006/math">
                    <m:r>
                      <a:rPr lang="en-US" altLang="zh-CN" sz="2000" i="1">
                        <a:latin typeface="Cambria Math"/>
                      </a:rPr>
                      <m:t>𝒘</m:t>
                    </m:r>
                  </m:oMath>
                </a14:m>
                <a:r>
                  <a:rPr lang="zh-CN" altLang="en-US" sz="2000" dirty="0"/>
                  <a:t>的任意性，令</a:t>
                </a:r>
                <a14:m>
                  <m:oMath xmlns:m="http://schemas.openxmlformats.org/officeDocument/2006/math">
                    <m:r>
                      <a:rPr lang="en-US" altLang="zh-CN" sz="2000" i="1">
                        <a:latin typeface="Cambria Math"/>
                      </a:rPr>
                      <m:t>𝒘</m:t>
                    </m:r>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oMath>
                </a14:m>
                <a:r>
                  <a:rPr lang="zh-CN" altLang="en-US" sz="2000" dirty="0"/>
                  <a:t>和令</a:t>
                </a:r>
                <a14:m>
                  <m:oMath xmlns:m="http://schemas.openxmlformats.org/officeDocument/2006/math">
                    <m:r>
                      <a:rPr lang="en-US" altLang="zh-CN" sz="2000" i="1">
                        <a:latin typeface="Cambria Math"/>
                      </a:rPr>
                      <m:t>𝒘</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𝝀</m:t>
                    </m:r>
                    <m:r>
                      <a:rPr lang="en-US" altLang="zh-CN" sz="2000" i="1">
                        <a:latin typeface="Cambria Math"/>
                      </a:rPr>
                      <m:t>)</m:t>
                    </m:r>
                  </m:oMath>
                </a14:m>
                <a:r>
                  <a:rPr lang="zh-CN" altLang="en-US" sz="2000" dirty="0"/>
                  <a:t>就得到</a:t>
                </a:r>
                <a14:m>
                  <m:oMath xmlns:m="http://schemas.openxmlformats.org/officeDocument/2006/math">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𝒗</m:t>
                        </m:r>
                        <m:r>
                          <a:rPr lang="en-US" altLang="zh-CN" sz="2000" i="1">
                            <a:solidFill>
                              <a:srgbClr val="FF0000"/>
                            </a:solidFill>
                            <a:latin typeface="Cambria Math"/>
                          </a:rPr>
                          <m:t>𝟏</m:t>
                        </m:r>
                      </m:e>
                    </m:d>
                  </m:oMath>
                </a14:m>
                <a:r>
                  <a:rPr lang="zh-CN" altLang="en-US" sz="2000" dirty="0"/>
                  <a:t>。并称</a:t>
                </a:r>
                <a14:m>
                  <m:oMath xmlns:m="http://schemas.openxmlformats.org/officeDocument/2006/math">
                    <m:r>
                      <a:rPr lang="en-US" altLang="zh-CN" sz="2000" i="1">
                        <a:latin typeface="Cambria Math"/>
                      </a:rPr>
                      <m:t>(</m:t>
                    </m:r>
                    <m:r>
                      <a:rPr lang="en-US" altLang="zh-CN" sz="2000" i="1">
                        <a:latin typeface="Cambria Math"/>
                      </a:rPr>
                      <m:t>𝒗</m:t>
                    </m:r>
                    <m:r>
                      <a:rPr lang="en-US" altLang="zh-CN" sz="2000" i="1">
                        <a:latin typeface="Cambria Math"/>
                      </a:rPr>
                      <m:t>𝟐</m:t>
                    </m:r>
                    <m:r>
                      <a:rPr lang="en-US" altLang="zh-CN" sz="2000" i="1">
                        <a:latin typeface="Cambria Math"/>
                      </a:rPr>
                      <m:t>,</m:t>
                    </m:r>
                    <m:r>
                      <a:rPr lang="en-US" altLang="zh-CN" sz="2000" i="1">
                        <a:latin typeface="Cambria Math"/>
                      </a:rPr>
                      <m:t>𝒗</m:t>
                    </m:r>
                    <m:r>
                      <a:rPr lang="en-US" altLang="zh-CN" sz="2000" i="1">
                        <a:latin typeface="Cambria Math"/>
                      </a:rPr>
                      <m:t>𝟑</m:t>
                    </m:r>
                    <m:r>
                      <a:rPr lang="en-US" altLang="zh-CN" sz="2000" i="1">
                        <a:latin typeface="Cambria Math"/>
                      </a:rPr>
                      <m:t>)</m:t>
                    </m:r>
                  </m:oMath>
                </a14:m>
                <a:r>
                  <a:rPr lang="zh-CN" altLang="en-US" sz="2000" dirty="0"/>
                  <a:t>为单调变分不等式</a:t>
                </a:r>
                <a:r>
                  <a:rPr lang="en-US" altLang="zh-CN" sz="2000" dirty="0"/>
                  <a:t>,</a:t>
                </a:r>
                <a:r>
                  <a:rPr lang="zh-CN" altLang="en-US" sz="2000" dirty="0"/>
                  <a:t>这是因为</a:t>
                </a:r>
                <a14:m>
                  <m:oMath xmlns:m="http://schemas.openxmlformats.org/officeDocument/2006/math">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为凸，且算子</a:t>
                </a:r>
                <a14:m>
                  <m:oMath xmlns:m="http://schemas.openxmlformats.org/officeDocument/2006/math">
                    <m:r>
                      <a:rPr lang="en-US" altLang="zh-CN" sz="2000" i="1">
                        <a:latin typeface="Cambria Math"/>
                      </a:rPr>
                      <m:t>𝑭</m:t>
                    </m:r>
                  </m:oMath>
                </a14:m>
                <a:r>
                  <a:rPr lang="zh-CN" altLang="en-US" sz="2000" dirty="0"/>
                  <a:t>单调。实际上</a:t>
                </a:r>
                <a14:m>
                  <m:oMath xmlns:m="http://schemas.openxmlformats.org/officeDocument/2006/math">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𝒘</m:t>
                            </m:r>
                            <m:r>
                              <a:rPr lang="en-US" altLang="zh-CN" sz="2000" i="1">
                                <a:latin typeface="Cambria Math"/>
                              </a:rPr>
                              <m:t>−</m:t>
                            </m:r>
                            <m:acc>
                              <m:accPr>
                                <m:chr m:val="̃"/>
                                <m:ctrlPr>
                                  <a:rPr lang="en-US" altLang="zh-CN" sz="2000" i="1">
                                    <a:latin typeface="Cambria Math" panose="02040503050406030204" pitchFamily="18" charset="0"/>
                                  </a:rPr>
                                </m:ctrlPr>
                              </m:accPr>
                              <m:e>
                                <m:r>
                                  <a:rPr lang="en-US" altLang="zh-CN" sz="2000" i="1">
                                    <a:latin typeface="Cambria Math"/>
                                  </a:rPr>
                                  <m:t>𝒘</m:t>
                                </m:r>
                              </m:e>
                            </m:acc>
                          </m:e>
                        </m:d>
                      </m:e>
                      <m:sup>
                        <m:r>
                          <a:rPr lang="en-US" altLang="zh-CN" sz="2000" i="1">
                            <a:latin typeface="Cambria Math"/>
                          </a:rPr>
                          <m:t>𝑻</m:t>
                        </m:r>
                      </m:sup>
                    </m:sSup>
                    <m:d>
                      <m:dPr>
                        <m:ctrlPr>
                          <a:rPr lang="en-US" altLang="zh-CN" sz="2000" i="1">
                            <a:latin typeface="Cambria Math" panose="02040503050406030204" pitchFamily="18" charset="0"/>
                          </a:rPr>
                        </m:ctrlPr>
                      </m:dPr>
                      <m:e>
                        <m:r>
                          <a:rPr lang="en-US" altLang="zh-CN" sz="2000" i="1">
                            <a:latin typeface="Cambria Math"/>
                          </a:rPr>
                          <m:t>𝑭</m:t>
                        </m:r>
                        <m:d>
                          <m:dPr>
                            <m:ctrlPr>
                              <a:rPr lang="en-US" altLang="zh-CN" sz="2000" i="1">
                                <a:latin typeface="Cambria Math" panose="02040503050406030204" pitchFamily="18" charset="0"/>
                              </a:rPr>
                            </m:ctrlPr>
                          </m:dPr>
                          <m:e>
                            <m:r>
                              <a:rPr lang="en-US" altLang="zh-CN" sz="2000" i="1">
                                <a:latin typeface="Cambria Math"/>
                              </a:rPr>
                              <m:t>𝒘</m:t>
                            </m:r>
                          </m:e>
                        </m:d>
                        <m:r>
                          <a:rPr lang="en-US" altLang="zh-CN" sz="2000" i="1">
                            <a:latin typeface="Cambria Math"/>
                          </a:rPr>
                          <m:t>−</m:t>
                        </m:r>
                        <m:r>
                          <a:rPr lang="en-US" altLang="zh-CN" sz="2000" i="1">
                            <a:latin typeface="Cambria Math"/>
                          </a:rPr>
                          <m:t>𝑭</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𝒘</m:t>
                                </m:r>
                              </m:e>
                            </m:acc>
                          </m:e>
                        </m:d>
                      </m:e>
                    </m:d>
                    <m:r>
                      <a:rPr lang="en-US" altLang="zh-CN" sz="2000" i="1">
                        <a:latin typeface="Cambria Math"/>
                      </a:rPr>
                      <m:t>=</m:t>
                    </m:r>
                    <m:r>
                      <a:rPr lang="en-US" altLang="zh-CN" sz="2000" i="1">
                        <a:latin typeface="Cambria Math"/>
                      </a:rPr>
                      <m:t>𝟎</m:t>
                    </m:r>
                  </m:oMath>
                </a14:m>
                <a:r>
                  <a:rPr lang="zh-CN" altLang="en-US" sz="2000" dirty="0"/>
                  <a:t>满足单调的定义。</a:t>
                </a:r>
                <a:endParaRPr lang="en-US" altLang="zh-CN" sz="2000" dirty="0"/>
              </a:p>
              <a:p>
                <a:r>
                  <a:rPr lang="zh-CN" altLang="en-US" sz="2400" dirty="0">
                    <a:solidFill>
                      <a:srgbClr val="FF0000"/>
                    </a:solidFill>
                  </a:rPr>
                  <a:t>可分离结构型凸优化问题等价的变分不等式</a:t>
                </a:r>
                <a:endParaRPr lang="en-US" altLang="zh-CN" sz="2400" dirty="0">
                  <a:solidFill>
                    <a:srgbClr val="FF0000"/>
                  </a:solidFill>
                </a:endParaRPr>
              </a:p>
              <a:p>
                <a:r>
                  <a:rPr lang="zh-CN" altLang="en-US" sz="2000" dirty="0"/>
                  <a:t>对如下约束凸优化问题 </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𝑿</m:t>
                        </m:r>
                        <m:r>
                          <a:rPr lang="en-US" altLang="zh-CN" sz="2000" i="1">
                            <a:latin typeface="Cambria Math"/>
                          </a:rPr>
                          <m:t>,</m:t>
                        </m:r>
                        <m:r>
                          <a:rPr lang="en-US" altLang="zh-CN" sz="2000" i="1">
                            <a:latin typeface="Cambria Math"/>
                          </a:rPr>
                          <m:t>𝒚</m:t>
                        </m:r>
                        <m:r>
                          <a:rPr lang="en-US" altLang="zh-CN" sz="2000" i="1">
                            <a:latin typeface="Cambria Math"/>
                          </a:rPr>
                          <m:t>∈</m:t>
                        </m:r>
                        <m:r>
                          <a:rPr lang="en-US" altLang="zh-CN" sz="2000" i="1">
                            <a:latin typeface="Cambria Math"/>
                          </a:rPr>
                          <m:t>𝒀</m:t>
                        </m:r>
                      </m:sub>
                    </m:sSub>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𝒚</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i="1">
                        <a:latin typeface="Cambria Math"/>
                      </a:rPr>
                      <m:t>+</m:t>
                    </m:r>
                    <m:r>
                      <a:rPr lang="en-US" altLang="zh-CN" sz="2000" i="1">
                        <a:latin typeface="Cambria Math"/>
                      </a:rPr>
                      <m:t>𝑩𝒚</m:t>
                    </m:r>
                    <m:r>
                      <a:rPr lang="en-US" altLang="zh-CN" sz="2000" i="1">
                        <a:latin typeface="Cambria Math"/>
                      </a:rPr>
                      <m:t>=</m:t>
                    </m:r>
                    <m:r>
                      <a:rPr lang="en-US" altLang="zh-CN" sz="2000" i="1">
                        <a:latin typeface="Cambria Math"/>
                      </a:rPr>
                      <m:t>𝒃</m:t>
                    </m:r>
                    <m:r>
                      <a:rPr lang="en-US" altLang="zh-CN" sz="2000" i="1">
                        <a:latin typeface="Cambria Math"/>
                      </a:rPr>
                      <m:t>   (</m:t>
                    </m:r>
                    <m:r>
                      <a:rPr lang="en-US" altLang="zh-CN" sz="2000" i="1">
                        <a:solidFill>
                          <a:srgbClr val="FF0000"/>
                        </a:solidFill>
                        <a:latin typeface="Cambria Math"/>
                      </a:rPr>
                      <m:t>𝒗</m:t>
                    </m:r>
                    <m:r>
                      <a:rPr lang="en-US" altLang="zh-CN" sz="2000" i="1">
                        <a:solidFill>
                          <a:srgbClr val="FF0000"/>
                        </a:solidFill>
                        <a:latin typeface="Cambria Math"/>
                      </a:rPr>
                      <m:t>𝟑</m:t>
                    </m:r>
                    <m:r>
                      <a:rPr lang="en-US" altLang="zh-CN" sz="2000" i="1">
                        <a:solidFill>
                          <a:srgbClr val="FF0000"/>
                        </a:solidFill>
                        <a:latin typeface="Cambria Math"/>
                      </a:rPr>
                      <m:t>)</m:t>
                    </m:r>
                  </m:oMath>
                </a14:m>
                <a:endParaRPr lang="en-US" altLang="zh-CN" sz="2000" dirty="0">
                  <a:solidFill>
                    <a:srgbClr val="FF0000"/>
                  </a:solidFill>
                </a:endParaRPr>
              </a:p>
              <a:p>
                <a:r>
                  <a:rPr lang="zh-CN" altLang="en-US" sz="2000" dirty="0"/>
                  <a:t>通过类似的分析，其最优性条件也可表示为单调的混合变分不等式：</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r>
                        <a:rPr lang="en-US" altLang="zh-CN" sz="2000" i="1">
                          <a:latin typeface="Cambria Math"/>
                        </a:rPr>
                        <m:t>∈</m:t>
                      </m:r>
                      <m:r>
                        <a:rPr lang="en-US" altLang="zh-CN" sz="2000">
                          <a:latin typeface="Cambria Math"/>
                        </a:rPr>
                        <m:t>𝛀</m:t>
                      </m:r>
                      <m:r>
                        <a:rPr lang="en-US" altLang="zh-CN" sz="2000">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𝒖</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𝒖</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𝒘</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e>
                        <m:sup>
                          <m:r>
                            <a:rPr lang="en-US" altLang="zh-CN" sz="2000" i="1">
                              <a:latin typeface="Cambria Math"/>
                            </a:rPr>
                            <m:t>𝑻</m:t>
                          </m:r>
                        </m:sup>
                      </m:sSup>
                      <m:r>
                        <a:rPr lang="en-US" altLang="zh-CN" sz="2000" i="1">
                          <a:latin typeface="Cambria Math"/>
                        </a:rPr>
                        <m:t>𝑭</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𝒘</m:t>
                      </m:r>
                      <m:r>
                        <a:rPr lang="en-US" altLang="zh-CN" sz="2000" i="1">
                          <a:latin typeface="Cambria Math"/>
                        </a:rPr>
                        <m:t>∈</m:t>
                      </m:r>
                      <m:r>
                        <a:rPr lang="en-US" altLang="zh-CN" sz="2000">
                          <a:latin typeface="Cambria Math"/>
                        </a:rPr>
                        <m:t>𝛀</m:t>
                      </m:r>
                      <m:r>
                        <a:rPr lang="en-US" altLang="zh-CN" sz="2000">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𝒗</m:t>
                          </m:r>
                          <m:r>
                            <a:rPr lang="en-US" altLang="zh-CN" sz="2000" i="1">
                              <a:solidFill>
                                <a:srgbClr val="FF0000"/>
                              </a:solidFill>
                              <a:latin typeface="Cambria Math"/>
                            </a:rPr>
                            <m:t>𝟒</m:t>
                          </m:r>
                        </m:e>
                      </m:d>
                    </m:oMath>
                  </m:oMathPara>
                </a14:m>
                <a:endParaRPr lang="en-US" altLang="zh-CN" sz="2000" dirty="0">
                  <a:solidFill>
                    <a:srgbClr val="FF0000"/>
                  </a:solidFill>
                </a:endParaRPr>
              </a:p>
              <a:p>
                <a:pPr marL="0" indent="0" algn="ctr">
                  <a:buNone/>
                </a:pPr>
                <a:r>
                  <a:rPr lang="zh-CN" altLang="en-US" sz="2000" dirty="0"/>
                  <a:t>这里</a:t>
                </a:r>
                <a14:m>
                  <m:oMath xmlns:m="http://schemas.openxmlformats.org/officeDocument/2006/math">
                    <m:r>
                      <a:rPr lang="en-US" altLang="zh-CN" sz="2000" i="1">
                        <a:latin typeface="Cambria Math"/>
                      </a:rPr>
                      <m:t>𝒖</m:t>
                    </m:r>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𝒙</m:t>
                            </m:r>
                          </m:num>
                          <m:den>
                            <m:r>
                              <a:rPr lang="en-US" altLang="zh-CN" sz="2000" i="1">
                                <a:latin typeface="Cambria Math"/>
                              </a:rPr>
                              <m:t>𝒚</m:t>
                            </m:r>
                          </m:den>
                        </m:f>
                      </m:e>
                    </m:d>
                    <m:r>
                      <a:rPr lang="en-US" altLang="zh-CN" sz="2000" i="1">
                        <a:latin typeface="Cambria Math"/>
                      </a:rPr>
                      <m:t>,</m:t>
                    </m:r>
                    <m:r>
                      <a:rPr lang="en-US" altLang="zh-CN" sz="2000" i="1">
                        <a:latin typeface="Cambria Math"/>
                      </a:rPr>
                      <m:t>𝒘</m:t>
                    </m:r>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𝒙</m:t>
                            </m:r>
                          </m:num>
                          <m:den>
                            <m:eqArr>
                              <m:eqArrPr>
                                <m:ctrlPr>
                                  <a:rPr lang="en-US" altLang="zh-CN" sz="2000" i="1">
                                    <a:latin typeface="Cambria Math" panose="02040503050406030204" pitchFamily="18" charset="0"/>
                                  </a:rPr>
                                </m:ctrlPr>
                              </m:eqArrPr>
                              <m:e>
                                <m:r>
                                  <a:rPr lang="en-US" altLang="zh-CN" sz="2000" i="1">
                                    <a:latin typeface="Cambria Math"/>
                                  </a:rPr>
                                  <m:t>𝒚</m:t>
                                </m:r>
                              </m:e>
                              <m:e>
                                <m:r>
                                  <a:rPr lang="en-US" altLang="zh-CN" sz="2000" i="1">
                                    <a:latin typeface="Cambria Math"/>
                                  </a:rPr>
                                  <m:t>𝝀</m:t>
                                </m:r>
                              </m:e>
                            </m:eqArr>
                          </m:den>
                        </m:f>
                      </m:e>
                    </m:d>
                    <m:r>
                      <a:rPr lang="en-US" altLang="zh-CN" sz="2000" i="1">
                        <a:latin typeface="Cambria Math"/>
                      </a:rPr>
                      <m:t>, </m:t>
                    </m:r>
                    <m:r>
                      <a:rPr lang="en-US" altLang="zh-CN" sz="2000" i="1">
                        <a:latin typeface="Cambria Math"/>
                      </a:rPr>
                      <m:t>𝑭</m:t>
                    </m:r>
                    <m:d>
                      <m:dPr>
                        <m:ctrlPr>
                          <a:rPr lang="en-US" altLang="zh-CN" sz="2000" i="1">
                            <a:latin typeface="Cambria Math" panose="02040503050406030204" pitchFamily="18" charset="0"/>
                          </a:rPr>
                        </m:ctrlPr>
                      </m:dPr>
                      <m:e>
                        <m:r>
                          <a:rPr lang="en-US" altLang="zh-CN" sz="2000" i="1">
                            <a:latin typeface="Cambria Math"/>
                          </a:rPr>
                          <m:t>𝒘</m:t>
                        </m:r>
                      </m:e>
                    </m:d>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𝑨</m:t>
                                </m:r>
                              </m:e>
                              <m:sup>
                                <m:r>
                                  <a:rPr lang="en-US" altLang="zh-CN" sz="2000" i="1">
                                    <a:latin typeface="Cambria Math"/>
                                  </a:rPr>
                                  <m:t>𝑻</m:t>
                                </m:r>
                              </m:sup>
                            </m:sSup>
                            <m:r>
                              <a:rPr lang="en-US" altLang="zh-CN" sz="2000" i="1">
                                <a:latin typeface="Cambria Math"/>
                              </a:rPr>
                              <m:t>𝝀</m:t>
                            </m:r>
                          </m:num>
                          <m:den>
                            <m:eqArr>
                              <m:eqArrPr>
                                <m:ctrlPr>
                                  <a:rPr lang="en-US" altLang="zh-CN" sz="2000" i="1">
                                    <a:latin typeface="Cambria Math" panose="02040503050406030204" pitchFamily="18" charset="0"/>
                                  </a:rPr>
                                </m:ctrlPr>
                              </m:eqArrPr>
                              <m:e>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𝑩</m:t>
                                    </m:r>
                                  </m:e>
                                  <m:sup>
                                    <m:r>
                                      <a:rPr lang="en-US" altLang="zh-CN" sz="2000" i="1">
                                        <a:latin typeface="Cambria Math"/>
                                      </a:rPr>
                                      <m:t>𝑻</m:t>
                                    </m:r>
                                  </m:sup>
                                </m:sSup>
                                <m:r>
                                  <a:rPr lang="en-US" altLang="zh-CN" sz="2000" i="1">
                                    <a:latin typeface="Cambria Math"/>
                                  </a:rPr>
                                  <m:t>𝝀</m:t>
                                </m:r>
                              </m:e>
                              <m:e>
                                <m:r>
                                  <a:rPr lang="en-US" altLang="zh-CN" sz="2000" i="1">
                                    <a:latin typeface="Cambria Math"/>
                                  </a:rPr>
                                  <m:t>𝑨𝒙</m:t>
                                </m:r>
                                <m:r>
                                  <a:rPr lang="en-US" altLang="zh-CN" sz="2000" i="1">
                                    <a:latin typeface="Cambria Math"/>
                                  </a:rPr>
                                  <m:t>+</m:t>
                                </m:r>
                                <m:r>
                                  <a:rPr lang="en-US" altLang="zh-CN" sz="2000" i="1">
                                    <a:latin typeface="Cambria Math"/>
                                  </a:rPr>
                                  <m:t>𝑩𝒚</m:t>
                                </m:r>
                                <m:r>
                                  <a:rPr lang="en-US" altLang="zh-CN" sz="2000" i="1">
                                    <a:latin typeface="Cambria Math"/>
                                  </a:rPr>
                                  <m:t>−</m:t>
                                </m:r>
                                <m:r>
                                  <a:rPr lang="en-US" altLang="zh-CN" sz="2000" i="1">
                                    <a:latin typeface="Cambria Math"/>
                                  </a:rPr>
                                  <m:t>𝒃</m:t>
                                </m:r>
                              </m:e>
                            </m:eqArr>
                          </m:den>
                        </m:f>
                      </m:e>
                    </m:d>
                    <m:r>
                      <a:rPr lang="en-US" altLang="zh-CN" sz="2000" i="1">
                        <a:latin typeface="Cambria Math"/>
                      </a:rPr>
                      <m:t>    </m:t>
                    </m:r>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𝟓</m:t>
                    </m:r>
                    <m:r>
                      <a:rPr lang="en-US" altLang="zh-CN" sz="2000" i="1">
                        <a:solidFill>
                          <a:srgbClr val="FF0000"/>
                        </a:solidFill>
                        <a:latin typeface="Cambria Math"/>
                      </a:rPr>
                      <m:t>)</m:t>
                    </m:r>
                  </m:oMath>
                </a14:m>
                <a:endParaRPr lang="en-US" altLang="zh-CN" sz="2000" dirty="0">
                  <a:solidFill>
                    <a:srgbClr val="FF0000"/>
                  </a:solidFill>
                </a:endParaRPr>
              </a:p>
              <a:p>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𝒖</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𝒚</m:t>
                        </m:r>
                      </m:e>
                    </m:d>
                    <m:r>
                      <a:rPr lang="en-US" altLang="zh-CN" sz="2000" i="1">
                        <a:latin typeface="Cambria Math"/>
                      </a:rPr>
                      <m:t>, </m:t>
                    </m:r>
                    <m:r>
                      <a:rPr lang="en-US" altLang="zh-CN" sz="2000">
                        <a:latin typeface="Cambria Math"/>
                      </a:rPr>
                      <m:t>𝛀</m:t>
                    </m:r>
                    <m:r>
                      <a:rPr lang="en-US" altLang="zh-CN" sz="2000">
                        <a:latin typeface="Cambria Math"/>
                      </a:rPr>
                      <m:t>=</m:t>
                    </m:r>
                    <m:r>
                      <a:rPr lang="en-US" altLang="zh-CN" sz="2000">
                        <a:latin typeface="Cambria Math"/>
                      </a:rPr>
                      <m:t>𝐗</m:t>
                    </m:r>
                    <m:r>
                      <a:rPr lang="en-US" altLang="zh-CN" sz="2000" i="1">
                        <a:latin typeface="Cambria Math"/>
                      </a:rPr>
                      <m:t>×</m:t>
                    </m:r>
                    <m:r>
                      <a:rPr lang="en-US" altLang="zh-CN" sz="2000" i="1">
                        <a:latin typeface="Cambria Math"/>
                      </a:rPr>
                      <m:t>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solidFill>
                          <a:srgbClr val="FF0000"/>
                        </a:solidFill>
                        <a:latin typeface="Cambria Math"/>
                      </a:rPr>
                      <m:t>     (</m:t>
                    </m:r>
                    <m:r>
                      <a:rPr lang="en-US" altLang="zh-CN" sz="2000" i="1">
                        <a:solidFill>
                          <a:srgbClr val="FF0000"/>
                        </a:solidFill>
                        <a:latin typeface="Cambria Math"/>
                      </a:rPr>
                      <m:t>𝒗</m:t>
                    </m:r>
                    <m:r>
                      <a:rPr lang="en-US" altLang="zh-CN" sz="2000" i="1">
                        <a:solidFill>
                          <a:srgbClr val="FF0000"/>
                        </a:solidFill>
                        <a:latin typeface="Cambria Math"/>
                      </a:rPr>
                      <m:t>𝟔</m:t>
                    </m:r>
                    <m:r>
                      <a:rPr lang="en-US" altLang="zh-CN" sz="2000" i="1">
                        <a:solidFill>
                          <a:srgbClr val="FF0000"/>
                        </a:solidFill>
                        <a:latin typeface="Cambria Math"/>
                      </a:rPr>
                      <m:t>)</m:t>
                    </m:r>
                  </m:oMath>
                </a14:m>
                <a:endParaRPr lang="en-US" altLang="zh-CN" sz="2000" dirty="0">
                  <a:solidFill>
                    <a:srgbClr val="FF0000"/>
                  </a:solidFill>
                </a:endParaRPr>
              </a:p>
              <a:p>
                <a:r>
                  <a:rPr lang="zh-CN" altLang="en-US" sz="2000" dirty="0"/>
                  <a:t>对三个算子的可分离线性结构型约束凸优化问题：</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𝑿</m:t>
                        </m:r>
                        <m:r>
                          <a:rPr lang="en-US" altLang="zh-CN" sz="2000" i="1">
                            <a:latin typeface="Cambria Math"/>
                          </a:rPr>
                          <m:t>,</m:t>
                        </m:r>
                        <m:r>
                          <a:rPr lang="en-US" altLang="zh-CN" sz="2000" i="1">
                            <a:latin typeface="Cambria Math"/>
                          </a:rPr>
                          <m:t>𝒚</m:t>
                        </m:r>
                        <m:r>
                          <a:rPr lang="en-US" altLang="zh-CN" sz="2000" i="1">
                            <a:latin typeface="Cambria Math"/>
                          </a:rPr>
                          <m:t>∈</m:t>
                        </m:r>
                        <m:r>
                          <a:rPr lang="en-US" altLang="zh-CN" sz="2000" i="1">
                            <a:latin typeface="Cambria Math"/>
                          </a:rPr>
                          <m:t>𝒀</m:t>
                        </m:r>
                        <m:r>
                          <a:rPr lang="en-US" altLang="zh-CN" sz="2000" i="1">
                            <a:latin typeface="Cambria Math"/>
                          </a:rPr>
                          <m:t>,</m:t>
                        </m:r>
                        <m:r>
                          <a:rPr lang="en-US" altLang="zh-CN" sz="2000" i="1">
                            <a:latin typeface="Cambria Math"/>
                          </a:rPr>
                          <m:t>𝒛</m:t>
                        </m:r>
                        <m:r>
                          <a:rPr lang="en-US" altLang="zh-CN" sz="2000" i="1">
                            <a:latin typeface="Cambria Math"/>
                          </a:rPr>
                          <m:t>∈</m:t>
                        </m:r>
                        <m:r>
                          <a:rPr lang="en-US" altLang="zh-CN" sz="2000" i="1">
                            <a:latin typeface="Cambria Math"/>
                          </a:rPr>
                          <m:t>𝒁</m:t>
                        </m:r>
                      </m:sub>
                    </m:sSub>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𝒚</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𝟑</m:t>
                        </m:r>
                      </m:sub>
                    </m:sSub>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i="1">
                        <a:latin typeface="Cambria Math"/>
                      </a:rPr>
                      <m:t>+</m:t>
                    </m:r>
                    <m:r>
                      <a:rPr lang="en-US" altLang="zh-CN" sz="2000" i="1">
                        <a:latin typeface="Cambria Math"/>
                      </a:rPr>
                      <m:t>𝑩𝒚</m:t>
                    </m:r>
                    <m:r>
                      <a:rPr lang="en-US" altLang="zh-CN" sz="2000" i="1">
                        <a:latin typeface="Cambria Math"/>
                      </a:rPr>
                      <m:t>+</m:t>
                    </m:r>
                    <m:r>
                      <a:rPr lang="en-US" altLang="zh-CN" sz="2000" i="1">
                        <a:latin typeface="Cambria Math"/>
                      </a:rPr>
                      <m:t>𝑪𝒛</m:t>
                    </m:r>
                    <m:r>
                      <a:rPr lang="en-US" altLang="zh-CN" sz="2000" i="1">
                        <a:latin typeface="Cambria Math"/>
                      </a:rPr>
                      <m:t>=</m:t>
                    </m:r>
                    <m:r>
                      <a:rPr lang="en-US" altLang="zh-CN" sz="2000" i="1">
                        <a:latin typeface="Cambria Math"/>
                      </a:rPr>
                      <m:t>𝒃</m:t>
                    </m:r>
                    <m:r>
                      <a:rPr lang="en-US" altLang="zh-CN" sz="2000" i="1">
                        <a:latin typeface="Cambria Math"/>
                      </a:rPr>
                      <m:t>    (</m:t>
                    </m:r>
                    <m:r>
                      <a:rPr lang="en-US" altLang="zh-CN" sz="2000" i="1">
                        <a:solidFill>
                          <a:srgbClr val="FF0000"/>
                        </a:solidFill>
                        <a:latin typeface="Cambria Math"/>
                      </a:rPr>
                      <m:t>𝒗</m:t>
                    </m:r>
                    <m:r>
                      <a:rPr lang="en-US" altLang="zh-CN" sz="2000" i="1">
                        <a:solidFill>
                          <a:srgbClr val="FF0000"/>
                        </a:solidFill>
                        <a:latin typeface="Cambria Math"/>
                      </a:rPr>
                      <m:t>𝟕</m:t>
                    </m:r>
                    <m:r>
                      <a:rPr lang="en-US" altLang="zh-CN" sz="2000" i="1">
                        <a:solidFill>
                          <a:srgbClr val="FF0000"/>
                        </a:solidFill>
                        <a:latin typeface="Cambria Math"/>
                      </a:rPr>
                      <m:t>)</m:t>
                    </m:r>
                  </m:oMath>
                </a14:m>
                <a:r>
                  <a:rPr lang="zh-CN" altLang="en-US" sz="2000" dirty="0"/>
                  <a:t>也有类似的结果，其最优性条件可表示成一个单调的混合变分不等式</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r="-661" b="-1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5262700"/>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r>
                        <a:rPr lang="en-US" altLang="zh-CN" sz="2000" i="1">
                          <a:latin typeface="Cambria Math"/>
                        </a:rPr>
                        <m:t>∈</m:t>
                      </m:r>
                      <m:r>
                        <a:rPr lang="en-US" altLang="zh-CN" sz="2000">
                          <a:latin typeface="Cambria Math"/>
                        </a:rPr>
                        <m:t>𝛀</m:t>
                      </m:r>
                      <m:r>
                        <a:rPr lang="en-US" altLang="zh-CN" sz="2000">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𝒖</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𝒖</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𝒘</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e>
                        <m:sup>
                          <m:r>
                            <a:rPr lang="en-US" altLang="zh-CN" sz="2000" i="1">
                              <a:latin typeface="Cambria Math"/>
                            </a:rPr>
                            <m:t>𝑻</m:t>
                          </m:r>
                        </m:sup>
                      </m:sSup>
                      <m:r>
                        <a:rPr lang="en-US" altLang="zh-CN" sz="2000" i="1">
                          <a:latin typeface="Cambria Math"/>
                        </a:rPr>
                        <m:t>𝑭</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m:t>
                              </m:r>
                            </m:sup>
                          </m:sSup>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𝒘</m:t>
                      </m:r>
                      <m:r>
                        <a:rPr lang="en-US" altLang="zh-CN" sz="2000" i="1">
                          <a:latin typeface="Cambria Math"/>
                        </a:rPr>
                        <m:t>∈</m:t>
                      </m:r>
                      <m:r>
                        <a:rPr lang="en-US" altLang="zh-CN" sz="2000">
                          <a:latin typeface="Cambria Math"/>
                        </a:rPr>
                        <m:t>𝛀</m:t>
                      </m:r>
                      <m:r>
                        <a:rPr lang="en-US" altLang="zh-CN" sz="2000">
                          <a:latin typeface="Cambria Math"/>
                        </a:rPr>
                        <m:t>    (</m:t>
                      </m:r>
                      <m:r>
                        <a:rPr lang="en-US" altLang="zh-CN" sz="2000" i="1">
                          <a:solidFill>
                            <a:srgbClr val="FF0000"/>
                          </a:solidFill>
                          <a:latin typeface="Cambria Math"/>
                        </a:rPr>
                        <m:t>𝒗</m:t>
                      </m:r>
                      <m:r>
                        <a:rPr lang="en-US" altLang="zh-CN" sz="2000" i="1">
                          <a:solidFill>
                            <a:srgbClr val="FF0000"/>
                          </a:solidFill>
                          <a:latin typeface="Cambria Math"/>
                        </a:rPr>
                        <m:t>𝟖</m:t>
                      </m:r>
                      <m:r>
                        <a:rPr lang="en-US" altLang="zh-CN" sz="2000" i="1">
                          <a:solidFill>
                            <a:srgbClr val="FF0000"/>
                          </a:solidFill>
                          <a:latin typeface="Cambria Math"/>
                        </a:rPr>
                        <m:t>)</m:t>
                      </m:r>
                    </m:oMath>
                  </m:oMathPara>
                </a14:m>
                <a:endParaRPr lang="en-US" altLang="zh-CN" sz="2000" dirty="0">
                  <a:solidFill>
                    <a:srgbClr val="FF0000"/>
                  </a:solidFill>
                </a:endParaRPr>
              </a:p>
              <a:p>
                <a:pPr marL="0" indent="0" algn="ctr">
                  <a:buNone/>
                </a:pPr>
                <a:r>
                  <a:rPr lang="zh-CN" altLang="en-US" sz="2000" dirty="0"/>
                  <a:t>这里</a:t>
                </a:r>
                <a14:m>
                  <m:oMath xmlns:m="http://schemas.openxmlformats.org/officeDocument/2006/math">
                    <m:r>
                      <a:rPr lang="en-US" altLang="zh-CN" sz="2000" i="1">
                        <a:latin typeface="Cambria Math"/>
                      </a:rPr>
                      <m:t>𝒖</m:t>
                    </m:r>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𝒙</m:t>
                            </m:r>
                          </m:num>
                          <m:den>
                            <m:eqArr>
                              <m:eqArrPr>
                                <m:ctrlPr>
                                  <a:rPr lang="en-US" altLang="zh-CN" sz="2000" i="1">
                                    <a:latin typeface="Cambria Math" panose="02040503050406030204" pitchFamily="18" charset="0"/>
                                  </a:rPr>
                                </m:ctrlPr>
                              </m:eqArrPr>
                              <m:e>
                                <m:r>
                                  <a:rPr lang="en-US" altLang="zh-CN" sz="2000" i="1">
                                    <a:latin typeface="Cambria Math"/>
                                  </a:rPr>
                                  <m:t>𝒚</m:t>
                                </m:r>
                              </m:e>
                              <m:e>
                                <m:r>
                                  <a:rPr lang="en-US" altLang="zh-CN" sz="2000" i="1">
                                    <a:latin typeface="Cambria Math"/>
                                  </a:rPr>
                                  <m:t>𝒛</m:t>
                                </m:r>
                              </m:e>
                            </m:eqArr>
                          </m:den>
                        </m:f>
                      </m:e>
                    </m:d>
                    <m:r>
                      <a:rPr lang="en-US" altLang="zh-CN" sz="2000" i="1">
                        <a:latin typeface="Cambria Math"/>
                      </a:rPr>
                      <m:t>, </m:t>
                    </m:r>
                    <m:r>
                      <a:rPr lang="en-US" altLang="zh-CN" sz="2000" i="1">
                        <a:latin typeface="Cambria Math"/>
                      </a:rPr>
                      <m:t>𝒘</m:t>
                    </m:r>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𝒙</m:t>
                            </m:r>
                          </m:num>
                          <m:den>
                            <m:eqArr>
                              <m:eqArrPr>
                                <m:ctrlPr>
                                  <a:rPr lang="en-US" altLang="zh-CN" sz="2000" i="1">
                                    <a:latin typeface="Cambria Math" panose="02040503050406030204" pitchFamily="18" charset="0"/>
                                  </a:rPr>
                                </m:ctrlPr>
                              </m:eqArrPr>
                              <m:e>
                                <m:r>
                                  <a:rPr lang="en-US" altLang="zh-CN" sz="2000" i="1">
                                    <a:latin typeface="Cambria Math"/>
                                  </a:rPr>
                                  <m:t>𝒚</m:t>
                                </m:r>
                              </m:e>
                              <m:e>
                                <m:r>
                                  <a:rPr lang="en-US" altLang="zh-CN" sz="2000" i="1">
                                    <a:latin typeface="Cambria Math"/>
                                  </a:rPr>
                                  <m:t>𝒛</m:t>
                                </m:r>
                              </m:e>
                              <m:e>
                                <m:r>
                                  <a:rPr lang="en-US" altLang="zh-CN" sz="2000" i="1">
                                    <a:latin typeface="Cambria Math"/>
                                  </a:rPr>
                                  <m:t>𝝀</m:t>
                                </m:r>
                              </m:e>
                            </m:eqArr>
                          </m:den>
                        </m:f>
                      </m:e>
                    </m:d>
                    <m:r>
                      <a:rPr lang="en-US" altLang="zh-CN" sz="2000" i="1">
                        <a:latin typeface="Cambria Math"/>
                      </a:rPr>
                      <m:t>, </m:t>
                    </m:r>
                    <m:r>
                      <a:rPr lang="en-US" altLang="zh-CN" sz="2000" i="1">
                        <a:latin typeface="Cambria Math"/>
                      </a:rPr>
                      <m:t>𝑭</m:t>
                    </m:r>
                    <m:d>
                      <m:dPr>
                        <m:ctrlPr>
                          <a:rPr lang="en-US" altLang="zh-CN" sz="2000" i="1">
                            <a:latin typeface="Cambria Math" panose="02040503050406030204" pitchFamily="18" charset="0"/>
                          </a:rPr>
                        </m:ctrlPr>
                      </m:dPr>
                      <m:e>
                        <m:r>
                          <a:rPr lang="en-US" altLang="zh-CN" sz="2000" i="1">
                            <a:latin typeface="Cambria Math"/>
                          </a:rPr>
                          <m:t>𝒘</m:t>
                        </m:r>
                      </m:e>
                    </m:d>
                    <m:r>
                      <a:rPr lang="en-US" altLang="zh-CN" sz="2000" i="1">
                        <a:latin typeface="Cambria Math"/>
                      </a:rPr>
                      <m:t>=</m:t>
                    </m:r>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𝑨</m:t>
                                </m:r>
                              </m:e>
                              <m:sup>
                                <m:r>
                                  <a:rPr lang="en-US" altLang="zh-CN" sz="2000" i="1">
                                    <a:latin typeface="Cambria Math"/>
                                  </a:rPr>
                                  <m:t>𝑻</m:t>
                                </m:r>
                              </m:sup>
                            </m:sSup>
                            <m:r>
                              <a:rPr lang="en-US" altLang="zh-CN" sz="2000" i="1">
                                <a:latin typeface="Cambria Math"/>
                              </a:rPr>
                              <m:t>𝝀</m:t>
                            </m:r>
                          </m:num>
                          <m:den>
                            <m:eqArr>
                              <m:eqArrPr>
                                <m:ctrlPr>
                                  <a:rPr lang="en-US" altLang="zh-CN" sz="2000" i="1">
                                    <a:latin typeface="Cambria Math" panose="02040503050406030204" pitchFamily="18" charset="0"/>
                                  </a:rPr>
                                </m:ctrlPr>
                              </m:eqArrPr>
                              <m:e>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𝑩</m:t>
                                    </m:r>
                                  </m:e>
                                  <m:sup>
                                    <m:r>
                                      <a:rPr lang="en-US" altLang="zh-CN" sz="2000" i="1">
                                        <a:latin typeface="Cambria Math"/>
                                      </a:rPr>
                                      <m:t>𝑻</m:t>
                                    </m:r>
                                  </m:sup>
                                </m:sSup>
                                <m:r>
                                  <a:rPr lang="en-US" altLang="zh-CN" sz="2000" i="1">
                                    <a:latin typeface="Cambria Math"/>
                                  </a:rPr>
                                  <m:t>𝝀</m:t>
                                </m:r>
                              </m:e>
                              <m:e>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𝑪</m:t>
                                    </m:r>
                                  </m:e>
                                  <m:sup>
                                    <m:r>
                                      <a:rPr lang="en-US" altLang="zh-CN" sz="2000" i="1">
                                        <a:latin typeface="Cambria Math"/>
                                      </a:rPr>
                                      <m:t>𝑻</m:t>
                                    </m:r>
                                  </m:sup>
                                </m:sSup>
                                <m:r>
                                  <a:rPr lang="en-US" altLang="zh-CN" sz="2000" i="1">
                                    <a:latin typeface="Cambria Math"/>
                                  </a:rPr>
                                  <m:t>𝝀</m:t>
                                </m:r>
                              </m:e>
                              <m:e>
                                <m:r>
                                  <a:rPr lang="en-US" altLang="zh-CN" sz="2000" i="1">
                                    <a:latin typeface="Cambria Math"/>
                                  </a:rPr>
                                  <m:t>𝑨𝒙</m:t>
                                </m:r>
                                <m:r>
                                  <a:rPr lang="en-US" altLang="zh-CN" sz="2000" i="1">
                                    <a:latin typeface="Cambria Math"/>
                                  </a:rPr>
                                  <m:t>+</m:t>
                                </m:r>
                                <m:r>
                                  <a:rPr lang="en-US" altLang="zh-CN" sz="2000" i="1">
                                    <a:latin typeface="Cambria Math"/>
                                  </a:rPr>
                                  <m:t>𝑩𝒚</m:t>
                                </m:r>
                                <m:r>
                                  <a:rPr lang="en-US" altLang="zh-CN" sz="2000" i="1">
                                    <a:latin typeface="Cambria Math"/>
                                  </a:rPr>
                                  <m:t>+</m:t>
                                </m:r>
                                <m:r>
                                  <a:rPr lang="en-US" altLang="zh-CN" sz="2000" i="1">
                                    <a:latin typeface="Cambria Math"/>
                                  </a:rPr>
                                  <m:t>𝑪𝒛</m:t>
                                </m:r>
                                <m:r>
                                  <a:rPr lang="en-US" altLang="zh-CN" sz="2000" i="1">
                                    <a:latin typeface="Cambria Math"/>
                                  </a:rPr>
                                  <m:t>−</m:t>
                                </m:r>
                                <m:r>
                                  <a:rPr lang="en-US" altLang="zh-CN" sz="2000" i="1">
                                    <a:latin typeface="Cambria Math"/>
                                  </a:rPr>
                                  <m:t>𝒃</m:t>
                                </m:r>
                              </m:e>
                            </m:eqArr>
                          </m:den>
                        </m:f>
                      </m:e>
                    </m:d>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𝒗</m:t>
                        </m:r>
                        <m:r>
                          <a:rPr lang="en-US" altLang="zh-CN" sz="2000" i="1">
                            <a:solidFill>
                              <a:srgbClr val="FF0000"/>
                            </a:solidFill>
                            <a:latin typeface="Cambria Math"/>
                          </a:rPr>
                          <m:t>𝟗</m:t>
                        </m:r>
                      </m:e>
                    </m:d>
                  </m:oMath>
                </a14:m>
                <a:endParaRPr lang="en-US" altLang="zh-CN" sz="2000" dirty="0"/>
              </a:p>
              <a:p>
                <a:pPr marL="0" indent="0" algn="ctr">
                  <a:buNone/>
                </a:pP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𝒖</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𝒚</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𝒇</m:t>
                        </m:r>
                      </m:e>
                      <m:sub>
                        <m:r>
                          <a:rPr lang="en-US" altLang="zh-CN" sz="2000" i="1">
                            <a:latin typeface="Cambria Math"/>
                          </a:rPr>
                          <m:t>𝟑</m:t>
                        </m:r>
                      </m:sub>
                    </m:sSub>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 </m:t>
                    </m:r>
                    <m:r>
                      <a:rPr lang="en-US" altLang="zh-CN" sz="2000">
                        <a:latin typeface="Cambria Math"/>
                      </a:rPr>
                      <m:t>𝛀</m:t>
                    </m:r>
                    <m:r>
                      <a:rPr lang="en-US" altLang="zh-CN" sz="2000">
                        <a:latin typeface="Cambria Math"/>
                      </a:rPr>
                      <m:t>=</m:t>
                    </m:r>
                    <m:r>
                      <a:rPr lang="en-US" altLang="zh-CN" sz="2000" i="1">
                        <a:latin typeface="Cambria Math"/>
                      </a:rPr>
                      <m:t>𝑿</m:t>
                    </m:r>
                    <m:r>
                      <a:rPr lang="en-US" altLang="zh-CN" sz="2000" i="1">
                        <a:latin typeface="Cambria Math"/>
                      </a:rPr>
                      <m:t>×</m:t>
                    </m:r>
                    <m:r>
                      <a:rPr lang="en-US" altLang="zh-CN" sz="2000" i="1">
                        <a:latin typeface="Cambria Math"/>
                      </a:rPr>
                      <m:t>𝒀</m:t>
                    </m:r>
                    <m:r>
                      <a:rPr lang="en-US" altLang="zh-CN" sz="2000" i="1">
                        <a:latin typeface="Cambria Math"/>
                      </a:rPr>
                      <m:t>×</m:t>
                    </m:r>
                    <m:r>
                      <a:rPr lang="en-US" altLang="zh-CN" sz="2000" i="1">
                        <a:latin typeface="Cambria Math"/>
                      </a:rPr>
                      <m:t>𝒁</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 </m:t>
                    </m:r>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𝟏𝟎</m:t>
                    </m:r>
                    <m:r>
                      <a:rPr lang="en-US" altLang="zh-CN" sz="2000" i="1">
                        <a:latin typeface="Cambria Math"/>
                      </a:rPr>
                      <m:t>)</m:t>
                    </m:r>
                  </m:oMath>
                </a14:m>
                <a:r>
                  <a:rPr lang="zh-CN" altLang="en-US" sz="2000" dirty="0"/>
                  <a:t> </a:t>
                </a:r>
                <a:endParaRPr lang="en-US" altLang="zh-CN" sz="2000" dirty="0"/>
              </a:p>
              <a:p>
                <a:r>
                  <a:rPr lang="zh-CN" altLang="en-US" sz="2000" dirty="0"/>
                  <a:t>注意，上述连个算子可分类结构型约束优化问题，可以用相当有效的乘子交替方向法</a:t>
                </a:r>
                <a:r>
                  <a:rPr lang="en-US" altLang="zh-CN" sz="2000" dirty="0"/>
                  <a:t>(ADMM)</a:t>
                </a:r>
                <a:r>
                  <a:rPr lang="zh-CN" altLang="en-US" sz="2000" dirty="0"/>
                  <a:t>求解</a:t>
                </a:r>
                <a:r>
                  <a:rPr lang="en-US" altLang="zh-CN" sz="2000" dirty="0">
                    <a:solidFill>
                      <a:srgbClr val="FF0000"/>
                    </a:solidFill>
                  </a:rPr>
                  <a:t>(R1)</a:t>
                </a:r>
                <a:r>
                  <a:rPr lang="zh-CN" altLang="en-US" sz="2000" dirty="0"/>
                  <a:t>，而直接将</a:t>
                </a:r>
                <a:r>
                  <a:rPr lang="en-US" altLang="zh-CN" sz="2000" dirty="0"/>
                  <a:t>ADMM</a:t>
                </a:r>
                <a:r>
                  <a:rPr lang="zh-CN" altLang="en-US" sz="2000" dirty="0"/>
                  <a:t>推广到求解三个算子可分类结构约束凸优化问题</a:t>
                </a:r>
                <a14:m>
                  <m:oMath xmlns:m="http://schemas.openxmlformats.org/officeDocument/2006/math">
                    <m:r>
                      <a:rPr lang="en-US" altLang="zh-CN" sz="2000" i="1">
                        <a:latin typeface="Cambria Math"/>
                      </a:rPr>
                      <m:t>(</m:t>
                    </m:r>
                    <m:r>
                      <a:rPr lang="en-US" altLang="zh-CN" sz="2000" i="1">
                        <a:latin typeface="Cambria Math"/>
                      </a:rPr>
                      <m:t>𝒗</m:t>
                    </m:r>
                    <m:r>
                      <a:rPr lang="en-US" altLang="zh-CN" sz="2000" i="1">
                        <a:latin typeface="Cambria Math"/>
                      </a:rPr>
                      <m:t>𝟖</m:t>
                    </m:r>
                    <m:r>
                      <a:rPr lang="en-US" altLang="zh-CN" sz="2000" i="1">
                        <a:latin typeface="Cambria Math"/>
                      </a:rPr>
                      <m:t>−</m:t>
                    </m:r>
                    <m:r>
                      <a:rPr lang="en-US" altLang="zh-CN" sz="2000" i="1">
                        <a:latin typeface="Cambria Math"/>
                      </a:rPr>
                      <m:t>𝒗</m:t>
                    </m:r>
                    <m:r>
                      <a:rPr lang="en-US" altLang="zh-CN" sz="2000" i="1">
                        <a:latin typeface="Cambria Math"/>
                      </a:rPr>
                      <m:t>𝟏𝟎</m:t>
                    </m:r>
                    <m:r>
                      <a:rPr lang="en-US" altLang="zh-CN" sz="2000" i="1">
                        <a:latin typeface="Cambria Math"/>
                      </a:rPr>
                      <m:t>)</m:t>
                    </m:r>
                  </m:oMath>
                </a14:m>
                <a:r>
                  <a:rPr lang="en-US" altLang="zh-CN" sz="2000" dirty="0"/>
                  <a:t>,</a:t>
                </a:r>
                <a:r>
                  <a:rPr lang="zh-CN" altLang="en-US" sz="2000" dirty="0"/>
                  <a:t>已有结果</a:t>
                </a:r>
                <a:r>
                  <a:rPr lang="en-US" altLang="zh-CN" sz="2000" dirty="0">
                    <a:solidFill>
                      <a:srgbClr val="FF0000"/>
                    </a:solidFill>
                  </a:rPr>
                  <a:t>(R2)</a:t>
                </a:r>
                <a:r>
                  <a:rPr lang="zh-CN" altLang="en-US" sz="2000" dirty="0"/>
                  <a:t>表明这不一定收敛，因此，对多于两个算子的可分离约束凸最优化问题，需要用一些基于变分不等式的预测校正方法去处理</a:t>
                </a:r>
                <a:r>
                  <a:rPr lang="en-US" altLang="zh-CN" sz="2000" dirty="0">
                    <a:solidFill>
                      <a:srgbClr val="FF0000"/>
                    </a:solidFill>
                  </a:rPr>
                  <a:t>(R3,R4)</a:t>
                </a:r>
                <a:r>
                  <a:rPr lang="zh-CN" altLang="en-US" sz="2000" dirty="0"/>
                  <a:t>。</a:t>
                </a:r>
                <a:endParaRPr lang="en-US" altLang="zh-CN" sz="2000" dirty="0"/>
              </a:p>
              <a:p>
                <a:r>
                  <a:rPr lang="zh-CN" altLang="en-US" sz="2000" dirty="0"/>
                  <a:t>这些变分不等式本质上与</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𝟎</m:t>
                    </m:r>
                    <m:r>
                      <a:rPr lang="en-US" altLang="zh-CN" sz="2000" i="1">
                        <a:solidFill>
                          <a:srgbClr val="FF0000"/>
                        </a:solidFill>
                        <a:latin typeface="Cambria Math"/>
                      </a:rPr>
                      <m:t>)</m:t>
                    </m:r>
                  </m:oMath>
                </a14:m>
                <a:r>
                  <a:rPr lang="zh-CN" altLang="en-US" sz="2000" dirty="0"/>
                  <a:t>没有区别，因此，可以用针对</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𝟎</m:t>
                    </m:r>
                    <m:r>
                      <a:rPr lang="en-US" altLang="zh-CN" sz="2000" i="1">
                        <a:solidFill>
                          <a:srgbClr val="FF0000"/>
                        </a:solidFill>
                        <a:latin typeface="Cambria Math"/>
                      </a:rPr>
                      <m:t>)</m:t>
                    </m:r>
                  </m:oMath>
                </a14:m>
                <a:r>
                  <a:rPr lang="zh-CN" altLang="en-US" sz="2000" dirty="0"/>
                  <a:t>收缩算法的成果应用到这些变分不等式上。</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728"/>
                </a:stretch>
              </a:blipFill>
            </p:spPr>
            <p:txBody>
              <a:bodyPr/>
              <a:lstStyle/>
              <a:p>
                <a:r>
                  <a:rPr lang="zh-CN" altLang="en-US">
                    <a:noFill/>
                  </a:rPr>
                  <a:t> </a:t>
                </a:r>
              </a:p>
            </p:txBody>
          </p:sp>
        </mc:Fallback>
      </mc:AlternateContent>
      <p:sp>
        <p:nvSpPr>
          <p:cNvPr id="4" name="Rectangle 3"/>
          <p:cNvSpPr/>
          <p:nvPr/>
        </p:nvSpPr>
        <p:spPr>
          <a:xfrm>
            <a:off x="2384227" y="5122511"/>
            <a:ext cx="8208912" cy="430887"/>
          </a:xfrm>
          <a:prstGeom prst="rect">
            <a:avLst/>
          </a:prstGeom>
        </p:spPr>
        <p:txBody>
          <a:bodyPr wrap="square">
            <a:spAutoFit/>
          </a:bodyPr>
          <a:lstStyle/>
          <a:p>
            <a:pPr algn="l"/>
            <a:r>
              <a:rPr lang="en-US" altLang="zh-CN" sz="1100" dirty="0">
                <a:solidFill>
                  <a:srgbClr val="FF0000"/>
                </a:solidFill>
              </a:rPr>
              <a:t>R1. </a:t>
            </a:r>
            <a:r>
              <a:rPr lang="en-US" altLang="zh-CN" sz="1100" dirty="0">
                <a:solidFill>
                  <a:srgbClr val="6600FF"/>
                </a:solidFill>
              </a:rPr>
              <a:t>R. </a:t>
            </a:r>
            <a:r>
              <a:rPr lang="en-US" altLang="zh-CN" sz="1100" dirty="0" err="1">
                <a:solidFill>
                  <a:srgbClr val="6600FF"/>
                </a:solidFill>
              </a:rPr>
              <a:t>Glowinski</a:t>
            </a:r>
            <a:r>
              <a:rPr lang="en-US" altLang="zh-CN" sz="1100" dirty="0">
                <a:solidFill>
                  <a:srgbClr val="6600FF"/>
                </a:solidFill>
              </a:rPr>
              <a:t>, Numerical Methods for Nonlinear </a:t>
            </a:r>
            <a:r>
              <a:rPr lang="en-US" altLang="zh-CN" sz="1100" dirty="0" err="1">
                <a:solidFill>
                  <a:srgbClr val="6600FF"/>
                </a:solidFill>
              </a:rPr>
              <a:t>Variational</a:t>
            </a:r>
            <a:r>
              <a:rPr lang="en-US" altLang="zh-CN" sz="1100" dirty="0">
                <a:solidFill>
                  <a:srgbClr val="6600FF"/>
                </a:solidFill>
              </a:rPr>
              <a:t> Problems, Springer-</a:t>
            </a:r>
            <a:r>
              <a:rPr lang="en-US" altLang="zh-CN" sz="1100" dirty="0" err="1">
                <a:solidFill>
                  <a:srgbClr val="6600FF"/>
                </a:solidFill>
              </a:rPr>
              <a:t>Verlag</a:t>
            </a:r>
            <a:r>
              <a:rPr lang="en-US" altLang="zh-CN" sz="1100" dirty="0">
                <a:solidFill>
                  <a:srgbClr val="6600FF"/>
                </a:solidFill>
              </a:rPr>
              <a:t>, New York, Berlin, Heidelberg, Tokyo, 1984.</a:t>
            </a:r>
            <a:endParaRPr lang="zh-CN" altLang="en-US" sz="1100" dirty="0">
              <a:solidFill>
                <a:srgbClr val="6600FF"/>
              </a:solidFill>
            </a:endParaRPr>
          </a:p>
        </p:txBody>
      </p:sp>
      <p:sp>
        <p:nvSpPr>
          <p:cNvPr id="5" name="Rectangle 4"/>
          <p:cNvSpPr/>
          <p:nvPr/>
        </p:nvSpPr>
        <p:spPr>
          <a:xfrm>
            <a:off x="2384227" y="5554559"/>
            <a:ext cx="8352928" cy="430887"/>
          </a:xfrm>
          <a:prstGeom prst="rect">
            <a:avLst/>
          </a:prstGeom>
        </p:spPr>
        <p:txBody>
          <a:bodyPr wrap="square">
            <a:spAutoFit/>
          </a:bodyPr>
          <a:lstStyle/>
          <a:p>
            <a:pPr algn="l"/>
            <a:r>
              <a:rPr lang="en-US" altLang="zh-CN" sz="1100" dirty="0">
                <a:solidFill>
                  <a:srgbClr val="FF0000"/>
                </a:solidFill>
              </a:rPr>
              <a:t>R2. </a:t>
            </a:r>
            <a:r>
              <a:rPr lang="en-US" altLang="zh-CN" sz="1100" dirty="0">
                <a:solidFill>
                  <a:srgbClr val="CC00CC"/>
                </a:solidFill>
              </a:rPr>
              <a:t>C. H. Chen, B. S. He, Y. Y. Ye and X. M. Yuan, The direct extension of ADMM for multi-block convex minimization problems is not necessarily convergent, Online published in Mathematical Programming, Series A</a:t>
            </a:r>
            <a:endParaRPr lang="zh-CN" altLang="en-US" sz="1100" dirty="0">
              <a:solidFill>
                <a:srgbClr val="CC00CC"/>
              </a:solidFill>
            </a:endParaRPr>
          </a:p>
        </p:txBody>
      </p:sp>
      <p:sp>
        <p:nvSpPr>
          <p:cNvPr id="7" name="Rectangle 6"/>
          <p:cNvSpPr/>
          <p:nvPr/>
        </p:nvSpPr>
        <p:spPr>
          <a:xfrm>
            <a:off x="2384227" y="5982831"/>
            <a:ext cx="8208912" cy="938719"/>
          </a:xfrm>
          <a:prstGeom prst="rect">
            <a:avLst/>
          </a:prstGeom>
        </p:spPr>
        <p:txBody>
          <a:bodyPr wrap="square">
            <a:spAutoFit/>
          </a:bodyPr>
          <a:lstStyle/>
          <a:p>
            <a:pPr algn="l"/>
            <a:r>
              <a:rPr lang="en-US" altLang="zh-CN" sz="1100" dirty="0">
                <a:solidFill>
                  <a:srgbClr val="FF0000"/>
                </a:solidFill>
              </a:rPr>
              <a:t>R3. </a:t>
            </a:r>
            <a:r>
              <a:rPr lang="en-US" altLang="zh-CN" sz="1100" dirty="0">
                <a:solidFill>
                  <a:srgbClr val="0000FF"/>
                </a:solidFill>
              </a:rPr>
              <a:t>B. S. He, M. Tao and X.M. Yuan, Alternating direction method with Gaussian back substitution for separable convex programming, SIAM Journal on Optimization 22, 313-340,2012.</a:t>
            </a:r>
          </a:p>
          <a:p>
            <a:pPr algn="l"/>
            <a:endParaRPr lang="en-US" altLang="zh-CN" sz="1100" dirty="0">
              <a:solidFill>
                <a:srgbClr val="0000FF"/>
              </a:solidFill>
            </a:endParaRPr>
          </a:p>
          <a:p>
            <a:pPr algn="l"/>
            <a:r>
              <a:rPr lang="en-US" altLang="zh-CN" sz="1100" dirty="0">
                <a:solidFill>
                  <a:srgbClr val="FF0000"/>
                </a:solidFill>
              </a:rPr>
              <a:t>R4. </a:t>
            </a:r>
            <a:r>
              <a:rPr lang="en-US" altLang="zh-CN" sz="1100" dirty="0">
                <a:solidFill>
                  <a:srgbClr val="0000FF"/>
                </a:solidFill>
              </a:rPr>
              <a:t>B.S. He, M. Tao and X.M. Yuan, A splitting method for separable convex programming, IMA Journal of Numerical Analysis, 31, 394-426, 2015.</a:t>
            </a:r>
            <a:endParaRPr lang="zh-CN" altLang="en-US" sz="1100" dirty="0">
              <a:solidFill>
                <a:srgbClr val="0000FF"/>
              </a:solidFill>
            </a:endParaRPr>
          </a:p>
        </p:txBody>
      </p:sp>
    </p:spTree>
    <p:extLst>
      <p:ext uri="{BB962C8B-B14F-4D97-AF65-F5344CB8AC3E}">
        <p14:creationId xmlns:p14="http://schemas.microsoft.com/office/powerpoint/2010/main" val="855199984"/>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Proximal Point Algorithms(PPA)</a:t>
            </a:r>
            <a:r>
              <a:rPr lang="zh-CN" altLang="en-US" dirty="0"/>
              <a:t>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邻近点算法是求解凸优化和单调变分不等式的一类基本算法。</a:t>
                </a:r>
                <a:endParaRPr lang="en-US" altLang="zh-CN" sz="2000" dirty="0"/>
              </a:p>
              <a:p>
                <a:r>
                  <a:rPr lang="zh-CN" altLang="en-US" sz="2000" dirty="0"/>
                  <a:t>简单凸优化的邻临近点算法</a:t>
                </a:r>
                <a:endParaRPr lang="en-US" altLang="zh-CN" sz="2000" dirty="0"/>
              </a:p>
              <a:p>
                <a:r>
                  <a:rPr lang="zh-CN" altLang="en-US" sz="2000" dirty="0"/>
                  <a:t>问题</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r>
                          <a:rPr lang="en-US" altLang="zh-CN" sz="2000" i="1">
                            <a:latin typeface="Cambria Math"/>
                          </a:rPr>
                          <m:t>𝑿</m:t>
                        </m:r>
                      </m:sub>
                    </m:sSub>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latin typeface="Cambria Math"/>
                      </a:rPr>
                      <m:t>𝒇</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r>
                      <a:rPr lang="en-US" altLang="zh-CN" sz="2000" i="1">
                        <a:latin typeface="Cambria Math"/>
                      </a:rPr>
                      <m:t>𝑹</m:t>
                    </m:r>
                  </m:oMath>
                </a14:m>
                <a:r>
                  <a:rPr lang="zh-CN" altLang="en-US" sz="2000" dirty="0"/>
                  <a:t>为凸函数，</a:t>
                </a:r>
                <a14:m>
                  <m:oMath xmlns:m="http://schemas.openxmlformats.org/officeDocument/2006/math">
                    <m:r>
                      <a:rPr lang="en-US" altLang="zh-CN" sz="2000" i="1">
                        <a:latin typeface="Cambria Math"/>
                      </a:rPr>
                      <m:t>𝑿</m:t>
                    </m:r>
                  </m:oMath>
                </a14:m>
                <a:r>
                  <a:rPr lang="zh-CN" altLang="en-US" sz="2000" dirty="0"/>
                  <a:t>为闭凸集 的</a:t>
                </a:r>
                <a:r>
                  <a:rPr lang="en-US" altLang="zh-CN" sz="2000" dirty="0"/>
                  <a:t>PPA</a:t>
                </a:r>
                <a:r>
                  <a:rPr lang="zh-CN" altLang="en-US" sz="2000" dirty="0"/>
                  <a:t>算法如下：</a:t>
                </a:r>
                <a:endParaRPr lang="en-US" altLang="zh-CN" sz="2000" dirty="0"/>
              </a:p>
              <a:p>
                <a:r>
                  <a:rPr lang="zh-CN" altLang="en-US" sz="2000" dirty="0"/>
                  <a:t>对给定的</a:t>
                </a:r>
                <a14:m>
                  <m:oMath xmlns:m="http://schemas.openxmlformats.org/officeDocument/2006/math">
                    <m:r>
                      <a:rPr lang="en-US" altLang="zh-CN" sz="2000" i="1">
                        <a:latin typeface="Cambria Math"/>
                      </a:rPr>
                      <m:t>𝒓</m:t>
                    </m:r>
                    <m:r>
                      <a:rPr lang="en-US" altLang="zh-CN" sz="2000" i="1">
                        <a:latin typeface="Cambria Math"/>
                      </a:rPr>
                      <m:t>&gt;</m:t>
                    </m:r>
                    <m:r>
                      <a:rPr lang="en-US" altLang="zh-CN" sz="2000" i="1">
                        <a:latin typeface="Cambria Math"/>
                      </a:rPr>
                      <m:t>𝟎</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sup>
                    </m:sSup>
                    <m:r>
                      <a:rPr lang="en-US" altLang="zh-CN" sz="2000" i="1">
                        <a:latin typeface="Cambria Math"/>
                      </a:rPr>
                      <m:t>,</m:t>
                    </m:r>
                  </m:oMath>
                </a14:m>
                <a:r>
                  <a:rPr lang="zh-CN" altLang="en-US" sz="2000" dirty="0"/>
                  <a:t>求得</a:t>
                </a:r>
                <a14:m>
                  <m:oMath xmlns:m="http://schemas.openxmlformats.org/officeDocument/2006/math">
                    <m:sSup>
                      <m:sSupPr>
                        <m:ctrlPr>
                          <a:rPr lang="en-US" altLang="zh-CN" sz="2000" i="1" dirty="0">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en-US" altLang="zh-CN" sz="2000" i="1">
                                <a:latin typeface="Cambria Math"/>
                              </a:rPr>
                              <m:t>𝒙</m:t>
                            </m:r>
                          </m:e>
                        </m:acc>
                      </m:e>
                      <m:sup>
                        <m:r>
                          <a:rPr lang="en-US" altLang="zh-CN" sz="2000" i="1" dirty="0">
                            <a:latin typeface="Cambria Math"/>
                          </a:rPr>
                          <m:t>𝒌</m:t>
                        </m:r>
                      </m:sup>
                    </m:sSup>
                    <m:r>
                      <a:rPr lang="en-US" altLang="zh-CN" sz="2000" i="1" dirty="0">
                        <a:latin typeface="Cambria Math"/>
                      </a:rPr>
                      <m:t>=</m:t>
                    </m:r>
                    <m:r>
                      <a:rPr lang="en-US" altLang="zh-CN" sz="2000" i="1" dirty="0">
                        <a:latin typeface="Cambria Math"/>
                      </a:rPr>
                      <m:t>𝑨𝒓𝒈𝒎𝒊</m:t>
                    </m:r>
                    <m:sSub>
                      <m:sSubPr>
                        <m:ctrlPr>
                          <a:rPr lang="en-US" altLang="zh-CN" sz="2000" i="1" dirty="0">
                            <a:latin typeface="Cambria Math" panose="02040503050406030204" pitchFamily="18" charset="0"/>
                          </a:rPr>
                        </m:ctrlPr>
                      </m:sSubPr>
                      <m:e>
                        <m:r>
                          <a:rPr lang="en-US" altLang="zh-CN" sz="2000" i="1" dirty="0">
                            <a:latin typeface="Cambria Math"/>
                          </a:rPr>
                          <m:t>𝒏</m:t>
                        </m:r>
                      </m:e>
                      <m:sub>
                        <m:r>
                          <a:rPr lang="en-US" altLang="zh-CN" sz="2000" i="1" dirty="0">
                            <a:latin typeface="Cambria Math"/>
                          </a:rPr>
                          <m:t>𝒙</m:t>
                        </m:r>
                        <m:r>
                          <a:rPr lang="en-US" altLang="zh-CN" sz="2000" i="1" dirty="0">
                            <a:latin typeface="Cambria Math"/>
                          </a:rPr>
                          <m:t>∈</m:t>
                        </m:r>
                        <m:r>
                          <a:rPr lang="en-US" altLang="zh-CN" sz="2000" i="1" dirty="0">
                            <a:latin typeface="Cambria Math"/>
                          </a:rPr>
                          <m:t>𝑿</m:t>
                        </m:r>
                      </m:sub>
                    </m:sSub>
                    <m:r>
                      <a:rPr lang="en-US" altLang="zh-CN" sz="2000" i="1" dirty="0">
                        <a:latin typeface="Cambria Math"/>
                      </a:rPr>
                      <m:t> </m:t>
                    </m:r>
                    <m:d>
                      <m:dPr>
                        <m:begChr m:val="{"/>
                        <m:endChr m:val="}"/>
                        <m:ctrlPr>
                          <a:rPr lang="en-US" altLang="zh-CN" sz="2000" i="1" dirty="0">
                            <a:latin typeface="Cambria Math" panose="02040503050406030204" pitchFamily="18" charset="0"/>
                          </a:rPr>
                        </m:ctrlPr>
                      </m:dPr>
                      <m:e>
                        <m:r>
                          <a:rPr lang="en-US" altLang="zh-CN" sz="2000" i="1" dirty="0">
                            <a:latin typeface="Cambria Math"/>
                          </a:rPr>
                          <m:t>𝒇</m:t>
                        </m:r>
                        <m:d>
                          <m:dPr>
                            <m:ctrlPr>
                              <a:rPr lang="en-US" altLang="zh-CN" sz="2000" i="1" dirty="0">
                                <a:latin typeface="Cambria Math" panose="02040503050406030204" pitchFamily="18" charset="0"/>
                              </a:rPr>
                            </m:ctrlPr>
                          </m:dPr>
                          <m:e>
                            <m:r>
                              <a:rPr lang="en-US" altLang="zh-CN" sz="2000" i="1" dirty="0">
                                <a:latin typeface="Cambria Math"/>
                              </a:rPr>
                              <m:t>𝒙</m:t>
                            </m:r>
                          </m:e>
                        </m:d>
                        <m:r>
                          <a:rPr lang="en-US" altLang="zh-CN" sz="2000" i="1" dirty="0">
                            <a:latin typeface="Cambria Math"/>
                          </a:rPr>
                          <m:t>+</m:t>
                        </m:r>
                        <m:f>
                          <m:fPr>
                            <m:ctrlPr>
                              <a:rPr lang="en-US" altLang="zh-CN" sz="2000" i="1" dirty="0">
                                <a:latin typeface="Cambria Math" panose="02040503050406030204" pitchFamily="18" charset="0"/>
                              </a:rPr>
                            </m:ctrlPr>
                          </m:fPr>
                          <m:num>
                            <m:r>
                              <a:rPr lang="en-US" altLang="zh-CN" sz="2000" i="1" dirty="0">
                                <a:latin typeface="Cambria Math"/>
                              </a:rPr>
                              <m:t>𝒓</m:t>
                            </m:r>
                          </m:num>
                          <m:den>
                            <m:r>
                              <a:rPr lang="en-US" altLang="zh-CN" sz="2000" i="1" dirty="0">
                                <a:latin typeface="Cambria Math"/>
                              </a:rPr>
                              <m:t>𝟐</m:t>
                            </m:r>
                          </m:den>
                        </m:f>
                        <m:r>
                          <m:rPr>
                            <m:lit/>
                          </m:rPr>
                          <a:rPr lang="en-US" altLang="zh-CN" sz="2000" i="1" dirty="0">
                            <a:latin typeface="Cambria Math"/>
                          </a:rPr>
                          <m:t>||</m:t>
                        </m:r>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𝒌</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e>
                    </m:d>
                    <m:r>
                      <a:rPr lang="en-US" altLang="zh-CN" sz="2000" i="1" dirty="0">
                        <a:latin typeface="Cambria Math"/>
                      </a:rPr>
                      <m:t>   </m:t>
                    </m:r>
                    <m:d>
                      <m:dPr>
                        <m:ctrlPr>
                          <a:rPr lang="en-US" altLang="zh-CN" sz="2000" i="1" dirty="0">
                            <a:latin typeface="Cambria Math" panose="02040503050406030204" pitchFamily="18" charset="0"/>
                          </a:rPr>
                        </m:ctrlPr>
                      </m:dPr>
                      <m:e>
                        <m:r>
                          <a:rPr lang="en-US" altLang="zh-CN" sz="2000" i="1" dirty="0">
                            <a:latin typeface="Cambria Math"/>
                          </a:rPr>
                          <m:t>𝒑</m:t>
                        </m:r>
                        <m:r>
                          <a:rPr lang="en-US" altLang="zh-CN" sz="2000" i="1" dirty="0">
                            <a:latin typeface="Cambria Math"/>
                          </a:rPr>
                          <m:t>𝟏</m:t>
                        </m:r>
                      </m:e>
                    </m:d>
                  </m:oMath>
                </a14:m>
                <a:endParaRPr lang="en-US" altLang="zh-CN" sz="2000" dirty="0"/>
              </a:p>
              <a:p>
                <a:r>
                  <a:rPr lang="zh-CN" altLang="en-US" sz="2000" dirty="0"/>
                  <a:t>称</a:t>
                </a:r>
                <a14:m>
                  <m:oMath xmlns:m="http://schemas.openxmlformats.org/officeDocument/2006/math">
                    <m:sSup>
                      <m:sSupPr>
                        <m:ctrlPr>
                          <a:rPr lang="en-US" altLang="zh-CN" sz="2000" i="1" dirty="0">
                            <a:latin typeface="Cambria Math" panose="02040503050406030204" pitchFamily="18" charset="0"/>
                          </a:rPr>
                        </m:ctrlPr>
                      </m:sSupPr>
                      <m:e>
                        <m:acc>
                          <m:accPr>
                            <m:chr m:val="̅"/>
                            <m:ctrlPr>
                              <a:rPr lang="en-US" altLang="zh-CN" sz="2000" i="1">
                                <a:latin typeface="Cambria Math" panose="02040503050406030204" pitchFamily="18" charset="0"/>
                              </a:rPr>
                            </m:ctrlPr>
                          </m:accPr>
                          <m:e>
                            <m:r>
                              <a:rPr lang="en-US" altLang="zh-CN" sz="2000" i="1">
                                <a:latin typeface="Cambria Math"/>
                              </a:rPr>
                              <m:t>𝒙</m:t>
                            </m:r>
                          </m:e>
                        </m:acc>
                      </m:e>
                      <m:sup>
                        <m:r>
                          <a:rPr lang="en-US" altLang="zh-CN" sz="2000" i="1" dirty="0">
                            <a:latin typeface="Cambria Math"/>
                          </a:rPr>
                          <m:t>𝒌</m:t>
                        </m:r>
                      </m:sup>
                    </m:sSup>
                  </m:oMath>
                </a14:m>
                <a:r>
                  <a:rPr lang="zh-CN" altLang="en-US" sz="2000" dirty="0"/>
                  <a:t>是</a:t>
                </a:r>
                <a14:m>
                  <m:oMath xmlns:m="http://schemas.openxmlformats.org/officeDocument/2006/math">
                    <m:r>
                      <a:rPr lang="en-US" altLang="zh-CN" sz="2000" i="1" dirty="0">
                        <a:latin typeface="Cambria Math"/>
                      </a:rPr>
                      <m:t>𝒌</m:t>
                    </m:r>
                  </m:oMath>
                </a14:m>
                <a:r>
                  <a:rPr lang="en-US" altLang="zh-CN" sz="2000" dirty="0"/>
                  <a:t>-</a:t>
                </a:r>
                <a:r>
                  <a:rPr lang="zh-CN" altLang="en-US" sz="2000" dirty="0"/>
                  <a:t>次迭代的邻近点，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877484"/>
      </p:ext>
    </p:extLst>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b="1" dirty="0"/>
                  <a:t>L1-regularized problems</a:t>
                </a:r>
              </a:p>
              <a:p>
                <a:r>
                  <a:rPr lang="en-US" altLang="zh-CN" dirty="0"/>
                  <a:t>General Form</a:t>
                </a:r>
                <a14:m>
                  <m:oMath xmlns:m="http://schemas.openxmlformats.org/officeDocument/2006/math">
                    <m:r>
                      <a:rPr lang="en-US" altLang="zh-CN" b="1" i="1" smtClean="0">
                        <a:latin typeface="Cambria Math"/>
                      </a:rPr>
                      <m:t> </m:t>
                    </m:r>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0" smtClean="0">
                                <a:latin typeface="Cambria Math"/>
                              </a:rPr>
                              <m:t>𝚽</m:t>
                            </m:r>
                            <m:d>
                              <m:dPr>
                                <m:ctrlPr>
                                  <a:rPr lang="en-US" altLang="zh-CN" b="1" i="1" smtClean="0">
                                    <a:latin typeface="Cambria Math" panose="02040503050406030204" pitchFamily="18" charset="0"/>
                                  </a:rPr>
                                </m:ctrlPr>
                              </m:dPr>
                              <m:e>
                                <m:r>
                                  <a:rPr lang="en-US" altLang="zh-CN" b="1" i="0" smtClean="0">
                                    <a:latin typeface="Cambria Math"/>
                                  </a:rPr>
                                  <m:t>𝐮</m:t>
                                </m:r>
                              </m:e>
                            </m:d>
                          </m:e>
                        </m:d>
                      </m:e>
                      <m:sub>
                        <m:r>
                          <a:rPr lang="en-US" altLang="zh-CN" b="1" i="1" smtClean="0">
                            <a:latin typeface="Cambria Math"/>
                          </a:rPr>
                          <m:t>𝟏</m:t>
                        </m:r>
                      </m:sub>
                    </m:sSub>
                    <m:r>
                      <a:rPr lang="en-US" altLang="zh-CN" b="1" i="1" smtClean="0">
                        <a:latin typeface="Cambria Math"/>
                      </a:rPr>
                      <m:t>+</m:t>
                    </m:r>
                    <m:r>
                      <a:rPr lang="en-US" altLang="zh-CN" b="1" i="1" smtClean="0">
                        <a:latin typeface="Cambria Math"/>
                      </a:rPr>
                      <m:t>𝑯</m:t>
                    </m:r>
                    <m:r>
                      <a:rPr lang="en-US" altLang="zh-CN" b="1" i="1" smtClean="0">
                        <a:latin typeface="Cambria Math"/>
                      </a:rPr>
                      <m:t>(</m:t>
                    </m:r>
                    <m:r>
                      <a:rPr lang="en-US" altLang="zh-CN" b="1" i="1" smtClean="0">
                        <a:latin typeface="Cambria Math"/>
                      </a:rPr>
                      <m:t>𝒖</m:t>
                    </m:r>
                    <m:r>
                      <a:rPr lang="en-US" altLang="zh-CN" b="1" i="1" smtClean="0">
                        <a:latin typeface="Cambria Math"/>
                      </a:rPr>
                      <m:t>)</m:t>
                    </m:r>
                  </m:oMath>
                </a14:m>
                <a:r>
                  <a:rPr lang="en-US" altLang="zh-CN" b="1" dirty="0"/>
                  <a:t>, </a:t>
                </a:r>
                <a:r>
                  <a:rPr lang="zh-CN" altLang="en-US" b="1" dirty="0"/>
                  <a:t>这里</a:t>
                </a:r>
                <a14:m>
                  <m:oMath xmlns:m="http://schemas.openxmlformats.org/officeDocument/2006/math">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1" smtClean="0">
                                <a:latin typeface="Cambria Math"/>
                              </a:rPr>
                              <m:t>⋅</m:t>
                            </m:r>
                          </m:e>
                        </m:d>
                      </m:e>
                      <m:sub>
                        <m:r>
                          <a:rPr lang="en-US" altLang="zh-CN" b="1" i="1" smtClean="0">
                            <a:latin typeface="Cambria Math"/>
                          </a:rPr>
                          <m:t>𝟏</m:t>
                        </m:r>
                      </m:sub>
                    </m:sSub>
                  </m:oMath>
                </a14:m>
                <a:r>
                  <a:rPr lang="zh-CN" altLang="en-US" b="1" dirty="0"/>
                  <a:t>表示</a:t>
                </a:r>
                <a:r>
                  <a:rPr lang="en-US" altLang="zh-CN" b="1" dirty="0"/>
                  <a:t>1-</a:t>
                </a:r>
                <a:r>
                  <a:rPr lang="zh-CN" altLang="en-US" b="1" dirty="0"/>
                  <a:t>范数，这里的函数均为凸函数</a:t>
                </a:r>
                <a:endParaRPr lang="en-US" altLang="zh-CN" b="1" dirty="0"/>
              </a:p>
              <a:p>
                <a:r>
                  <a:rPr lang="zh-CN" altLang="en-US" dirty="0"/>
                  <a:t>例如：</a:t>
                </a:r>
                <a:r>
                  <a:rPr lang="en-US" altLang="zh-CN" dirty="0"/>
                  <a:t>TV/ROF </a:t>
                </a:r>
                <a:r>
                  <a:rPr lang="en-US" altLang="zh-CN" dirty="0" err="1"/>
                  <a:t>Denoising</a:t>
                </a:r>
                <a:r>
                  <a:rPr lang="zh-CN" altLang="en-US" dirty="0"/>
                  <a:t>：</a:t>
                </a:r>
                <a:endParaRPr lang="en-US" altLang="zh-CN" dirty="0"/>
              </a:p>
              <a:p>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𝑩𝑽</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𝝁</m:t>
                        </m:r>
                      </m:num>
                      <m:den>
                        <m:r>
                          <a:rPr lang="en-US" altLang="zh-CN" b="1" i="1" smtClean="0">
                            <a:latin typeface="Cambria Math"/>
                          </a:rPr>
                          <m:t>𝟐</m:t>
                        </m:r>
                      </m:den>
                    </m:f>
                    <m:r>
                      <m:rPr>
                        <m:lit/>
                      </m:rP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𝒇</m:t>
                    </m:r>
                    <m:r>
                      <m:rPr>
                        <m:lit/>
                      </m:rPr>
                      <a:rPr lang="en-US" altLang="zh-CN" b="1" i="1" smtClean="0">
                        <a:latin typeface="Cambria Math"/>
                      </a:rPr>
                      <m:t>|</m:t>
                    </m:r>
                    <m:sSubSup>
                      <m:sSubSupPr>
                        <m:ctrlPr>
                          <a:rPr lang="en-US" altLang="zh-CN" b="1" i="1" smtClean="0">
                            <a:latin typeface="Cambria Math" panose="02040503050406030204" pitchFamily="18" charset="0"/>
                          </a:rPr>
                        </m:ctrlPr>
                      </m:sSubSupPr>
                      <m:e>
                        <m:r>
                          <m:rPr>
                            <m:lit/>
                          </m:rPr>
                          <a:rPr lang="en-US" altLang="zh-CN" b="1" i="1" smtClean="0">
                            <a:latin typeface="Cambria Math"/>
                          </a:rPr>
                          <m:t>|</m:t>
                        </m:r>
                      </m:e>
                      <m:sub>
                        <m:r>
                          <a:rPr lang="en-US" altLang="zh-CN" b="1" i="1" smtClean="0">
                            <a:latin typeface="Cambria Math"/>
                          </a:rPr>
                          <m:t>𝟐</m:t>
                        </m:r>
                      </m:sub>
                      <m:sup>
                        <m:r>
                          <a:rPr lang="en-US" altLang="zh-CN" b="1" i="1" smtClean="0">
                            <a:latin typeface="Cambria Math"/>
                          </a:rPr>
                          <m:t>𝟐</m:t>
                        </m:r>
                      </m:sup>
                    </m:sSubSup>
                  </m:oMath>
                </a14:m>
                <a:endParaRPr lang="en-US" altLang="zh-CN" b="1" dirty="0"/>
              </a:p>
              <a:p>
                <a:r>
                  <a:rPr lang="en-US" altLang="zh-CN" b="1" dirty="0"/>
                  <a:t>Basis pursuit/compressed sensing: </a:t>
                </a:r>
              </a:p>
              <a:p>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a:rPr lang="en-US" altLang="zh-CN" b="1" i="1" smtClean="0">
                        <a:latin typeface="Cambria Math"/>
                      </a:rPr>
                      <m:t>𝑱</m:t>
                    </m:r>
                    <m:d>
                      <m:dPr>
                        <m:ctrlPr>
                          <a:rPr lang="en-US" altLang="zh-CN" b="1" i="1" smtClean="0">
                            <a:latin typeface="Cambria Math" panose="02040503050406030204" pitchFamily="18" charset="0"/>
                          </a:rPr>
                        </m:ctrlPr>
                      </m:dPr>
                      <m:e>
                        <m:r>
                          <a:rPr lang="en-US" altLang="zh-CN" b="1" i="1" smtClean="0">
                            <a:latin typeface="Cambria Math"/>
                          </a:rPr>
                          <m:t>𝒖</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𝝁</m:t>
                        </m:r>
                      </m:num>
                      <m:den>
                        <m:r>
                          <a:rPr lang="en-US" altLang="zh-CN" b="1" i="1" smtClean="0">
                            <a:latin typeface="Cambria Math"/>
                          </a:rPr>
                          <m:t>𝟐</m:t>
                        </m:r>
                      </m:den>
                    </m:f>
                    <m:r>
                      <m:rPr>
                        <m:lit/>
                      </m:rPr>
                      <a:rPr lang="en-US" altLang="zh-CN" b="1" i="1" smtClean="0">
                        <a:latin typeface="Cambria Math"/>
                      </a:rPr>
                      <m:t>||</m:t>
                    </m:r>
                    <m:r>
                      <a:rPr lang="en-US" altLang="zh-CN" b="1" i="1" smtClean="0">
                        <a:latin typeface="Cambria Math"/>
                      </a:rPr>
                      <m:t>𝑨𝒖</m:t>
                    </m:r>
                    <m:r>
                      <a:rPr lang="en-US" altLang="zh-CN" b="1" i="1" smtClean="0">
                        <a:latin typeface="Cambria Math"/>
                      </a:rPr>
                      <m:t>−</m:t>
                    </m:r>
                    <m:r>
                      <a:rPr lang="en-US" altLang="zh-CN" b="1" i="1" smtClean="0">
                        <a:latin typeface="Cambria Math"/>
                      </a:rPr>
                      <m:t>𝒇</m:t>
                    </m:r>
                    <m:r>
                      <m:rPr>
                        <m:lit/>
                      </m:rPr>
                      <a:rPr lang="en-US" altLang="zh-CN" b="1" i="1" smtClean="0">
                        <a:latin typeface="Cambria Math"/>
                      </a:rPr>
                      <m:t>|</m:t>
                    </m:r>
                    <m:sSubSup>
                      <m:sSubSupPr>
                        <m:ctrlPr>
                          <a:rPr lang="en-US" altLang="zh-CN" b="1" i="1" smtClean="0">
                            <a:latin typeface="Cambria Math" panose="02040503050406030204" pitchFamily="18" charset="0"/>
                          </a:rPr>
                        </m:ctrlPr>
                      </m:sSubSupPr>
                      <m:e>
                        <m:r>
                          <m:rPr>
                            <m:lit/>
                          </m:rPr>
                          <a:rPr lang="en-US" altLang="zh-CN" b="1" i="1" smtClean="0">
                            <a:latin typeface="Cambria Math"/>
                          </a:rPr>
                          <m:t>|</m:t>
                        </m:r>
                      </m:e>
                      <m:sub>
                        <m:r>
                          <a:rPr lang="en-US" altLang="zh-CN" b="1" i="1" smtClean="0">
                            <a:latin typeface="Cambria Math"/>
                          </a:rPr>
                          <m:t>𝟐</m:t>
                        </m:r>
                      </m:sub>
                      <m:sup>
                        <m:r>
                          <a:rPr lang="en-US" altLang="zh-CN" b="1" i="1" smtClean="0">
                            <a:latin typeface="Cambria Math"/>
                          </a:rPr>
                          <m:t>𝟐</m:t>
                        </m:r>
                      </m:sup>
                    </m:sSubSup>
                  </m:oMath>
                </a14:m>
                <a:endParaRPr lang="en-US" altLang="zh-CN" b="1" dirty="0"/>
              </a:p>
              <a:p>
                <a:r>
                  <a:rPr lang="zh-CN" altLang="en-US" dirty="0"/>
                  <a:t>某些特殊情况下，</a:t>
                </a:r>
                <a:r>
                  <a:rPr lang="en-US" altLang="zh-CN" dirty="0"/>
                  <a:t>CS</a:t>
                </a:r>
                <a:r>
                  <a:rPr lang="zh-CN" altLang="en-US" dirty="0"/>
                  <a:t>问题可以写成：</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r>
                      <a:rPr lang="en-US" altLang="zh-CN" b="1" i="1" smtClean="0">
                        <a:latin typeface="Cambria Math"/>
                      </a:rPr>
                      <m:t> </m:t>
                    </m:r>
                    <m:r>
                      <a:rPr lang="en-US" altLang="zh-CN" b="1" i="1" smtClean="0">
                        <a:latin typeface="Cambria Math"/>
                      </a:rPr>
                      <m:t>𝒔𝒖𝒄𝒉</m:t>
                    </m:r>
                    <m:r>
                      <a:rPr lang="en-US" altLang="zh-CN" b="1" i="1" smtClean="0">
                        <a:latin typeface="Cambria Math"/>
                      </a:rPr>
                      <m:t> </m:t>
                    </m:r>
                    <m:r>
                      <a:rPr lang="en-US" altLang="zh-CN" b="1" i="1" smtClean="0">
                        <a:latin typeface="Cambria Math"/>
                      </a:rPr>
                      <m:t>𝒕𝒉𝒂𝒕</m:t>
                    </m:r>
                    <m:r>
                      <a:rPr lang="en-US" altLang="zh-CN" b="1" i="1" smtClean="0">
                        <a:latin typeface="Cambria Math"/>
                      </a:rPr>
                      <m:t> </m:t>
                    </m:r>
                    <m:r>
                      <m:rPr>
                        <m:lit/>
                      </m:rPr>
                      <a:rPr lang="en-US" altLang="zh-CN" b="1" i="1" smtClean="0">
                        <a:latin typeface="Cambria Math"/>
                      </a:rPr>
                      <m:t>||</m:t>
                    </m:r>
                    <m:r>
                      <a:rPr lang="en-US" altLang="zh-CN" b="1" i="1" smtClean="0">
                        <a:latin typeface="Cambria Math"/>
                      </a:rPr>
                      <m:t>𝑨𝒖</m:t>
                    </m:r>
                    <m:r>
                      <a:rPr lang="en-US" altLang="zh-CN" b="1" i="1" smtClean="0">
                        <a:latin typeface="Cambria Math"/>
                      </a:rPr>
                      <m:t>−</m:t>
                    </m:r>
                    <m:r>
                      <a:rPr lang="en-US" altLang="zh-CN" b="1" i="1" smtClean="0">
                        <a:latin typeface="Cambria Math"/>
                      </a:rPr>
                      <m:t>𝒇</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𝟐</m:t>
                        </m:r>
                      </m:sub>
                    </m:sSub>
                    <m:r>
                      <a:rPr lang="en-US" altLang="zh-CN" b="1" i="1" smtClean="0">
                        <a:latin typeface="Cambria Math"/>
                      </a:rPr>
                      <m:t>&lt;</m:t>
                    </m:r>
                    <m:r>
                      <a:rPr lang="en-US" altLang="zh-CN" b="1" i="1" smtClean="0">
                        <a:latin typeface="Cambria Math"/>
                      </a:rPr>
                      <m:t>𝝈</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4615713"/>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a:t>
            </a:r>
            <a:r>
              <a:rPr lang="zh-CN" altLang="en-US" dirty="0"/>
              <a:t>注</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注意优化问题</a:t>
                </a:r>
                <a14:m>
                  <m:oMath xmlns:m="http://schemas.openxmlformats.org/officeDocument/2006/math">
                    <m:r>
                      <a:rPr lang="en-US" altLang="zh-CN" sz="2400">
                        <a:latin typeface="Cambria Math"/>
                      </a:rPr>
                      <m:t>(</m:t>
                    </m:r>
                    <m:r>
                      <a:rPr lang="en-US" altLang="zh-CN" sz="2400">
                        <a:latin typeface="Cambria Math"/>
                      </a:rPr>
                      <m:t>𝐎</m:t>
                    </m:r>
                    <m:r>
                      <a:rPr lang="en-US" altLang="zh-CN" sz="2400">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sub>
                    </m:sSub>
                    <m:r>
                      <a:rPr lang="en-US" altLang="zh-CN" sz="2400" i="1">
                        <a:latin typeface="Cambria Math"/>
                      </a:rPr>
                      <m:t>𝑱</m:t>
                    </m:r>
                    <m:d>
                      <m:dPr>
                        <m:ctrlPr>
                          <a:rPr lang="en-US" altLang="zh-CN" sz="2400" i="1">
                            <a:latin typeface="Cambria Math" panose="02040503050406030204" pitchFamily="18" charset="0"/>
                          </a:rPr>
                        </m:ctrlPr>
                      </m:dPr>
                      <m:e>
                        <m:r>
                          <a:rPr lang="en-US" altLang="zh-CN" sz="2400" i="1">
                            <a:latin typeface="Cambria Math"/>
                          </a:rPr>
                          <m:t>𝒖</m:t>
                        </m:r>
                      </m:e>
                    </m:d>
                    <m:r>
                      <a:rPr lang="en-US" altLang="zh-CN" sz="2400" i="1">
                        <a:latin typeface="Cambria Math"/>
                      </a:rPr>
                      <m:t>, </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𝒇</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𝟐</m:t>
                        </m:r>
                      </m:sub>
                    </m:sSub>
                    <m:r>
                      <a:rPr lang="en-US" altLang="zh-CN" sz="2400" i="1">
                        <a:latin typeface="Cambria Math"/>
                      </a:rPr>
                      <m:t>≤</m:t>
                    </m:r>
                    <m:r>
                      <a:rPr lang="en-US" altLang="zh-CN" sz="2400" i="1">
                        <a:latin typeface="Cambria Math"/>
                      </a:rPr>
                      <m:t>𝝈</m:t>
                    </m:r>
                  </m:oMath>
                </a14:m>
                <a:r>
                  <a:rPr lang="zh-CN" altLang="en-US" sz="2400" dirty="0"/>
                  <a:t>在一定条件下等价于如下的无约束优化问题</a:t>
                </a:r>
                <a:endParaRPr lang="en-US" altLang="zh-CN" sz="2400" dirty="0"/>
              </a:p>
              <a:p>
                <a:pPr marL="0" indent="0">
                  <a:buNone/>
                </a:pPr>
                <a14:m>
                  <m:oMathPara xmlns:m="http://schemas.openxmlformats.org/officeDocument/2006/math">
                    <m:oMathParaPr>
                      <m:jc m:val="centerGroup"/>
                    </m:oMathParaPr>
                    <m:oMath xmlns:m="http://schemas.openxmlformats.org/officeDocument/2006/math">
                      <m:d>
                        <m:dPr>
                          <m:ctrlPr>
                            <a:rPr lang="en-US" altLang="zh-CN" sz="2400" i="1">
                              <a:latin typeface="Cambria Math" panose="02040503050406030204" pitchFamily="18" charset="0"/>
                            </a:rPr>
                          </m:ctrlPr>
                        </m:dPr>
                        <m:e>
                          <m:r>
                            <a:rPr lang="en-US" altLang="zh-CN" sz="2400">
                              <a:latin typeface="Cambria Math"/>
                            </a:rPr>
                            <m:t>𝐏</m:t>
                          </m:r>
                        </m:e>
                      </m:d>
                      <m:r>
                        <a:rPr lang="en-US" altLang="zh-CN" sz="2400">
                          <a:latin typeface="Cambria Math"/>
                        </a:rPr>
                        <m:t> </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sub>
                      </m:sSub>
                      <m:r>
                        <a:rPr lang="en-US" altLang="zh-CN" sz="2400" i="1">
                          <a:latin typeface="Cambria Math"/>
                        </a:rPr>
                        <m:t>𝑱</m:t>
                      </m:r>
                      <m:d>
                        <m:dPr>
                          <m:ctrlPr>
                            <a:rPr lang="en-US" altLang="zh-CN" sz="2400" i="1">
                              <a:latin typeface="Cambria Math" panose="02040503050406030204" pitchFamily="18" charset="0"/>
                            </a:rPr>
                          </m:ctrlPr>
                        </m:dPr>
                        <m:e>
                          <m:r>
                            <a:rPr lang="en-US" altLang="zh-CN" sz="2400" i="1">
                              <a:latin typeface="Cambria Math"/>
                            </a:rPr>
                            <m:t>𝒖</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𝝁</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𝒇</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oMath>
                  </m:oMathPara>
                </a14:m>
                <a:endParaRPr lang="en-US" altLang="zh-CN" sz="2400" dirty="0"/>
              </a:p>
              <a:p>
                <a:r>
                  <a:rPr lang="zh-CN" altLang="en-US" sz="2400" dirty="0"/>
                  <a:t>引理：令</a:t>
                </a:r>
                <a14:m>
                  <m:oMath xmlns:m="http://schemas.openxmlformats.org/officeDocument/2006/math">
                    <m:r>
                      <a:rPr lang="en-US" altLang="zh-CN" sz="2400" i="1">
                        <a:latin typeface="Cambria Math"/>
                      </a:rPr>
                      <m:t>𝝁</m:t>
                    </m:r>
                    <m:r>
                      <a:rPr lang="en-US" altLang="zh-CN" sz="2400" i="1">
                        <a:latin typeface="Cambria Math"/>
                      </a:rPr>
                      <m:t>≥</m:t>
                    </m:r>
                    <m:r>
                      <a:rPr lang="en-US" altLang="zh-CN" sz="2400" i="1">
                        <a:latin typeface="Cambria Math"/>
                      </a:rPr>
                      <m:t>𝟎</m:t>
                    </m:r>
                  </m:oMath>
                </a14:m>
                <a:r>
                  <a:rPr lang="en-US" altLang="zh-CN" sz="2400" dirty="0"/>
                  <a:t>,</a:t>
                </a:r>
                <a:r>
                  <a:rPr lang="zh-CN" altLang="en-US" sz="2400" dirty="0"/>
                  <a:t>而且</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oMath>
                </a14:m>
                <a:r>
                  <a:rPr lang="zh-CN" altLang="en-US" sz="2400" dirty="0"/>
                  <a:t>是问题</a:t>
                </a:r>
                <a14:m>
                  <m:oMath xmlns:m="http://schemas.openxmlformats.org/officeDocument/2006/math">
                    <m:d>
                      <m:dPr>
                        <m:ctrlPr>
                          <a:rPr lang="en-US" altLang="zh-CN" sz="2400" i="1">
                            <a:latin typeface="Cambria Math" panose="02040503050406030204" pitchFamily="18" charset="0"/>
                          </a:rPr>
                        </m:ctrlPr>
                      </m:dPr>
                      <m:e>
                        <m:r>
                          <a:rPr lang="en-US" altLang="zh-CN" sz="2400">
                            <a:latin typeface="Cambria Math"/>
                          </a:rPr>
                          <m:t>𝐏</m:t>
                        </m:r>
                      </m:e>
                    </m:d>
                  </m:oMath>
                </a14:m>
                <a:r>
                  <a:rPr lang="zh-CN" altLang="en-US" sz="2400" dirty="0"/>
                  <a:t>的极小值，则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oMath>
                </a14:m>
                <a:r>
                  <a:rPr lang="zh-CN" altLang="en-US" sz="2400" dirty="0"/>
                  <a:t>也是</a:t>
                </a:r>
                <a14:m>
                  <m:oMath xmlns:m="http://schemas.openxmlformats.org/officeDocument/2006/math">
                    <m:r>
                      <a:rPr lang="en-US" altLang="zh-CN" sz="2400" i="1">
                        <a:latin typeface="Cambria Math"/>
                      </a:rPr>
                      <m:t>𝝈</m:t>
                    </m:r>
                    <m:r>
                      <a:rPr lang="en-US" altLang="zh-CN" sz="2400" i="1">
                        <a:latin typeface="Cambria Math"/>
                      </a:rPr>
                      <m:t>=</m:t>
                    </m:r>
                    <m:r>
                      <m:rPr>
                        <m:lit/>
                      </m:rPr>
                      <a:rPr lang="en-US" altLang="zh-CN" sz="2400" i="1">
                        <a:latin typeface="Cambria Math"/>
                      </a:rPr>
                      <m:t>||</m:t>
                    </m:r>
                    <m:r>
                      <a:rPr lang="en-US" altLang="zh-CN" sz="2400" i="1">
                        <a:latin typeface="Cambria Math"/>
                      </a:rPr>
                      <m:t>𝑨</m:t>
                    </m:r>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r>
                      <a:rPr lang="en-US" altLang="zh-CN" sz="2400" i="1">
                        <a:latin typeface="Cambria Math"/>
                      </a:rPr>
                      <m:t>−</m:t>
                    </m:r>
                    <m:r>
                      <a:rPr lang="en-US" altLang="zh-CN" sz="2400" i="1">
                        <a:latin typeface="Cambria Math"/>
                      </a:rPr>
                      <m:t>𝒇</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𝟐</m:t>
                        </m:r>
                      </m:sub>
                    </m:sSub>
                  </m:oMath>
                </a14:m>
                <a:r>
                  <a:rPr lang="zh-CN" altLang="en-US" sz="2400" dirty="0"/>
                  <a:t>时问题</a:t>
                </a:r>
                <a:r>
                  <a:rPr lang="en-US" altLang="zh-CN" sz="2400" dirty="0"/>
                  <a:t>(O)</a:t>
                </a:r>
                <a:r>
                  <a:rPr lang="zh-CN" altLang="en-US" sz="2400" dirty="0"/>
                  <a:t>的极小值</a:t>
                </a:r>
                <a:endParaRPr lang="en-US" altLang="zh-CN" sz="2400" dirty="0"/>
              </a:p>
              <a:p>
                <a:r>
                  <a:rPr lang="zh-CN" altLang="en-US" sz="2400" dirty="0"/>
                  <a:t>证明：由</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oMath>
                </a14:m>
                <a:r>
                  <a:rPr lang="zh-CN" altLang="en-US" sz="2400" dirty="0"/>
                  <a:t>是问题</a:t>
                </a:r>
                <a14:m>
                  <m:oMath xmlns:m="http://schemas.openxmlformats.org/officeDocument/2006/math">
                    <m:d>
                      <m:dPr>
                        <m:ctrlPr>
                          <a:rPr lang="en-US" altLang="zh-CN" sz="2400" i="1">
                            <a:latin typeface="Cambria Math" panose="02040503050406030204" pitchFamily="18" charset="0"/>
                          </a:rPr>
                        </m:ctrlPr>
                      </m:dPr>
                      <m:e>
                        <m:r>
                          <a:rPr lang="en-US" altLang="zh-CN" sz="2400">
                            <a:latin typeface="Cambria Math"/>
                          </a:rPr>
                          <m:t>𝐏</m:t>
                        </m:r>
                      </m:e>
                    </m:d>
                  </m:oMath>
                </a14:m>
                <a:r>
                  <a:rPr lang="zh-CN" altLang="en-US" sz="2400" dirty="0"/>
                  <a:t>的极小值可知，</a:t>
                </a:r>
                <a14:m>
                  <m:oMath xmlns:m="http://schemas.openxmlformats.org/officeDocument/2006/math">
                    <m:r>
                      <a:rPr lang="en-US" altLang="zh-CN" sz="2400" i="1">
                        <a:latin typeface="Cambria Math"/>
                      </a:rPr>
                      <m:t>∀</m:t>
                    </m:r>
                  </m:oMath>
                </a14:m>
                <a:r>
                  <a:rPr lang="zh-CN" altLang="en-US" sz="2400" dirty="0"/>
                  <a:t>满足问题</a:t>
                </a:r>
                <a:r>
                  <a:rPr lang="en-US" altLang="zh-CN" sz="2400" dirty="0"/>
                  <a:t>(O)</a:t>
                </a:r>
                <a:r>
                  <a:rPr lang="zh-CN" altLang="en-US" sz="2400" dirty="0"/>
                  <a:t>的</a:t>
                </a:r>
                <a14:m>
                  <m:oMath xmlns:m="http://schemas.openxmlformats.org/officeDocument/2006/math">
                    <m:r>
                      <a:rPr lang="en-US" altLang="zh-CN" sz="2400" i="1">
                        <a:latin typeface="Cambria Math"/>
                      </a:rPr>
                      <m:t>𝒖</m:t>
                    </m:r>
                  </m:oMath>
                </a14:m>
                <a:r>
                  <a:rPr lang="zh-CN" altLang="en-US" sz="2400" dirty="0"/>
                  <a:t>都有</a:t>
                </a:r>
                <a14:m>
                  <m:oMath xmlns:m="http://schemas.openxmlformats.org/officeDocument/2006/math">
                    <m:r>
                      <a:rPr lang="en-US" altLang="zh-CN" sz="2400" i="1">
                        <a:latin typeface="Cambria Math"/>
                      </a:rPr>
                      <m:t>𝑱</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𝝁</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m:t>
                    </m:r>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r>
                      <a:rPr lang="en-US" altLang="zh-CN" sz="2400" i="1">
                        <a:latin typeface="Cambria Math"/>
                      </a:rPr>
                      <m:t>−</m:t>
                    </m:r>
                    <m:r>
                      <a:rPr lang="en-US" altLang="zh-CN" sz="2400" i="1">
                        <a:latin typeface="Cambria Math"/>
                      </a:rPr>
                      <m:t>𝒇</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r>
                      <a:rPr lang="en-US" altLang="zh-CN" sz="2400" i="1">
                        <a:latin typeface="Cambria Math"/>
                      </a:rPr>
                      <m:t>≤</m:t>
                    </m:r>
                    <m:r>
                      <a:rPr lang="en-US" altLang="zh-CN" sz="2400" i="1">
                        <a:latin typeface="Cambria Math"/>
                      </a:rPr>
                      <m:t>𝑱</m:t>
                    </m:r>
                    <m:d>
                      <m:dPr>
                        <m:ctrlPr>
                          <a:rPr lang="en-US" altLang="zh-CN" sz="2400" i="1">
                            <a:latin typeface="Cambria Math" panose="02040503050406030204" pitchFamily="18" charset="0"/>
                          </a:rPr>
                        </m:ctrlPr>
                      </m:dPr>
                      <m:e>
                        <m:r>
                          <a:rPr lang="en-US" altLang="zh-CN" sz="2400" i="1">
                            <a:latin typeface="Cambria Math"/>
                          </a:rPr>
                          <m:t>𝒖</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𝝁</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𝒇</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oMath>
                </a14:m>
                <a:r>
                  <a:rPr lang="en-US" altLang="zh-CN" sz="2400" dirty="0"/>
                  <a:t>,</a:t>
                </a:r>
                <a:r>
                  <a:rPr lang="zh-CN" altLang="en-US" sz="2400" dirty="0"/>
                  <a:t>重排各项可得</a:t>
                </a:r>
                <a14:m>
                  <m:oMath xmlns:m="http://schemas.openxmlformats.org/officeDocument/2006/math">
                    <m:r>
                      <a:rPr lang="en-US" altLang="zh-CN" sz="2400" i="1">
                        <a:latin typeface="Cambria Math"/>
                      </a:rPr>
                      <m:t>𝑱</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𝝁</m:t>
                        </m:r>
                      </m:num>
                      <m:den>
                        <m:r>
                          <a:rPr lang="en-US" altLang="zh-CN" sz="2400" i="1">
                            <a:latin typeface="Cambria Math"/>
                          </a:rPr>
                          <m:t>𝟐</m:t>
                        </m:r>
                      </m:den>
                    </m:f>
                    <m:d>
                      <m:dPr>
                        <m:ctrlPr>
                          <a:rPr lang="en-US" altLang="zh-CN" sz="2400" i="1">
                            <a:latin typeface="Cambria Math" panose="02040503050406030204" pitchFamily="18" charset="0"/>
                          </a:rPr>
                        </m:ctrlPr>
                      </m:dPr>
                      <m:e>
                        <m:r>
                          <m:rPr>
                            <m:lit/>
                          </m:rPr>
                          <a:rPr lang="en-US" altLang="zh-CN" sz="2400" i="1">
                            <a:latin typeface="Cambria Math"/>
                          </a:rPr>
                          <m:t>||</m:t>
                        </m:r>
                        <m:r>
                          <a:rPr lang="en-US" altLang="zh-CN" sz="2400" i="1">
                            <a:latin typeface="Cambria Math"/>
                          </a:rPr>
                          <m:t>𝑨</m:t>
                        </m:r>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r>
                          <a:rPr lang="en-US" altLang="zh-CN" sz="2400" i="1">
                            <a:latin typeface="Cambria Math"/>
                          </a:rPr>
                          <m:t>−</m:t>
                        </m:r>
                        <m:r>
                          <a:rPr lang="en-US" altLang="zh-CN" sz="2400" i="1">
                            <a:latin typeface="Cambria Math"/>
                          </a:rPr>
                          <m:t>𝒇</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r>
                          <a:rPr lang="en-US" altLang="zh-CN" sz="2400" i="1">
                            <a:latin typeface="Cambria Math"/>
                          </a:rPr>
                          <m:t>−</m:t>
                        </m:r>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𝒇</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e>
                    </m:d>
                    <m:r>
                      <a:rPr lang="en-US" altLang="zh-CN" sz="2400" i="1">
                        <a:latin typeface="Cambria Math"/>
                      </a:rPr>
                      <m:t>≤</m:t>
                    </m:r>
                    <m:r>
                      <a:rPr lang="en-US" altLang="zh-CN" sz="2400" i="1">
                        <a:latin typeface="Cambria Math"/>
                      </a:rPr>
                      <m:t>𝑱</m:t>
                    </m:r>
                    <m:r>
                      <a:rPr lang="en-US" altLang="zh-CN" sz="2400" i="1">
                        <a:latin typeface="Cambria Math"/>
                      </a:rPr>
                      <m:t>(</m:t>
                    </m:r>
                    <m:r>
                      <a:rPr lang="en-US" altLang="zh-CN" sz="2400" i="1">
                        <a:latin typeface="Cambria Math"/>
                      </a:rPr>
                      <m:t>𝒖</m:t>
                    </m:r>
                    <m:r>
                      <a:rPr lang="en-US" altLang="zh-CN" sz="2400" i="1">
                        <a:latin typeface="Cambria Math"/>
                      </a:rPr>
                      <m:t>)</m:t>
                    </m:r>
                  </m:oMath>
                </a14:m>
                <a:endParaRPr lang="en-US" altLang="zh-CN" sz="2400" dirty="0"/>
              </a:p>
              <a:p>
                <a:r>
                  <a:rPr lang="zh-CN" altLang="en-US" sz="2400" dirty="0"/>
                  <a:t>令</a:t>
                </a:r>
                <a14:m>
                  <m:oMath xmlns:m="http://schemas.openxmlformats.org/officeDocument/2006/math">
                    <m:r>
                      <a:rPr lang="en-US" altLang="zh-CN" sz="2400" i="1">
                        <a:latin typeface="Cambria Math"/>
                      </a:rPr>
                      <m:t>𝝈</m:t>
                    </m:r>
                    <m:r>
                      <a:rPr lang="en-US" altLang="zh-CN" sz="2400" i="1">
                        <a:latin typeface="Cambria Math"/>
                      </a:rPr>
                      <m:t>=</m:t>
                    </m:r>
                    <m:r>
                      <m:rPr>
                        <m:lit/>
                      </m:rPr>
                      <a:rPr lang="en-US" altLang="zh-CN" sz="2400" i="1">
                        <a:latin typeface="Cambria Math"/>
                      </a:rPr>
                      <m:t>||</m:t>
                    </m:r>
                    <m:r>
                      <a:rPr lang="en-US" altLang="zh-CN" sz="2400" i="1">
                        <a:latin typeface="Cambria Math"/>
                      </a:rPr>
                      <m:t>𝑨</m:t>
                    </m:r>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r>
                      <a:rPr lang="en-US" altLang="zh-CN" sz="2400" i="1">
                        <a:latin typeface="Cambria Math"/>
                      </a:rPr>
                      <m:t>−</m:t>
                    </m:r>
                    <m:r>
                      <a:rPr lang="en-US" altLang="zh-CN" sz="2400" i="1">
                        <a:latin typeface="Cambria Math"/>
                      </a:rPr>
                      <m:t>𝒇</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𝟐</m:t>
                        </m:r>
                      </m:sub>
                    </m:sSub>
                  </m:oMath>
                </a14:m>
                <a:r>
                  <a:rPr lang="zh-CN" altLang="en-US" sz="2400" dirty="0"/>
                  <a:t>，且</a:t>
                </a:r>
                <a14:m>
                  <m:oMath xmlns:m="http://schemas.openxmlformats.org/officeDocument/2006/math">
                    <m:r>
                      <a:rPr lang="en-US" altLang="zh-CN" sz="2400" i="1">
                        <a:latin typeface="Cambria Math"/>
                      </a:rPr>
                      <m:t>𝝈</m:t>
                    </m:r>
                    <m:r>
                      <a:rPr lang="en-US" altLang="zh-CN" sz="2400" i="1">
                        <a:latin typeface="Cambria Math"/>
                      </a:rPr>
                      <m:t>≥</m:t>
                    </m:r>
                    <m:r>
                      <m:rPr>
                        <m:lit/>
                      </m:rPr>
                      <a:rPr lang="en-US" altLang="zh-CN" sz="2400" i="1">
                        <a:latin typeface="Cambria Math"/>
                      </a:rPr>
                      <m:t>||</m:t>
                    </m:r>
                    <m:r>
                      <a:rPr lang="en-US" altLang="zh-CN" sz="2400" i="1">
                        <a:latin typeface="Cambria Math"/>
                      </a:rPr>
                      <m:t>𝑨</m:t>
                    </m:r>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 </m:t>
                        </m:r>
                      </m:sub>
                    </m:sSub>
                    <m:r>
                      <a:rPr lang="en-US" altLang="zh-CN" sz="2400" i="1">
                        <a:latin typeface="Cambria Math"/>
                      </a:rPr>
                      <m:t>−</m:t>
                    </m:r>
                    <m:r>
                      <a:rPr lang="en-US" altLang="zh-CN" sz="2400" i="1">
                        <a:latin typeface="Cambria Math"/>
                      </a:rPr>
                      <m:t>𝒇</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𝟐</m:t>
                        </m:r>
                      </m:sub>
                    </m:sSub>
                  </m:oMath>
                </a14:m>
                <a:r>
                  <a:rPr lang="en-US" altLang="zh-CN" sz="2400" dirty="0"/>
                  <a:t>,</a:t>
                </a:r>
                <a:r>
                  <a:rPr lang="zh-CN" altLang="en-US" sz="2400" dirty="0"/>
                  <a:t>因此，立即有</a:t>
                </a:r>
                <a14:m>
                  <m:oMath xmlns:m="http://schemas.openxmlformats.org/officeDocument/2006/math">
                    <m:r>
                      <a:rPr lang="en-US" altLang="zh-CN" sz="2400" i="1">
                        <a:latin typeface="Cambria Math"/>
                      </a:rPr>
                      <m:t>𝑱</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e>
                    </m:d>
                    <m:r>
                      <a:rPr lang="en-US" altLang="zh-CN" sz="2400" i="1">
                        <a:latin typeface="Cambria Math"/>
                      </a:rPr>
                      <m:t>≤</m:t>
                    </m:r>
                    <m:r>
                      <a:rPr lang="en-US" altLang="zh-CN" sz="2400" i="1">
                        <a:latin typeface="Cambria Math"/>
                      </a:rPr>
                      <m:t>𝑱</m:t>
                    </m:r>
                    <m:r>
                      <a:rPr lang="en-US" altLang="zh-CN" sz="2400" i="1">
                        <a:latin typeface="Cambria Math"/>
                      </a:rPr>
                      <m:t>(</m:t>
                    </m:r>
                    <m:r>
                      <a:rPr lang="en-US" altLang="zh-CN" sz="2400" i="1">
                        <a:latin typeface="Cambria Math"/>
                      </a:rPr>
                      <m:t>𝒖</m:t>
                    </m:r>
                    <m:r>
                      <a:rPr lang="en-US" altLang="zh-CN" sz="2400" i="1">
                        <a:latin typeface="Cambria Math"/>
                      </a:rPr>
                      <m:t>)</m:t>
                    </m:r>
                  </m:oMath>
                </a14:m>
                <a:r>
                  <a:rPr lang="en-US" altLang="zh-CN" sz="2400" dirty="0"/>
                  <a:t>,</a:t>
                </a:r>
                <a:r>
                  <a:rPr lang="zh-CN" altLang="en-US" sz="2400" dirty="0"/>
                  <a:t>因此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𝝁</m:t>
                        </m:r>
                      </m:sub>
                    </m:sSub>
                  </m:oMath>
                </a14:m>
                <a:r>
                  <a:rPr lang="zh-CN" altLang="en-US" sz="2400" dirty="0"/>
                  <a:t>也是问题</a:t>
                </a:r>
                <a:r>
                  <a:rPr lang="en-US" altLang="zh-CN" sz="2400" dirty="0"/>
                  <a:t>(O)</a:t>
                </a:r>
                <a:r>
                  <a:rPr lang="zh-CN" altLang="en-US" sz="2400" dirty="0"/>
                  <a:t>的极小值点。</a:t>
                </a:r>
                <a:endParaRPr lang="en-US" altLang="zh-CN" sz="2400" dirty="0"/>
              </a:p>
              <a:p>
                <a:r>
                  <a:rPr lang="zh-CN" altLang="en-US" sz="2400" dirty="0">
                    <a:solidFill>
                      <a:srgbClr val="CC00CC"/>
                    </a:solidFill>
                  </a:rPr>
                  <a:t>假设问题</a:t>
                </a:r>
                <a:r>
                  <a:rPr lang="en-US" altLang="zh-CN" sz="2400" dirty="0">
                    <a:solidFill>
                      <a:srgbClr val="CC00CC"/>
                    </a:solidFill>
                  </a:rPr>
                  <a:t>(O)</a:t>
                </a:r>
                <a:r>
                  <a:rPr lang="zh-CN" altLang="en-US" sz="2400" dirty="0">
                    <a:solidFill>
                      <a:srgbClr val="CC00CC"/>
                    </a:solidFill>
                  </a:rPr>
                  <a:t>和</a:t>
                </a:r>
                <a:r>
                  <a:rPr lang="en-US" altLang="zh-CN" sz="2400" dirty="0">
                    <a:solidFill>
                      <a:srgbClr val="CC00CC"/>
                    </a:solidFill>
                  </a:rPr>
                  <a:t>(P)</a:t>
                </a:r>
                <a:r>
                  <a:rPr lang="zh-CN" altLang="en-US" sz="2400" dirty="0">
                    <a:solidFill>
                      <a:srgbClr val="CC00CC"/>
                    </a:solidFill>
                  </a:rPr>
                  <a:t>都有唯一解，则可知如果满足</a:t>
                </a:r>
                <a14:m>
                  <m:oMath xmlns:m="http://schemas.openxmlformats.org/officeDocument/2006/math">
                    <m:r>
                      <a:rPr lang="en-US" altLang="zh-CN" sz="2400" i="1">
                        <a:solidFill>
                          <a:srgbClr val="CC00CC"/>
                        </a:solidFill>
                        <a:latin typeface="Cambria Math"/>
                      </a:rPr>
                      <m:t>𝝈</m:t>
                    </m:r>
                    <m:r>
                      <a:rPr lang="en-US" altLang="zh-CN" sz="2400" i="1">
                        <a:solidFill>
                          <a:srgbClr val="CC00CC"/>
                        </a:solidFill>
                        <a:latin typeface="Cambria Math"/>
                      </a:rPr>
                      <m:t>=</m:t>
                    </m:r>
                    <m:r>
                      <m:rPr>
                        <m:lit/>
                      </m:rPr>
                      <a:rPr lang="en-US" altLang="zh-CN" sz="2400" i="1">
                        <a:solidFill>
                          <a:srgbClr val="CC00CC"/>
                        </a:solidFill>
                        <a:latin typeface="Cambria Math"/>
                      </a:rPr>
                      <m:t>||</m:t>
                    </m:r>
                    <m:r>
                      <a:rPr lang="en-US" altLang="zh-CN" sz="2400" i="1">
                        <a:solidFill>
                          <a:srgbClr val="CC00CC"/>
                        </a:solidFill>
                        <a:latin typeface="Cambria Math"/>
                      </a:rPr>
                      <m:t>𝑨</m:t>
                    </m:r>
                    <m:sSub>
                      <m:sSubPr>
                        <m:ctrlPr>
                          <a:rPr lang="en-US" altLang="zh-CN" sz="2400" i="1">
                            <a:solidFill>
                              <a:srgbClr val="CC00CC"/>
                            </a:solidFill>
                            <a:latin typeface="Cambria Math" panose="02040503050406030204" pitchFamily="18" charset="0"/>
                          </a:rPr>
                        </m:ctrlPr>
                      </m:sSubPr>
                      <m:e>
                        <m:r>
                          <a:rPr lang="en-US" altLang="zh-CN" sz="2400" i="1">
                            <a:solidFill>
                              <a:srgbClr val="CC00CC"/>
                            </a:solidFill>
                            <a:latin typeface="Cambria Math"/>
                          </a:rPr>
                          <m:t>𝒖</m:t>
                        </m:r>
                      </m:e>
                      <m:sub>
                        <m:r>
                          <a:rPr lang="en-US" altLang="zh-CN" sz="2400" i="1">
                            <a:solidFill>
                              <a:srgbClr val="CC00CC"/>
                            </a:solidFill>
                            <a:latin typeface="Cambria Math"/>
                          </a:rPr>
                          <m:t>𝝁</m:t>
                        </m:r>
                      </m:sub>
                    </m:sSub>
                    <m:r>
                      <a:rPr lang="en-US" altLang="zh-CN" sz="2400" i="1">
                        <a:solidFill>
                          <a:srgbClr val="CC00CC"/>
                        </a:solidFill>
                        <a:latin typeface="Cambria Math"/>
                      </a:rPr>
                      <m:t>−</m:t>
                    </m:r>
                    <m:r>
                      <a:rPr lang="en-US" altLang="zh-CN" sz="2400" i="1">
                        <a:solidFill>
                          <a:srgbClr val="CC00CC"/>
                        </a:solidFill>
                        <a:latin typeface="Cambria Math"/>
                      </a:rPr>
                      <m:t>𝒇</m:t>
                    </m:r>
                    <m:r>
                      <m:rPr>
                        <m:lit/>
                      </m:rPr>
                      <a:rPr lang="en-US" altLang="zh-CN" sz="2400" i="1">
                        <a:solidFill>
                          <a:srgbClr val="CC00CC"/>
                        </a:solidFill>
                        <a:latin typeface="Cambria Math"/>
                      </a:rPr>
                      <m:t>|</m:t>
                    </m:r>
                    <m:sSub>
                      <m:sSubPr>
                        <m:ctrlPr>
                          <a:rPr lang="en-US" altLang="zh-CN" sz="2400" i="1">
                            <a:solidFill>
                              <a:srgbClr val="CC00CC"/>
                            </a:solidFill>
                            <a:latin typeface="Cambria Math" panose="02040503050406030204" pitchFamily="18" charset="0"/>
                          </a:rPr>
                        </m:ctrlPr>
                      </m:sSubPr>
                      <m:e>
                        <m:r>
                          <m:rPr>
                            <m:lit/>
                          </m:rPr>
                          <a:rPr lang="en-US" altLang="zh-CN" sz="2400" i="1">
                            <a:solidFill>
                              <a:srgbClr val="CC00CC"/>
                            </a:solidFill>
                            <a:latin typeface="Cambria Math"/>
                          </a:rPr>
                          <m:t>|</m:t>
                        </m:r>
                      </m:e>
                      <m:sub>
                        <m:r>
                          <a:rPr lang="en-US" altLang="zh-CN" sz="2400" i="1">
                            <a:solidFill>
                              <a:srgbClr val="CC00CC"/>
                            </a:solidFill>
                            <a:latin typeface="Cambria Math"/>
                          </a:rPr>
                          <m:t>𝟐</m:t>
                        </m:r>
                      </m:sub>
                    </m:sSub>
                  </m:oMath>
                </a14:m>
                <a:r>
                  <a:rPr lang="en-US" altLang="zh-CN" sz="2400" dirty="0">
                    <a:solidFill>
                      <a:srgbClr val="CC00CC"/>
                    </a:solidFill>
                  </a:rPr>
                  <a:t>,</a:t>
                </a:r>
                <a:r>
                  <a:rPr lang="zh-CN" altLang="en-US" sz="2400" dirty="0">
                    <a:solidFill>
                      <a:srgbClr val="CC00CC"/>
                    </a:solidFill>
                  </a:rPr>
                  <a:t>则两个问题等价</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331"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789860"/>
      </p:ext>
    </p:extLst>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Matrix Norms</a:t>
                </a:r>
                <a:r>
                  <a:rPr lang="zh-CN" altLang="en-US" dirty="0"/>
                  <a:t>：</a:t>
                </a:r>
                <a:r>
                  <a:rPr lang="en-US" altLang="zh-CN" dirty="0" err="1"/>
                  <a:t>Matlab</a:t>
                </a:r>
                <a:r>
                  <a:rPr lang="en-US" altLang="zh-CN" dirty="0"/>
                  <a:t>: Norm(A,1,2,inf,’fro’)</a:t>
                </a:r>
              </a:p>
              <a:p>
                <a14:m>
                  <m:oMath xmlns:m="http://schemas.openxmlformats.org/officeDocument/2006/math">
                    <m:r>
                      <a:rPr lang="en-US" altLang="zh-CN" b="1" i="1" smtClean="0">
                        <a:latin typeface="Cambria Math"/>
                      </a:rPr>
                      <m:t>𝟏</m:t>
                    </m:r>
                    <m:r>
                      <a:rPr lang="en-US" altLang="zh-CN" b="1" i="1" smtClean="0">
                        <a:latin typeface="Cambria Math"/>
                      </a:rPr>
                      <m:t>−</m:t>
                    </m:r>
                    <m:r>
                      <a:rPr lang="zh-CN" altLang="en-US" i="1">
                        <a:latin typeface="Cambria Math"/>
                      </a:rPr>
                      <m:t>范数</m:t>
                    </m:r>
                  </m:oMath>
                </a14:m>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r>
                              <a:rPr lang="en-US" altLang="zh-CN" b="1" i="1" dirty="0" smtClean="0">
                                <a:latin typeface="Cambria Math"/>
                              </a:rPr>
                              <m:t>𝑨</m:t>
                            </m:r>
                          </m:e>
                        </m:d>
                      </m:e>
                      <m:sub>
                        <m:r>
                          <a:rPr lang="en-US" altLang="zh-CN" b="1" i="1" dirty="0" smtClean="0">
                            <a:latin typeface="Cambria Math"/>
                          </a:rPr>
                          <m:t>𝟏</m:t>
                        </m:r>
                      </m:sub>
                    </m:sSub>
                    <m:r>
                      <a:rPr lang="en-US" altLang="zh-CN" b="1" i="1" dirty="0" smtClean="0">
                        <a:latin typeface="Cambria Math"/>
                      </a:rPr>
                      <m:t>=</m:t>
                    </m:r>
                    <m:r>
                      <a:rPr lang="en-US" altLang="zh-CN" b="1" i="1" dirty="0" smtClean="0">
                        <a:latin typeface="Cambria Math"/>
                      </a:rPr>
                      <m:t>𝒎𝒂</m:t>
                    </m:r>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𝒋</m:t>
                        </m:r>
                      </m:sub>
                    </m:sSub>
                    <m:nary>
                      <m:naryPr>
                        <m:chr m:val="∑"/>
                        <m:ctrlPr>
                          <a:rPr lang="en-US" altLang="zh-CN" b="1" i="1" dirty="0" smtClean="0">
                            <a:latin typeface="Cambria Math" panose="02040503050406030204" pitchFamily="18" charset="0"/>
                          </a:rPr>
                        </m:ctrlPr>
                      </m:naryPr>
                      <m:sub>
                        <m:r>
                          <m:rPr>
                            <m:brk m:alnAt="23"/>
                          </m:rP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sub>
                      <m:sup>
                        <m:r>
                          <a:rPr lang="en-US" altLang="zh-CN" b="1" i="1" dirty="0" smtClean="0">
                            <a:latin typeface="Cambria Math"/>
                          </a:rPr>
                          <m:t>𝒎</m:t>
                        </m:r>
                      </m:sup>
                      <m:e>
                        <m:d>
                          <m:dPr>
                            <m:begChr m:val="|"/>
                            <m:endChr m:val="|"/>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𝒂</m:t>
                                </m:r>
                              </m:e>
                              <m:sub>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𝒋</m:t>
                                </m:r>
                              </m:sub>
                            </m:sSub>
                          </m:e>
                        </m:d>
                      </m:e>
                    </m:nary>
                  </m:oMath>
                </a14:m>
                <a:r>
                  <a:rPr lang="en-US" altLang="zh-CN" dirty="0"/>
                  <a:t>,</a:t>
                </a:r>
                <a:r>
                  <a:rPr lang="zh-CN" altLang="en-US" dirty="0"/>
                  <a:t>列和范数</a:t>
                </a:r>
                <a:endParaRPr lang="en-US" altLang="zh-CN" dirty="0"/>
              </a:p>
              <a:p>
                <a14:m>
                  <m:oMath xmlns:m="http://schemas.openxmlformats.org/officeDocument/2006/math">
                    <m:r>
                      <a:rPr lang="en-US" altLang="zh-CN" b="1" i="1" smtClean="0">
                        <a:latin typeface="Cambria Math"/>
                      </a:rPr>
                      <m:t>𝟐</m:t>
                    </m:r>
                    <m:r>
                      <a:rPr lang="en-US" altLang="zh-CN" b="1" i="1" smtClean="0">
                        <a:latin typeface="Cambria Math"/>
                      </a:rPr>
                      <m:t>−</m:t>
                    </m:r>
                    <m:r>
                      <a:rPr lang="zh-CN" altLang="en-US" i="1">
                        <a:latin typeface="Cambria Math"/>
                      </a:rPr>
                      <m:t>范数</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a:rPr>
                              <m:t>𝑨</m:t>
                            </m:r>
                          </m:e>
                        </m:d>
                      </m:e>
                      <m:sub>
                        <m:r>
                          <a:rPr lang="en-US" altLang="zh-CN" b="1" i="1" dirty="0" smtClean="0">
                            <a:latin typeface="Cambria Math"/>
                          </a:rPr>
                          <m:t>𝟐</m:t>
                        </m:r>
                      </m:sub>
                    </m:sSub>
                    <m:r>
                      <a:rPr lang="en-US" altLang="zh-CN" i="1" dirty="0">
                        <a:latin typeface="Cambria Math"/>
                      </a:rPr>
                      <m:t>=</m:t>
                    </m:r>
                    <m:rad>
                      <m:radPr>
                        <m:degHide m:val="on"/>
                        <m:ctrlPr>
                          <a:rPr lang="en-US" altLang="zh-CN" b="1" i="1" dirty="0" smtClean="0">
                            <a:latin typeface="Cambria Math" panose="02040503050406030204" pitchFamily="18" charset="0"/>
                          </a:rPr>
                        </m:ctrlPr>
                      </m:radPr>
                      <m:deg/>
                      <m:e>
                        <m:sSub>
                          <m:sSubPr>
                            <m:ctrlPr>
                              <a:rPr lang="en-US" altLang="zh-CN" b="1" i="1" dirty="0" smtClean="0">
                                <a:latin typeface="Cambria Math" panose="02040503050406030204" pitchFamily="18" charset="0"/>
                              </a:rPr>
                            </m:ctrlPr>
                          </m:sSubPr>
                          <m:e>
                            <m:r>
                              <a:rPr lang="en-US" altLang="zh-CN" b="1" i="1" dirty="0" smtClean="0">
                                <a:latin typeface="Cambria Math"/>
                              </a:rPr>
                              <m:t>𝝀</m:t>
                            </m:r>
                          </m:e>
                          <m:sub>
                            <m:r>
                              <a:rPr lang="en-US" altLang="zh-CN" b="1" i="1" dirty="0" smtClean="0">
                                <a:latin typeface="Cambria Math"/>
                              </a:rPr>
                              <m:t>𝟏</m:t>
                            </m:r>
                          </m:sub>
                        </m:sSub>
                      </m:e>
                    </m:rad>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𝝀</m:t>
                        </m:r>
                      </m:e>
                      <m:sub>
                        <m:r>
                          <a:rPr lang="en-US" altLang="zh-CN" b="1" i="1" dirty="0" smtClean="0">
                            <a:latin typeface="Cambria Math"/>
                          </a:rPr>
                          <m:t>𝟏</m:t>
                        </m:r>
                      </m:sub>
                    </m:sSub>
                  </m:oMath>
                </a14:m>
                <a:r>
                  <a:rPr lang="zh-CN" altLang="en-US" dirty="0"/>
                  <a:t>是</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𝑨</m:t>
                        </m:r>
                      </m:e>
                      <m:sup>
                        <m:r>
                          <a:rPr lang="en-US" altLang="zh-CN" b="1" i="1" dirty="0" smtClean="0">
                            <a:latin typeface="Cambria Math"/>
                          </a:rPr>
                          <m:t>𝑻</m:t>
                        </m:r>
                      </m:sup>
                    </m:sSup>
                    <m:r>
                      <a:rPr lang="en-US" altLang="zh-CN" b="1" i="1" dirty="0" smtClean="0">
                        <a:latin typeface="Cambria Math"/>
                      </a:rPr>
                      <m:t>𝑨</m:t>
                    </m:r>
                  </m:oMath>
                </a14:m>
                <a:r>
                  <a:rPr lang="zh-CN" altLang="en-US" dirty="0"/>
                  <a:t>的最大特征值，也称为谱范数</a:t>
                </a:r>
                <a:endParaRPr lang="en-US" altLang="zh-CN" dirty="0"/>
              </a:p>
              <a:p>
                <a14:m>
                  <m:oMath xmlns:m="http://schemas.openxmlformats.org/officeDocument/2006/math">
                    <m:r>
                      <a:rPr lang="en-US" altLang="zh-CN" b="1" i="1" smtClean="0">
                        <a:latin typeface="Cambria Math"/>
                        <a:ea typeface="Cambria Math"/>
                      </a:rPr>
                      <m:t>∞</m:t>
                    </m:r>
                    <m:r>
                      <a:rPr lang="en-US" altLang="zh-CN" b="1" i="1" smtClean="0">
                        <a:latin typeface="Cambria Math"/>
                      </a:rPr>
                      <m:t>−</m:t>
                    </m:r>
                    <m:r>
                      <a:rPr lang="zh-CN" altLang="en-US" i="1">
                        <a:latin typeface="Cambria Math"/>
                      </a:rPr>
                      <m:t>范数</m:t>
                    </m:r>
                  </m:oMath>
                </a14:m>
                <a:r>
                  <a:rPr lang="en-US" altLang="zh-CN" dirty="0"/>
                  <a:t>:</a:t>
                </a:r>
                <a14:m>
                  <m:oMath xmlns:m="http://schemas.openxmlformats.org/officeDocument/2006/math">
                    <m:sSub>
                      <m:sSubPr>
                        <m:ctrlPr>
                          <a:rPr lang="en-US" altLang="zh-CN" i="1" dirty="0">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a:rPr>
                              <m:t>𝑨</m:t>
                            </m:r>
                          </m:e>
                        </m:d>
                      </m:e>
                      <m:sub>
                        <m:r>
                          <a:rPr lang="en-US" altLang="zh-CN" i="1" dirty="0" smtClean="0">
                            <a:latin typeface="Cambria Math"/>
                            <a:ea typeface="Cambria Math"/>
                          </a:rPr>
                          <m:t>∞</m:t>
                        </m:r>
                      </m:sub>
                    </m:sSub>
                    <m:r>
                      <a:rPr lang="en-US" altLang="zh-CN" i="1" dirty="0">
                        <a:latin typeface="Cambria Math"/>
                      </a:rPr>
                      <m:t>=</m:t>
                    </m:r>
                    <m:r>
                      <a:rPr lang="en-US" altLang="zh-CN" i="1" dirty="0">
                        <a:latin typeface="Cambria Math"/>
                      </a:rPr>
                      <m:t>𝒎𝒂</m:t>
                    </m:r>
                    <m:sSub>
                      <m:sSubPr>
                        <m:ctrlPr>
                          <a:rPr lang="en-US" altLang="zh-CN" i="1" dirty="0">
                            <a:latin typeface="Cambria Math" panose="02040503050406030204" pitchFamily="18" charset="0"/>
                          </a:rPr>
                        </m:ctrlPr>
                      </m:sSubPr>
                      <m:e>
                        <m:r>
                          <a:rPr lang="en-US" altLang="zh-CN" i="1" dirty="0">
                            <a:latin typeface="Cambria Math"/>
                          </a:rPr>
                          <m:t>𝒙</m:t>
                        </m:r>
                      </m:e>
                      <m:sub>
                        <m:r>
                          <a:rPr lang="en-US" altLang="zh-CN" b="1" i="1" dirty="0" smtClean="0">
                            <a:latin typeface="Cambria Math"/>
                          </a:rPr>
                          <m:t>𝒊</m:t>
                        </m:r>
                      </m:sub>
                    </m:sSub>
                    <m:nary>
                      <m:naryPr>
                        <m:chr m:val="∑"/>
                        <m:ctrlPr>
                          <a:rPr lang="en-US" altLang="zh-CN" i="1" dirty="0">
                            <a:latin typeface="Cambria Math" panose="02040503050406030204" pitchFamily="18" charset="0"/>
                          </a:rPr>
                        </m:ctrlPr>
                      </m:naryPr>
                      <m:sub>
                        <m:r>
                          <a:rPr lang="en-US" altLang="zh-CN" b="1" i="1" dirty="0" smtClean="0">
                            <a:latin typeface="Cambria Math"/>
                          </a:rPr>
                          <m:t>𝒋</m:t>
                        </m:r>
                        <m:r>
                          <a:rPr lang="en-US" altLang="zh-CN" i="1" dirty="0">
                            <a:latin typeface="Cambria Math"/>
                          </a:rPr>
                          <m:t>=</m:t>
                        </m:r>
                        <m:r>
                          <a:rPr lang="en-US" altLang="zh-CN" i="1" dirty="0">
                            <a:latin typeface="Cambria Math"/>
                          </a:rPr>
                          <m:t>𝟏</m:t>
                        </m:r>
                      </m:sub>
                      <m:sup>
                        <m:r>
                          <a:rPr lang="en-US" altLang="zh-CN" b="1" i="1" dirty="0" smtClean="0">
                            <a:latin typeface="Cambria Math"/>
                          </a:rPr>
                          <m:t>𝒏</m:t>
                        </m:r>
                      </m:sup>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𝒂</m:t>
                                </m:r>
                              </m:e>
                              <m:sub>
                                <m:r>
                                  <a:rPr lang="en-US" altLang="zh-CN" i="1" dirty="0">
                                    <a:latin typeface="Cambria Math"/>
                                  </a:rPr>
                                  <m:t>𝒊</m:t>
                                </m:r>
                                <m:r>
                                  <a:rPr lang="en-US" altLang="zh-CN" i="1" dirty="0">
                                    <a:latin typeface="Cambria Math"/>
                                  </a:rPr>
                                  <m:t>,</m:t>
                                </m:r>
                                <m:r>
                                  <a:rPr lang="en-US" altLang="zh-CN" i="1" dirty="0">
                                    <a:latin typeface="Cambria Math"/>
                                  </a:rPr>
                                  <m:t>𝒋</m:t>
                                </m:r>
                              </m:sub>
                            </m:sSub>
                          </m:e>
                        </m:d>
                      </m:e>
                    </m:nary>
                  </m:oMath>
                </a14:m>
                <a:r>
                  <a:rPr lang="en-US" altLang="zh-CN" dirty="0"/>
                  <a:t>,</a:t>
                </a:r>
                <a:r>
                  <a:rPr lang="zh-CN" altLang="en-US" dirty="0"/>
                  <a:t>行和范数</a:t>
                </a:r>
                <a:endParaRPr lang="en-US" altLang="zh-CN" dirty="0"/>
              </a:p>
              <a:p>
                <a14:m>
                  <m:oMath xmlns:m="http://schemas.openxmlformats.org/officeDocument/2006/math">
                    <m:r>
                      <a:rPr lang="en-US" altLang="zh-CN" b="1" i="1" smtClean="0">
                        <a:latin typeface="Cambria Math"/>
                      </a:rPr>
                      <m:t>𝑭</m:t>
                    </m:r>
                    <m:r>
                      <a:rPr lang="en-US" altLang="zh-CN" b="1" i="1" smtClean="0">
                        <a:latin typeface="Cambria Math"/>
                      </a:rPr>
                      <m:t>−</m:t>
                    </m:r>
                    <m:r>
                      <a:rPr lang="zh-CN" altLang="en-US" i="1">
                        <a:latin typeface="Cambria Math"/>
                      </a:rPr>
                      <m:t>范数</m:t>
                    </m:r>
                  </m:oMath>
                </a14:m>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d>
                          <m:dPr>
                            <m:begChr m:val="‖"/>
                            <m:endChr m:val="‖"/>
                            <m:ctrlPr>
                              <a:rPr lang="en-US" altLang="zh-CN" i="1" dirty="0" smtClean="0">
                                <a:latin typeface="Cambria Math" panose="02040503050406030204" pitchFamily="18" charset="0"/>
                              </a:rPr>
                            </m:ctrlPr>
                          </m:dPr>
                          <m:e>
                            <m:r>
                              <a:rPr lang="en-US" altLang="zh-CN" b="1" i="1" dirty="0" smtClean="0">
                                <a:latin typeface="Cambria Math"/>
                              </a:rPr>
                              <m:t>𝑨</m:t>
                            </m:r>
                          </m:e>
                        </m:d>
                      </m:e>
                      <m:sub>
                        <m:r>
                          <a:rPr lang="en-US" altLang="zh-CN" b="1" i="1" dirty="0" smtClean="0">
                            <a:latin typeface="Cambria Math"/>
                          </a:rPr>
                          <m:t>𝑭</m:t>
                        </m:r>
                      </m:sub>
                    </m:sSub>
                    <m:r>
                      <a:rPr lang="zh-CN" altLang="en-US" b="1" i="1" dirty="0" smtClean="0">
                        <a:latin typeface="Cambria Math"/>
                      </a:rPr>
                      <m:t>＝</m:t>
                    </m:r>
                    <m:sSup>
                      <m:sSupPr>
                        <m:ctrlPr>
                          <a:rPr lang="en-US" altLang="zh-CN" b="1" i="1" dirty="0" smtClean="0">
                            <a:latin typeface="Cambria Math" panose="02040503050406030204" pitchFamily="18" charset="0"/>
                          </a:rPr>
                        </m:ctrlPr>
                      </m:sSupPr>
                      <m:e>
                        <m:d>
                          <m:dPr>
                            <m:ctrlPr>
                              <a:rPr lang="en-US" altLang="zh-CN" b="1" i="1" dirty="0" smtClean="0">
                                <a:latin typeface="Cambria Math" panose="02040503050406030204" pitchFamily="18" charset="0"/>
                              </a:rPr>
                            </m:ctrlPr>
                          </m:dPr>
                          <m:e>
                            <m:nary>
                              <m:naryPr>
                                <m:chr m:val="∑"/>
                                <m:limLoc m:val="subSup"/>
                                <m:ctrlPr>
                                  <a:rPr lang="en-US" altLang="zh-CN" b="1" i="1" dirty="0" smtClean="0">
                                    <a:latin typeface="Cambria Math" panose="02040503050406030204" pitchFamily="18" charset="0"/>
                                  </a:rPr>
                                </m:ctrlPr>
                              </m:naryPr>
                              <m:sub>
                                <m:r>
                                  <m:rPr>
                                    <m:brk m:alnAt="25"/>
                                  </m:rPr>
                                  <a:rPr lang="zh-CN" altLang="en-US" b="1" i="1" dirty="0" smtClean="0">
                                    <a:latin typeface="Cambria Math"/>
                                  </a:rPr>
                                  <m:t>𝒊</m:t>
                                </m:r>
                                <m:r>
                                  <a:rPr lang="en-US" altLang="zh-CN" b="1" i="1" dirty="0" smtClean="0">
                                    <a:latin typeface="Cambria Math"/>
                                  </a:rPr>
                                  <m:t>=</m:t>
                                </m:r>
                                <m:r>
                                  <a:rPr lang="zh-CN" altLang="en-US" b="1" i="1" dirty="0" smtClean="0">
                                    <a:latin typeface="Cambria Math"/>
                                  </a:rPr>
                                  <m:t>𝟏</m:t>
                                </m:r>
                              </m:sub>
                              <m:sup>
                                <m:r>
                                  <a:rPr lang="zh-CN" altLang="en-US" b="1" i="1" dirty="0" smtClean="0">
                                    <a:latin typeface="Cambria Math"/>
                                  </a:rPr>
                                  <m:t>𝒎</m:t>
                                </m:r>
                              </m:sup>
                              <m:e>
                                <m:nary>
                                  <m:naryPr>
                                    <m:chr m:val="∑"/>
                                    <m:ctrlPr>
                                      <a:rPr lang="en-US" altLang="zh-CN" b="1" i="1" dirty="0" smtClean="0">
                                        <a:latin typeface="Cambria Math" panose="02040503050406030204" pitchFamily="18" charset="0"/>
                                      </a:rPr>
                                    </m:ctrlPr>
                                  </m:naryPr>
                                  <m:sub>
                                    <m:r>
                                      <m:rPr>
                                        <m:brk m:alnAt="23"/>
                                      </m:rPr>
                                      <a:rPr lang="zh-CN" altLang="en-US" b="1" i="1" dirty="0" smtClean="0">
                                        <a:latin typeface="Cambria Math"/>
                                      </a:rPr>
                                      <m:t>𝒋</m:t>
                                    </m:r>
                                    <m:r>
                                      <a:rPr lang="en-US" altLang="zh-CN" b="1" i="1" dirty="0" smtClean="0">
                                        <a:latin typeface="Cambria Math"/>
                                      </a:rPr>
                                      <m:t>=</m:t>
                                    </m:r>
                                    <m:r>
                                      <a:rPr lang="zh-CN" altLang="en-US" b="1" i="1" dirty="0" smtClean="0">
                                        <a:latin typeface="Cambria Math"/>
                                      </a:rPr>
                                      <m:t>𝟏</m:t>
                                    </m:r>
                                  </m:sub>
                                  <m:sup>
                                    <m:r>
                                      <a:rPr lang="zh-CN" altLang="en-US" b="1" i="1" dirty="0" smtClean="0">
                                        <a:latin typeface="Cambria Math"/>
                                      </a:rPr>
                                      <m:t>𝒏</m:t>
                                    </m:r>
                                  </m:sup>
                                  <m:e>
                                    <m:sSup>
                                      <m:sSupPr>
                                        <m:ctrlPr>
                                          <a:rPr lang="en-US" altLang="zh-CN" b="1" i="1" dirty="0" smtClean="0">
                                            <a:latin typeface="Cambria Math" panose="02040503050406030204" pitchFamily="18" charset="0"/>
                                          </a:rPr>
                                        </m:ctrlPr>
                                      </m:sSupPr>
                                      <m:e>
                                        <m:d>
                                          <m:dPr>
                                            <m:begChr m:val="|"/>
                                            <m:endChr m:val="|"/>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zh-CN" altLang="en-US" b="1" i="1" dirty="0" smtClean="0">
                                                    <a:latin typeface="Cambria Math"/>
                                                  </a:rPr>
                                                  <m:t>𝒂</m:t>
                                                </m:r>
                                              </m:e>
                                              <m:sub>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𝒋</m:t>
                                                </m:r>
                                              </m:sub>
                                            </m:sSub>
                                          </m:e>
                                        </m:d>
                                      </m:e>
                                      <m:sup>
                                        <m:r>
                                          <a:rPr lang="en-US" altLang="zh-CN" b="1" i="1" dirty="0" smtClean="0">
                                            <a:latin typeface="Cambria Math"/>
                                          </a:rPr>
                                          <m:t>𝟐</m:t>
                                        </m:r>
                                      </m:sup>
                                    </m:sSup>
                                  </m:e>
                                </m:nary>
                              </m:e>
                            </m:nary>
                          </m:e>
                        </m:d>
                      </m:e>
                      <m:sup>
                        <m:f>
                          <m:fPr>
                            <m:ctrlPr>
                              <a:rPr lang="en-US" altLang="zh-CN" b="1" i="1" dirty="0" smtClean="0">
                                <a:latin typeface="Cambria Math" panose="02040503050406030204" pitchFamily="18" charset="0"/>
                              </a:rPr>
                            </m:ctrlPr>
                          </m:fPr>
                          <m:num>
                            <m:r>
                              <a:rPr lang="en-US" altLang="zh-CN" b="1" i="1" dirty="0" smtClean="0">
                                <a:latin typeface="Cambria Math"/>
                              </a:rPr>
                              <m:t>𝟏</m:t>
                            </m:r>
                          </m:num>
                          <m:den>
                            <m:r>
                              <a:rPr lang="en-US" altLang="zh-CN" b="1" i="1" dirty="0" smtClean="0">
                                <a:latin typeface="Cambria Math"/>
                              </a:rPr>
                              <m:t>𝟐</m:t>
                            </m:r>
                          </m:den>
                        </m:f>
                      </m:sup>
                    </m:sSup>
                  </m:oMath>
                </a14:m>
                <a:r>
                  <a:rPr lang="en-US" altLang="zh-CN" dirty="0"/>
                  <a:t>,Frobenius</a:t>
                </a:r>
                <a:r>
                  <a:rPr lang="zh-CN" altLang="en-US" dirty="0"/>
                  <a:t>范数</a:t>
                </a:r>
                <a:endParaRPr lang="en-US" altLang="zh-CN" dirty="0"/>
              </a:p>
              <a:p>
                <a:r>
                  <a:rPr lang="zh-CN" altLang="en-US" dirty="0"/>
                  <a:t>注意</a:t>
                </a:r>
                <a:r>
                  <a:rPr lang="en-US" altLang="zh-CN" dirty="0"/>
                  <a:t>:</a:t>
                </a:r>
                <a14:m>
                  <m:oMath xmlns:m="http://schemas.openxmlformats.org/officeDocument/2006/math">
                    <m:sSubSup>
                      <m:sSubSupPr>
                        <m:ctrlPr>
                          <a:rPr lang="en-US" altLang="zh-CN" b="1"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r>
                              <a:rPr lang="en-US" altLang="zh-CN" b="1" i="1" smtClean="0">
                                <a:latin typeface="Cambria Math"/>
                              </a:rPr>
                              <m:t>𝑨</m:t>
                            </m:r>
                          </m:e>
                        </m:d>
                      </m:e>
                      <m:sub>
                        <m:r>
                          <a:rPr lang="en-US" altLang="zh-CN" b="1" i="1" smtClean="0">
                            <a:latin typeface="Cambria Math"/>
                          </a:rPr>
                          <m:t>𝑭</m:t>
                        </m:r>
                      </m:sub>
                      <m:sup>
                        <m:r>
                          <a:rPr lang="en-US" altLang="zh-CN" b="1" i="1" smtClean="0">
                            <a:latin typeface="Cambria Math"/>
                          </a:rPr>
                          <m:t>𝟐</m:t>
                        </m:r>
                      </m:sup>
                    </m:sSubSup>
                    <m: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a:rPr>
                          <m:t>𝒊</m:t>
                        </m:r>
                        <m:r>
                          <a:rPr lang="en-US" altLang="zh-CN" b="1" i="1" smtClean="0">
                            <a:latin typeface="Cambria Math"/>
                          </a:rPr>
                          <m:t>𝒋</m:t>
                        </m:r>
                      </m:sub>
                      <m:sup/>
                      <m:e>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𝒊𝒋</m:t>
                                    </m:r>
                                  </m:sub>
                                </m:sSub>
                              </m:e>
                            </m:d>
                          </m:e>
                          <m:sup>
                            <m:r>
                              <a:rPr lang="en-US" altLang="zh-CN" b="1" i="1" smtClean="0">
                                <a:latin typeface="Cambria Math"/>
                              </a:rPr>
                              <m:t>𝟐</m:t>
                            </m:r>
                          </m:sup>
                        </m:sSup>
                        <m: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a:rPr>
                              <m:t>𝒊</m:t>
                            </m:r>
                          </m:sub>
                          <m:sup/>
                          <m:e>
                            <m:sSubSup>
                              <m:sSubSupPr>
                                <m:ctrlPr>
                                  <a:rPr lang="en-US" altLang="zh-CN" b="1" i="1" smtClean="0">
                                    <a:latin typeface="Cambria Math" panose="02040503050406030204" pitchFamily="18" charset="0"/>
                                  </a:rPr>
                                </m:ctrlPr>
                              </m:sSubSupPr>
                              <m:e>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𝒊</m:t>
                                        </m:r>
                                        <m:r>
                                          <a:rPr lang="en-US" altLang="zh-CN" b="1" i="1" smtClean="0">
                                            <a:latin typeface="Cambria Math"/>
                                          </a:rPr>
                                          <m:t>∗</m:t>
                                        </m:r>
                                      </m:sub>
                                    </m:sSub>
                                  </m:e>
                                </m:d>
                              </m:e>
                              <m:sub>
                                <m:r>
                                  <a:rPr lang="en-US" altLang="zh-CN" b="1" i="1" smtClean="0">
                                    <a:latin typeface="Cambria Math"/>
                                  </a:rPr>
                                  <m:t>𝟐</m:t>
                                </m:r>
                              </m:sub>
                              <m:sup>
                                <m:r>
                                  <a:rPr lang="en-US" altLang="zh-CN" b="1" i="1" smtClean="0">
                                    <a:latin typeface="Cambria Math"/>
                                  </a:rPr>
                                  <m:t>𝟐</m:t>
                                </m:r>
                              </m:sup>
                            </m:sSubSup>
                            <m: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a:rPr>
                                  <m:t>𝒋</m:t>
                                </m:r>
                              </m:sub>
                              <m:sup/>
                              <m:e>
                                <m:sSubSup>
                                  <m:sSubSupPr>
                                    <m:ctrlPr>
                                      <a:rPr lang="en-US" altLang="zh-CN" b="1" i="1" smtClean="0">
                                        <a:latin typeface="Cambria Math" panose="02040503050406030204" pitchFamily="18" charset="0"/>
                                      </a:rPr>
                                    </m:ctrlPr>
                                  </m:sSubSupPr>
                                  <m:e>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m:t>
                                            </m:r>
                                            <m:r>
                                              <a:rPr lang="en-US" altLang="zh-CN" b="1" i="1" smtClean="0">
                                                <a:latin typeface="Cambria Math"/>
                                              </a:rPr>
                                              <m:t>𝒋</m:t>
                                            </m:r>
                                          </m:sub>
                                        </m:sSub>
                                      </m:e>
                                    </m:d>
                                  </m:e>
                                  <m:sub>
                                    <m:r>
                                      <a:rPr lang="en-US" altLang="zh-CN" b="1" i="1" smtClean="0">
                                        <a:latin typeface="Cambria Math"/>
                                      </a:rPr>
                                      <m:t>𝟐</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𝒕𝒓𝒂𝒄𝒆</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m:t>
                                    </m:r>
                                  </m:sup>
                                </m:sSup>
                                <m:r>
                                  <a:rPr lang="en-US" altLang="zh-CN" b="1" i="1" smtClean="0">
                                    <a:latin typeface="Cambria Math"/>
                                  </a:rPr>
                                  <m:t>𝑨</m:t>
                                </m:r>
                                <m:r>
                                  <a:rPr lang="en-US" altLang="zh-CN" b="1" i="1" smtClean="0">
                                    <a:latin typeface="Cambria Math"/>
                                  </a:rPr>
                                  <m:t>)</m:t>
                                </m:r>
                              </m:e>
                            </m:nary>
                          </m:e>
                        </m:nary>
                      </m:e>
                    </m:nary>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87" b="-2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7400165"/>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a:t>
            </a:r>
            <a:r>
              <a:rPr lang="zh-CN" altLang="en-US" dirty="0"/>
              <a:t>注</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而且，由于求解约束优化问题</a:t>
                </a:r>
                <a14:m>
                  <m:oMath xmlns:m="http://schemas.openxmlformats.org/officeDocument/2006/math">
                    <m:r>
                      <a:rPr lang="en-US" altLang="zh-CN" sz="2800" i="1">
                        <a:latin typeface="Cambria Math"/>
                      </a:rPr>
                      <m:t>(</m:t>
                    </m:r>
                    <m:r>
                      <a:rPr lang="en-US" altLang="zh-CN" sz="2800" i="1">
                        <a:latin typeface="Cambria Math"/>
                      </a:rPr>
                      <m:t>𝑶</m:t>
                    </m:r>
                    <m:r>
                      <a:rPr lang="en-US" altLang="zh-CN" sz="2800" i="1">
                        <a:latin typeface="Cambria Math"/>
                      </a:rPr>
                      <m:t>)</m:t>
                    </m:r>
                  </m:oMath>
                </a14:m>
                <a:r>
                  <a:rPr lang="zh-CN" altLang="en-US" sz="2800" dirty="0"/>
                  <a:t>比求解无约束优化问题</a:t>
                </a:r>
                <a:r>
                  <a:rPr lang="en-US" altLang="zh-CN" sz="2800" dirty="0"/>
                  <a:t>(P)</a:t>
                </a:r>
                <a:r>
                  <a:rPr lang="zh-CN" altLang="en-US" sz="2800" dirty="0"/>
                  <a:t>更困难，因此一般使用问题</a:t>
                </a:r>
                <a:r>
                  <a:rPr lang="en-US" altLang="zh-CN" sz="2800" dirty="0"/>
                  <a:t>(P)</a:t>
                </a:r>
                <a:r>
                  <a:rPr lang="zh-CN" altLang="en-US" sz="2800" dirty="0"/>
                  <a:t>来代替求解问题</a:t>
                </a:r>
                <a:r>
                  <a:rPr lang="en-US" altLang="zh-CN" sz="2800" dirty="0"/>
                  <a:t>(O)</a:t>
                </a:r>
              </a:p>
              <a:p>
                <a:r>
                  <a:rPr lang="zh-CN" altLang="en-US" sz="2800" dirty="0"/>
                  <a:t>但是参数</a:t>
                </a:r>
                <a14:m>
                  <m:oMath xmlns:m="http://schemas.openxmlformats.org/officeDocument/2006/math">
                    <m:r>
                      <a:rPr lang="en-US" altLang="zh-CN" sz="2800" i="1">
                        <a:latin typeface="Cambria Math"/>
                      </a:rPr>
                      <m:t>𝝁</m:t>
                    </m:r>
                  </m:oMath>
                </a14:m>
                <a:r>
                  <a:rPr lang="zh-CN" altLang="en-US" sz="2800" dirty="0"/>
                  <a:t>需由</a:t>
                </a:r>
                <a14:m>
                  <m:oMath xmlns:m="http://schemas.openxmlformats.org/officeDocument/2006/math">
                    <m:r>
                      <a:rPr lang="en-US" altLang="zh-CN" sz="2800" i="1">
                        <a:solidFill>
                          <a:srgbClr val="CC00CC"/>
                        </a:solidFill>
                        <a:latin typeface="Cambria Math"/>
                      </a:rPr>
                      <m:t>𝝈</m:t>
                    </m:r>
                    <m:r>
                      <a:rPr lang="en-US" altLang="zh-CN" sz="2800" i="1">
                        <a:solidFill>
                          <a:srgbClr val="CC00CC"/>
                        </a:solidFill>
                        <a:latin typeface="Cambria Math"/>
                      </a:rPr>
                      <m:t>=</m:t>
                    </m:r>
                    <m:r>
                      <m:rPr>
                        <m:lit/>
                      </m:rPr>
                      <a:rPr lang="en-US" altLang="zh-CN" sz="2800" i="1">
                        <a:solidFill>
                          <a:srgbClr val="CC00CC"/>
                        </a:solidFill>
                        <a:latin typeface="Cambria Math"/>
                      </a:rPr>
                      <m:t>||</m:t>
                    </m:r>
                    <m:r>
                      <a:rPr lang="en-US" altLang="zh-CN" sz="2800" i="1">
                        <a:solidFill>
                          <a:srgbClr val="CC00CC"/>
                        </a:solidFill>
                        <a:latin typeface="Cambria Math"/>
                      </a:rPr>
                      <m:t>𝑨</m:t>
                    </m:r>
                    <m:sSub>
                      <m:sSubPr>
                        <m:ctrlPr>
                          <a:rPr lang="en-US" altLang="zh-CN" sz="2800" i="1">
                            <a:solidFill>
                              <a:srgbClr val="CC00CC"/>
                            </a:solidFill>
                            <a:latin typeface="Cambria Math" panose="02040503050406030204" pitchFamily="18" charset="0"/>
                          </a:rPr>
                        </m:ctrlPr>
                      </m:sSubPr>
                      <m:e>
                        <m:r>
                          <a:rPr lang="en-US" altLang="zh-CN" sz="2800" i="1">
                            <a:solidFill>
                              <a:srgbClr val="CC00CC"/>
                            </a:solidFill>
                            <a:latin typeface="Cambria Math"/>
                          </a:rPr>
                          <m:t>𝒖</m:t>
                        </m:r>
                      </m:e>
                      <m:sub>
                        <m:r>
                          <a:rPr lang="en-US" altLang="zh-CN" sz="2800" i="1">
                            <a:solidFill>
                              <a:srgbClr val="CC00CC"/>
                            </a:solidFill>
                            <a:latin typeface="Cambria Math"/>
                          </a:rPr>
                          <m:t>𝝁</m:t>
                        </m:r>
                      </m:sub>
                    </m:sSub>
                    <m:r>
                      <a:rPr lang="en-US" altLang="zh-CN" sz="2800" i="1">
                        <a:solidFill>
                          <a:srgbClr val="CC00CC"/>
                        </a:solidFill>
                        <a:latin typeface="Cambria Math"/>
                      </a:rPr>
                      <m:t>−</m:t>
                    </m:r>
                    <m:r>
                      <a:rPr lang="en-US" altLang="zh-CN" sz="2800" i="1">
                        <a:solidFill>
                          <a:srgbClr val="CC00CC"/>
                        </a:solidFill>
                        <a:latin typeface="Cambria Math"/>
                      </a:rPr>
                      <m:t>𝒇</m:t>
                    </m:r>
                    <m:r>
                      <m:rPr>
                        <m:lit/>
                      </m:rPr>
                      <a:rPr lang="en-US" altLang="zh-CN" sz="2800" i="1">
                        <a:solidFill>
                          <a:srgbClr val="CC00CC"/>
                        </a:solidFill>
                        <a:latin typeface="Cambria Math"/>
                      </a:rPr>
                      <m:t>|</m:t>
                    </m:r>
                    <m:sSub>
                      <m:sSubPr>
                        <m:ctrlPr>
                          <a:rPr lang="en-US" altLang="zh-CN" sz="2800" i="1">
                            <a:solidFill>
                              <a:srgbClr val="CC00CC"/>
                            </a:solidFill>
                            <a:latin typeface="Cambria Math" panose="02040503050406030204" pitchFamily="18" charset="0"/>
                          </a:rPr>
                        </m:ctrlPr>
                      </m:sSubPr>
                      <m:e>
                        <m:r>
                          <m:rPr>
                            <m:lit/>
                          </m:rPr>
                          <a:rPr lang="en-US" altLang="zh-CN" sz="2800" i="1">
                            <a:solidFill>
                              <a:srgbClr val="CC00CC"/>
                            </a:solidFill>
                            <a:latin typeface="Cambria Math"/>
                          </a:rPr>
                          <m:t>|</m:t>
                        </m:r>
                      </m:e>
                      <m:sub>
                        <m:r>
                          <a:rPr lang="en-US" altLang="zh-CN" sz="2800" i="1">
                            <a:solidFill>
                              <a:srgbClr val="CC00CC"/>
                            </a:solidFill>
                            <a:latin typeface="Cambria Math"/>
                          </a:rPr>
                          <m:t>𝟐</m:t>
                        </m:r>
                      </m:sub>
                    </m:sSub>
                  </m:oMath>
                </a14:m>
                <a:r>
                  <a:rPr lang="zh-CN" altLang="en-US" sz="2800" dirty="0"/>
                  <a:t>求得，但这一般不太可能，因此一个重要的问题是如何能够高效求得合适的正则化参数</a:t>
                </a:r>
                <a14:m>
                  <m:oMath xmlns:m="http://schemas.openxmlformats.org/officeDocument/2006/math">
                    <m:r>
                      <a:rPr lang="en-US" altLang="zh-CN" sz="2800" i="1">
                        <a:latin typeface="Cambria Math"/>
                      </a:rPr>
                      <m:t>𝝁</m:t>
                    </m:r>
                  </m:oMath>
                </a14:m>
                <a:r>
                  <a:rPr lang="en-US" altLang="zh-CN" sz="2800" dirty="0"/>
                  <a:t>,</a:t>
                </a:r>
                <a:r>
                  <a:rPr lang="zh-CN" altLang="en-US" sz="2800" dirty="0"/>
                  <a:t>这里不再讨论</a:t>
                </a:r>
                <a:endParaRPr lang="en-US" altLang="zh-CN" sz="2800" dirty="0"/>
              </a:p>
              <a:p>
                <a:r>
                  <a:rPr lang="zh-CN" altLang="en-US" sz="2800" dirty="0"/>
                  <a:t>当</a:t>
                </a:r>
                <a14:m>
                  <m:oMath xmlns:m="http://schemas.openxmlformats.org/officeDocument/2006/math">
                    <m:r>
                      <a:rPr lang="en-US" altLang="zh-CN" sz="2800" i="1">
                        <a:latin typeface="Cambria Math"/>
                      </a:rPr>
                      <m:t>𝑱</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r>
                      <m:rPr>
                        <m:lit/>
                      </m:rPr>
                      <a:rPr lang="en-US" altLang="zh-CN" sz="2800" i="1">
                        <a:latin typeface="Cambria Math"/>
                      </a:rPr>
                      <m:t>||</m:t>
                    </m:r>
                    <m:r>
                      <a:rPr lang="en-US" altLang="zh-CN" sz="2800">
                        <a:latin typeface="Cambria Math"/>
                      </a:rPr>
                      <m:t>𝛁</m:t>
                    </m:r>
                    <m:r>
                      <a:rPr lang="en-US" altLang="zh-CN" sz="2800" i="1">
                        <a:latin typeface="Cambria Math"/>
                      </a:rPr>
                      <m:t>𝒖</m:t>
                    </m:r>
                    <m:r>
                      <m:rPr>
                        <m:lit/>
                      </m:rPr>
                      <a:rPr lang="en-US" altLang="zh-CN" sz="2800">
                        <a:latin typeface="Cambria Math"/>
                      </a:rPr>
                      <m:t>|</m:t>
                    </m:r>
                    <m:sSub>
                      <m:sSubPr>
                        <m:ctrlPr>
                          <a:rPr lang="en-US" altLang="zh-CN" sz="2800" i="1">
                            <a:latin typeface="Cambria Math" panose="02040503050406030204" pitchFamily="18" charset="0"/>
                          </a:rPr>
                        </m:ctrlPr>
                      </m:sSubPr>
                      <m:e>
                        <m:r>
                          <m:rPr>
                            <m:lit/>
                          </m:rPr>
                          <a:rPr lang="en-US" altLang="zh-CN" sz="2800">
                            <a:latin typeface="Cambria Math"/>
                          </a:rPr>
                          <m:t>|</m:t>
                        </m:r>
                      </m:e>
                      <m:sub>
                        <m:r>
                          <a:rPr lang="en-US" altLang="zh-CN" sz="2800">
                            <a:latin typeface="Cambria Math"/>
                          </a:rPr>
                          <m:t>𝟏</m:t>
                        </m:r>
                      </m:sub>
                    </m:sSub>
                  </m:oMath>
                </a14:m>
                <a:r>
                  <a:rPr lang="zh-CN" altLang="en-US" sz="2800" dirty="0"/>
                  <a:t>转而将问题</a:t>
                </a:r>
                <a:r>
                  <a:rPr lang="en-US" altLang="zh-CN" sz="2800" dirty="0"/>
                  <a:t>(P)</a:t>
                </a:r>
                <a:r>
                  <a:rPr lang="zh-CN" altLang="en-US" sz="2800" dirty="0"/>
                  <a:t>化为如下的问题来求解：</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r>
                          <a:rPr lang="en-US" altLang="zh-CN" sz="2800" i="1">
                            <a:latin typeface="Cambria Math"/>
                          </a:rPr>
                          <m:t>,</m:t>
                        </m:r>
                        <m:r>
                          <a:rPr lang="en-US" altLang="zh-CN" sz="2800" i="1">
                            <a:latin typeface="Cambria Math"/>
                          </a:rPr>
                          <m:t>𝒅</m:t>
                        </m:r>
                        <m:r>
                          <a:rPr lang="en-US" altLang="zh-CN" sz="2800" i="1">
                            <a:latin typeface="Cambria Math"/>
                          </a:rPr>
                          <m:t>,</m:t>
                        </m:r>
                        <m:r>
                          <a:rPr lang="en-US" altLang="zh-CN" sz="2800" i="1">
                            <a:latin typeface="Cambria Math"/>
                          </a:rPr>
                          <m:t>𝒃</m:t>
                        </m:r>
                      </m:sub>
                    </m:sSub>
                    <m:r>
                      <m:rPr>
                        <m:lit/>
                      </m:rPr>
                      <a:rPr lang="en-US" altLang="zh-CN" sz="2800" i="1">
                        <a:latin typeface="Cambria Math"/>
                      </a:rPr>
                      <m:t>||</m:t>
                    </m:r>
                    <m:r>
                      <a:rPr lang="en-US" altLang="zh-CN" sz="2800" i="1">
                        <a:latin typeface="Cambria Math"/>
                      </a:rPr>
                      <m:t>𝒅</m:t>
                    </m:r>
                    <m:r>
                      <m:rPr>
                        <m:lit/>
                      </m:rPr>
                      <a:rPr lang="en-US" altLang="zh-CN" sz="2800" i="1">
                        <a:latin typeface="Cambria Math"/>
                      </a:rPr>
                      <m:t>|</m:t>
                    </m:r>
                    <m:sSub>
                      <m:sSubPr>
                        <m:ctrlPr>
                          <a:rPr lang="en-US" altLang="zh-CN" sz="2800" i="1">
                            <a:latin typeface="Cambria Math" panose="02040503050406030204" pitchFamily="18" charset="0"/>
                          </a:rPr>
                        </m:ctrlPr>
                      </m:sSubPr>
                      <m:e>
                        <m:r>
                          <m:rPr>
                            <m:lit/>
                          </m:rPr>
                          <a:rPr lang="en-US" altLang="zh-CN" sz="2800" i="1">
                            <a:latin typeface="Cambria Math"/>
                          </a:rPr>
                          <m:t>|</m:t>
                        </m:r>
                      </m:e>
                      <m:sub>
                        <m:r>
                          <a:rPr lang="en-US" altLang="zh-CN" sz="2800" i="1">
                            <a:latin typeface="Cambria Math"/>
                          </a:rPr>
                          <m:t>𝟏</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𝝁</m:t>
                        </m:r>
                      </m:num>
                      <m:den>
                        <m:r>
                          <a:rPr lang="en-US" altLang="zh-CN" sz="2800" i="1">
                            <a:latin typeface="Cambria Math"/>
                          </a:rPr>
                          <m:t>𝟐</m:t>
                        </m:r>
                      </m:den>
                    </m:f>
                    <m:r>
                      <m:rPr>
                        <m:lit/>
                      </m:rP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 </a:t>
                </a:r>
                <a14:m>
                  <m:oMath xmlns:m="http://schemas.openxmlformats.org/officeDocument/2006/math">
                    <m:r>
                      <a:rPr lang="en-US" altLang="zh-CN" sz="2800" i="1" dirty="0">
                        <a:latin typeface="Cambria Math"/>
                      </a:rPr>
                      <m:t>𝒔</m:t>
                    </m:r>
                    <m:r>
                      <a:rPr lang="en-US" altLang="zh-CN" sz="2800" i="1" dirty="0">
                        <a:latin typeface="Cambria Math"/>
                      </a:rPr>
                      <m:t>.</m:t>
                    </m:r>
                    <m:r>
                      <a:rPr lang="en-US" altLang="zh-CN" sz="2800" i="1" dirty="0">
                        <a:latin typeface="Cambria Math"/>
                      </a:rPr>
                      <m:t>𝒕</m:t>
                    </m:r>
                    <m:r>
                      <a:rPr lang="en-US" altLang="zh-CN" sz="2800" i="1" dirty="0">
                        <a:latin typeface="Cambria Math"/>
                      </a:rPr>
                      <m:t>. </m:t>
                    </m:r>
                    <m:r>
                      <a:rPr lang="en-US" altLang="zh-CN" sz="2800" i="1" dirty="0">
                        <a:latin typeface="Cambria Math"/>
                      </a:rPr>
                      <m:t>𝒅</m:t>
                    </m:r>
                    <m:r>
                      <a:rPr lang="en-US" altLang="zh-CN" sz="2800" i="1" dirty="0">
                        <a:latin typeface="Cambria Math"/>
                      </a:rPr>
                      <m:t>=</m:t>
                    </m:r>
                    <m:r>
                      <a:rPr lang="en-US" altLang="zh-CN" sz="2800" i="1" dirty="0">
                        <a:latin typeface="Cambria Math"/>
                      </a:rPr>
                      <m:t>𝜵</m:t>
                    </m:r>
                    <m:r>
                      <a:rPr lang="en-US" altLang="zh-CN" sz="2800" i="1" dirty="0">
                        <a:latin typeface="Cambria Math"/>
                      </a:rPr>
                      <m:t>𝒖</m:t>
                    </m:r>
                    <m:r>
                      <a:rPr lang="en-US" altLang="zh-CN" sz="2800" i="1" dirty="0">
                        <a:latin typeface="Cambria Math"/>
                      </a:rPr>
                      <m:t>, </m:t>
                    </m:r>
                    <m:r>
                      <a:rPr lang="en-US" altLang="zh-CN" sz="2800" i="1" dirty="0">
                        <a:latin typeface="Cambria Math"/>
                      </a:rPr>
                      <m:t>𝒃</m:t>
                    </m:r>
                    <m:r>
                      <a:rPr lang="en-US" altLang="zh-CN" sz="2800" i="1" dirty="0">
                        <a:latin typeface="Cambria Math"/>
                      </a:rPr>
                      <m:t>=</m:t>
                    </m:r>
                    <m:r>
                      <a:rPr lang="en-US" altLang="zh-CN" sz="2800" i="1" dirty="0">
                        <a:latin typeface="Cambria Math"/>
                      </a:rPr>
                      <m:t>𝑨𝒖</m:t>
                    </m:r>
                    <m:r>
                      <a:rPr lang="en-US" altLang="zh-CN" sz="2800" i="1" dirty="0">
                        <a:latin typeface="Cambria Math"/>
                      </a:rPr>
                      <m:t>−</m:t>
                    </m:r>
                    <m:r>
                      <a:rPr lang="en-US" altLang="zh-CN" sz="2800" i="1" dirty="0">
                        <a:latin typeface="Cambria Math"/>
                      </a:rPr>
                      <m:t>𝒇</m:t>
                    </m:r>
                  </m:oMath>
                </a14:m>
                <a:endParaRPr lang="en-US" altLang="zh-CN" sz="2800" dirty="0"/>
              </a:p>
              <a:p>
                <a:r>
                  <a:rPr lang="zh-CN" altLang="en-US" sz="2800" dirty="0"/>
                  <a:t>为简化，令</a:t>
                </a:r>
                <a14:m>
                  <m:oMath xmlns:m="http://schemas.openxmlformats.org/officeDocument/2006/math">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r>
                          <a:rPr lang="en-US" altLang="zh-CN" sz="2800" i="1">
                            <a:latin typeface="Cambria Math"/>
                          </a:rPr>
                          <m:t>𝒅</m:t>
                        </m:r>
                        <m:r>
                          <a:rPr lang="en-US" altLang="zh-CN" sz="2800" i="1">
                            <a:latin typeface="Cambria Math"/>
                          </a:rPr>
                          <m:t>,</m:t>
                        </m:r>
                        <m:r>
                          <a:rPr lang="en-US" altLang="zh-CN" sz="2800" i="1">
                            <a:latin typeface="Cambria Math"/>
                          </a:rPr>
                          <m:t>𝒃</m:t>
                        </m:r>
                      </m:e>
                    </m:d>
                    <m:r>
                      <a:rPr lang="en-US" altLang="zh-CN" sz="2800" i="1">
                        <a:latin typeface="Cambria Math"/>
                      </a:rPr>
                      <m:t>=</m:t>
                    </m:r>
                    <m:r>
                      <m:rPr>
                        <m:lit/>
                      </m:rPr>
                      <a:rPr lang="en-US" altLang="zh-CN" sz="2800" i="1">
                        <a:latin typeface="Cambria Math"/>
                      </a:rPr>
                      <m:t>||</m:t>
                    </m:r>
                    <m:r>
                      <a:rPr lang="en-US" altLang="zh-CN" sz="2800" i="1">
                        <a:latin typeface="Cambria Math"/>
                      </a:rPr>
                      <m:t>𝒅</m:t>
                    </m:r>
                    <m:r>
                      <m:rPr>
                        <m:lit/>
                      </m:rPr>
                      <a:rPr lang="en-US" altLang="zh-CN" sz="2800" i="1">
                        <a:latin typeface="Cambria Math"/>
                      </a:rPr>
                      <m:t>|</m:t>
                    </m:r>
                    <m:sSub>
                      <m:sSubPr>
                        <m:ctrlPr>
                          <a:rPr lang="en-US" altLang="zh-CN" sz="2800" i="1">
                            <a:latin typeface="Cambria Math" panose="02040503050406030204" pitchFamily="18" charset="0"/>
                          </a:rPr>
                        </m:ctrlPr>
                      </m:sSubPr>
                      <m:e>
                        <m:r>
                          <m:rPr>
                            <m:lit/>
                          </m:rPr>
                          <a:rPr lang="en-US" altLang="zh-CN" sz="2800" i="1">
                            <a:latin typeface="Cambria Math"/>
                          </a:rPr>
                          <m:t>|</m:t>
                        </m:r>
                      </m:e>
                      <m:sub>
                        <m:r>
                          <a:rPr lang="en-US" altLang="zh-CN" sz="2800" i="1">
                            <a:latin typeface="Cambria Math"/>
                          </a:rPr>
                          <m:t>𝟏</m:t>
                        </m:r>
                      </m:sub>
                    </m:sSub>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𝝁</m:t>
                        </m:r>
                      </m:num>
                      <m:den>
                        <m:r>
                          <a:rPr lang="en-US" altLang="zh-CN" sz="2800" i="1">
                            <a:latin typeface="Cambria Math"/>
                          </a:rPr>
                          <m:t>𝟐</m:t>
                        </m:r>
                      </m:den>
                    </m:f>
                    <m:r>
                      <m:rPr>
                        <m:lit/>
                      </m:rP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zh-CN" altLang="en-US" sz="2800" dirty="0"/>
                  <a:t>关于</a:t>
                </a:r>
                <a14:m>
                  <m:oMath xmlns:m="http://schemas.openxmlformats.org/officeDocument/2006/math">
                    <m:r>
                      <a:rPr lang="en-US" altLang="zh-CN" sz="2800" i="1">
                        <a:latin typeface="Cambria Math"/>
                      </a:rPr>
                      <m:t>𝒖</m:t>
                    </m:r>
                    <m:r>
                      <a:rPr lang="en-US" altLang="zh-CN" sz="2800" i="1">
                        <a:latin typeface="Cambria Math"/>
                      </a:rPr>
                      <m:t>,</m:t>
                    </m:r>
                    <m:r>
                      <a:rPr lang="en-US" altLang="zh-CN" sz="2800" i="1">
                        <a:latin typeface="Cambria Math"/>
                      </a:rPr>
                      <m:t>𝒅</m:t>
                    </m:r>
                    <m:r>
                      <a:rPr lang="en-US" altLang="zh-CN" sz="2800" i="1">
                        <a:latin typeface="Cambria Math"/>
                      </a:rPr>
                      <m:t>,</m:t>
                    </m:r>
                    <m:r>
                      <a:rPr lang="en-US" altLang="zh-CN" sz="2800" i="1">
                        <a:latin typeface="Cambria Math"/>
                      </a:rPr>
                      <m:t>𝒃</m:t>
                    </m:r>
                  </m:oMath>
                </a14:m>
                <a:r>
                  <a:rPr lang="zh-CN" altLang="en-US" sz="2800" dirty="0"/>
                  <a:t>是可分离的，从而可写为</a:t>
                </a:r>
                <a14:m>
                  <m:oMath xmlns:m="http://schemas.openxmlformats.org/officeDocument/2006/math">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r>
                          <a:rPr lang="en-US" altLang="zh-CN" sz="2800" i="1">
                            <a:latin typeface="Cambria Math"/>
                          </a:rPr>
                          <m:t>𝒅</m:t>
                        </m:r>
                        <m:r>
                          <a:rPr lang="en-US" altLang="zh-CN" sz="2800" i="1">
                            <a:latin typeface="Cambria Math"/>
                          </a:rPr>
                          <m:t>,</m:t>
                        </m:r>
                        <m:r>
                          <a:rPr lang="en-US" altLang="zh-CN" sz="2800" i="1">
                            <a:latin typeface="Cambria Math"/>
                          </a:rPr>
                          <m:t>𝒃</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𝟏</m:t>
                        </m:r>
                      </m:sub>
                    </m:sSub>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𝟐</m:t>
                        </m:r>
                      </m:sub>
                    </m:sSub>
                    <m:d>
                      <m:dPr>
                        <m:ctrlPr>
                          <a:rPr lang="en-US" altLang="zh-CN" sz="2800" i="1">
                            <a:latin typeface="Cambria Math" panose="02040503050406030204" pitchFamily="18" charset="0"/>
                          </a:rPr>
                        </m:ctrlPr>
                      </m:dPr>
                      <m:e>
                        <m:r>
                          <a:rPr lang="en-US" altLang="zh-CN" sz="2800" i="1">
                            <a:latin typeface="Cambria Math"/>
                          </a:rPr>
                          <m:t>𝒅</m:t>
                        </m:r>
                      </m:e>
                    </m:d>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𝟑</m:t>
                        </m:r>
                      </m:sub>
                    </m:sSub>
                    <m:r>
                      <a:rPr lang="en-US" altLang="zh-CN" sz="2800" i="1">
                        <a:latin typeface="Cambria Math"/>
                      </a:rPr>
                      <m:t>(</m:t>
                    </m:r>
                    <m:r>
                      <a:rPr lang="en-US" altLang="zh-CN" sz="2800" i="1">
                        <a:latin typeface="Cambria Math"/>
                      </a:rPr>
                      <m:t>𝒃</m:t>
                    </m:r>
                    <m:r>
                      <a:rPr lang="en-US" altLang="zh-CN" sz="2800" i="1">
                        <a:latin typeface="Cambria Math"/>
                      </a:rPr>
                      <m:t>)</m:t>
                    </m:r>
                  </m:oMath>
                </a14:m>
                <a:r>
                  <a:rPr lang="en-US" altLang="zh-CN" sz="2800" dirty="0"/>
                  <a:t>,</a:t>
                </a:r>
                <a:r>
                  <a:rPr lang="zh-CN" altLang="en-US" sz="2800" dirty="0"/>
                  <a:t>后续可以按照</a:t>
                </a:r>
                <a:r>
                  <a:rPr lang="en-US" altLang="zh-CN" sz="2800" dirty="0" err="1"/>
                  <a:t>Bregman</a:t>
                </a:r>
                <a:r>
                  <a:rPr lang="zh-CN" altLang="en-US" sz="2800" dirty="0"/>
                  <a:t>距离进行类似的处理成为</a:t>
                </a:r>
                <a:endParaRPr lang="en-US" altLang="zh-CN" sz="28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𝒒</m:t>
                          </m:r>
                        </m:sup>
                      </m:sSubSup>
                      <m:d>
                        <m:dPr>
                          <m:ctrlPr>
                            <a:rPr lang="en-US" altLang="zh-CN" sz="2800" i="1">
                              <a:latin typeface="Cambria Math" panose="02040503050406030204" pitchFamily="18" charset="0"/>
                            </a:rPr>
                          </m:ctrlPr>
                        </m:dPr>
                        <m:e>
                          <m:r>
                            <a:rPr lang="en-US" altLang="zh-CN" sz="2800" i="1">
                              <a:latin typeface="Cambria Math"/>
                            </a:rPr>
                            <m:t>𝒇</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𝒇</m:t>
                              </m:r>
                            </m:e>
                          </m:acc>
                          <m:r>
                            <a:rPr lang="en-US" altLang="zh-CN" sz="2800" i="1">
                              <a:latin typeface="Cambria Math"/>
                            </a:rPr>
                            <m:t>,</m:t>
                          </m:r>
                          <m:r>
                            <a:rPr lang="en-US" altLang="zh-CN" sz="2800" i="1">
                              <a:latin typeface="Cambria Math"/>
                            </a:rPr>
                            <m:t>𝒅</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𝒅</m:t>
                              </m:r>
                            </m:e>
                          </m:acc>
                          <m:r>
                            <a:rPr lang="en-US" altLang="zh-CN" sz="2800" i="1">
                              <a:latin typeface="Cambria Math"/>
                            </a:rPr>
                            <m:t>,</m:t>
                          </m:r>
                          <m:r>
                            <a:rPr lang="en-US" altLang="zh-CN" sz="2800" i="1">
                              <a:latin typeface="Cambria Math"/>
                            </a:rPr>
                            <m:t>𝒃</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𝒃</m:t>
                              </m:r>
                            </m:e>
                          </m:acc>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𝑫</m:t>
                          </m:r>
                        </m:e>
                        <m:sub>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𝟏</m:t>
                              </m:r>
                            </m:sub>
                          </m:sSub>
                        </m:sub>
                        <m:sup>
                          <m:sSub>
                            <m:sSubPr>
                              <m:ctrlPr>
                                <a:rPr lang="en-US" altLang="zh-CN" sz="2800" i="1">
                                  <a:latin typeface="Cambria Math" panose="02040503050406030204" pitchFamily="18" charset="0"/>
                                </a:rPr>
                              </m:ctrlPr>
                            </m:sSubPr>
                            <m:e>
                              <m:r>
                                <a:rPr lang="en-US" altLang="zh-CN" sz="2800" i="1">
                                  <a:latin typeface="Cambria Math"/>
                                </a:rPr>
                                <m:t>𝒒</m:t>
                              </m:r>
                            </m:e>
                            <m:sub>
                              <m:r>
                                <a:rPr lang="en-US" altLang="zh-CN" sz="2800" i="1">
                                  <a:latin typeface="Cambria Math"/>
                                </a:rPr>
                                <m:t>𝒖</m:t>
                              </m:r>
                            </m:sub>
                          </m:sSub>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𝑫</m:t>
                          </m:r>
                        </m:e>
                        <m:sub>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𝟐</m:t>
                              </m:r>
                            </m:sub>
                          </m:sSub>
                        </m:sub>
                        <m:sup>
                          <m:sSub>
                            <m:sSubPr>
                              <m:ctrlPr>
                                <a:rPr lang="en-US" altLang="zh-CN" sz="2800" i="1">
                                  <a:latin typeface="Cambria Math" panose="02040503050406030204" pitchFamily="18" charset="0"/>
                                </a:rPr>
                              </m:ctrlPr>
                            </m:sSubPr>
                            <m:e>
                              <m:r>
                                <a:rPr lang="en-US" altLang="zh-CN" sz="2800" i="1">
                                  <a:latin typeface="Cambria Math"/>
                                </a:rPr>
                                <m:t>𝒒</m:t>
                              </m:r>
                            </m:e>
                            <m:sub>
                              <m:r>
                                <a:rPr lang="en-US" altLang="zh-CN" sz="2800" i="1">
                                  <a:latin typeface="Cambria Math"/>
                                </a:rPr>
                                <m:t>𝒅</m:t>
                              </m:r>
                            </m:sub>
                          </m:sSub>
                        </m:sup>
                      </m:sSubSup>
                      <m:d>
                        <m:dPr>
                          <m:ctrlPr>
                            <a:rPr lang="en-US" altLang="zh-CN" sz="2800" i="1">
                              <a:latin typeface="Cambria Math" panose="02040503050406030204" pitchFamily="18" charset="0"/>
                            </a:rPr>
                          </m:ctrlPr>
                        </m:dPr>
                        <m:e>
                          <m:r>
                            <a:rPr lang="en-US" altLang="zh-CN" sz="2800" i="1">
                              <a:latin typeface="Cambria Math"/>
                            </a:rPr>
                            <m:t>𝒅</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𝒅</m:t>
                              </m:r>
                            </m:e>
                          </m:acc>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𝑫</m:t>
                          </m:r>
                        </m:e>
                        <m:sub>
                          <m:sSub>
                            <m:sSubPr>
                              <m:ctrlPr>
                                <a:rPr lang="en-US" altLang="zh-CN" sz="2800" i="1">
                                  <a:latin typeface="Cambria Math" panose="02040503050406030204" pitchFamily="18" charset="0"/>
                                </a:rPr>
                              </m:ctrlPr>
                            </m:sSubPr>
                            <m:e>
                              <m:r>
                                <a:rPr lang="en-US" altLang="zh-CN" sz="2800" i="1">
                                  <a:latin typeface="Cambria Math"/>
                                </a:rPr>
                                <m:t>𝑬</m:t>
                              </m:r>
                            </m:e>
                            <m:sub>
                              <m:r>
                                <a:rPr lang="en-US" altLang="zh-CN" sz="2800" i="1">
                                  <a:latin typeface="Cambria Math"/>
                                </a:rPr>
                                <m:t>𝟑</m:t>
                              </m:r>
                            </m:sub>
                          </m:sSub>
                        </m:sub>
                        <m:sup>
                          <m:sSub>
                            <m:sSubPr>
                              <m:ctrlPr>
                                <a:rPr lang="en-US" altLang="zh-CN" sz="2800" i="1">
                                  <a:latin typeface="Cambria Math" panose="02040503050406030204" pitchFamily="18" charset="0"/>
                                </a:rPr>
                              </m:ctrlPr>
                            </m:sSubPr>
                            <m:e>
                              <m:r>
                                <a:rPr lang="en-US" altLang="zh-CN" sz="2800" i="1">
                                  <a:latin typeface="Cambria Math"/>
                                </a:rPr>
                                <m:t>𝒒</m:t>
                              </m:r>
                            </m:e>
                            <m:sub>
                              <m:r>
                                <a:rPr lang="en-US" altLang="zh-CN" sz="2800" i="1">
                                  <a:latin typeface="Cambria Math"/>
                                </a:rPr>
                                <m:t>𝒃</m:t>
                              </m:r>
                            </m:sub>
                          </m:sSub>
                        </m:sup>
                      </m:sSubSup>
                      <m:r>
                        <a:rPr lang="en-US" altLang="zh-CN" sz="2800" i="1">
                          <a:latin typeface="Cambria Math"/>
                        </a:rPr>
                        <m:t>(</m:t>
                      </m:r>
                      <m:r>
                        <a:rPr lang="en-US" altLang="zh-CN" sz="2800" i="1">
                          <a:latin typeface="Cambria Math"/>
                        </a:rPr>
                        <m:t>𝒃</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𝒃</m:t>
                          </m:r>
                        </m:e>
                      </m:acc>
                      <m:r>
                        <a:rPr lang="en-US" altLang="zh-CN" sz="2800" i="1">
                          <a:latin typeface="Cambria Math"/>
                        </a:rPr>
                        <m:t>)</m:t>
                      </m:r>
                    </m:oMath>
                  </m:oMathPara>
                </a14:m>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7799301"/>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Fixed point continuation(FPC)</a:t>
                </a:r>
                <a:r>
                  <a:rPr lang="zh-CN" altLang="en-US" dirty="0"/>
                  <a:t>方法通过迭代执行梯度下降解如下无约束问题：</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𝝁</m:t>
                        </m:r>
                      </m:num>
                      <m:den>
                        <m:r>
                          <a:rPr lang="en-US" altLang="zh-CN" b="1" i="1" smtClean="0">
                            <a:latin typeface="Cambria Math"/>
                          </a:rPr>
                          <m:t>𝟐</m:t>
                        </m:r>
                      </m:den>
                    </m:f>
                    <m:r>
                      <m:rPr>
                        <m:lit/>
                      </m:rPr>
                      <a:rPr lang="en-US" altLang="zh-CN" b="1" i="1" smtClean="0">
                        <a:latin typeface="Cambria Math"/>
                      </a:rPr>
                      <m:t>||</m:t>
                    </m:r>
                    <m:r>
                      <a:rPr lang="en-US" altLang="zh-CN" b="1" i="1" smtClean="0">
                        <a:latin typeface="Cambria Math"/>
                      </a:rPr>
                      <m:t>𝑨𝒖</m:t>
                    </m:r>
                    <m:r>
                      <a:rPr lang="en-US" altLang="zh-CN" b="1" i="1" smtClean="0">
                        <a:latin typeface="Cambria Math"/>
                      </a:rPr>
                      <m:t>−</m:t>
                    </m:r>
                    <m:r>
                      <a:rPr lang="en-US" altLang="zh-CN" b="1" i="1" smtClean="0">
                        <a:latin typeface="Cambria Math"/>
                      </a:rPr>
                      <m:t>𝒇</m:t>
                    </m:r>
                    <m:r>
                      <m:rPr>
                        <m:lit/>
                      </m:rPr>
                      <a:rPr lang="en-US" altLang="zh-CN" b="1" i="1" smtClean="0">
                        <a:latin typeface="Cambria Math"/>
                      </a:rPr>
                      <m:t>|</m:t>
                    </m:r>
                    <m:sSubSup>
                      <m:sSubSupPr>
                        <m:ctrlPr>
                          <a:rPr lang="en-US" altLang="zh-CN" b="1" i="1" smtClean="0">
                            <a:latin typeface="Cambria Math" panose="02040503050406030204" pitchFamily="18" charset="0"/>
                          </a:rPr>
                        </m:ctrlPr>
                      </m:sSubSupPr>
                      <m:e>
                        <m:r>
                          <m:rPr>
                            <m:lit/>
                          </m:rPr>
                          <a:rPr lang="en-US" altLang="zh-CN" b="1" i="1" smtClean="0">
                            <a:latin typeface="Cambria Math"/>
                          </a:rPr>
                          <m:t>|</m:t>
                        </m:r>
                      </m:e>
                      <m:sub>
                        <m:r>
                          <a:rPr lang="en-US" altLang="zh-CN" b="1" i="1" smtClean="0">
                            <a:latin typeface="Cambria Math"/>
                          </a:rPr>
                          <m:t>𝟐</m:t>
                        </m:r>
                      </m:sub>
                      <m:sup>
                        <m:r>
                          <a:rPr lang="en-US" altLang="zh-CN" b="1" i="1" smtClean="0">
                            <a:latin typeface="Cambria Math"/>
                          </a:rPr>
                          <m:t>𝟐</m:t>
                        </m:r>
                      </m:sup>
                    </m:sSubSup>
                  </m:oMath>
                </a14:m>
                <a:endParaRPr lang="en-US" altLang="zh-CN" b="1" dirty="0"/>
              </a:p>
              <a:p>
                <a:r>
                  <a:rPr lang="zh-CN" altLang="en-US" dirty="0"/>
                  <a:t>通过应用</a:t>
                </a:r>
                <a:r>
                  <a:rPr lang="en-US" altLang="zh-CN" dirty="0" err="1"/>
                  <a:t>Bregman</a:t>
                </a:r>
                <a:r>
                  <a:rPr lang="zh-CN" altLang="en-US" dirty="0"/>
                  <a:t>迭代格式，能应用</a:t>
                </a:r>
                <a:r>
                  <a:rPr lang="en-US" altLang="zh-CN" dirty="0"/>
                  <a:t>FPC</a:t>
                </a:r>
                <a:r>
                  <a:rPr lang="zh-CN" altLang="en-US" dirty="0"/>
                  <a:t>方法来求解上述有约束最优化问题</a:t>
                </a:r>
                <a14:m>
                  <m:oMath xmlns:m="http://schemas.openxmlformats.org/officeDocument/2006/math">
                    <m:r>
                      <a:rPr lang="en-US" altLang="zh-CN" i="1">
                        <a:latin typeface="Cambria Math"/>
                      </a:rPr>
                      <m:t>𝒎𝒊</m:t>
                    </m:r>
                    <m:sSub>
                      <m:sSubPr>
                        <m:ctrlPr>
                          <a:rPr lang="en-US" altLang="zh-CN" i="1">
                            <a:latin typeface="Cambria Math" panose="02040503050406030204" pitchFamily="18" charset="0"/>
                          </a:rPr>
                        </m:ctrlPr>
                      </m:sSubPr>
                      <m:e>
                        <m:r>
                          <a:rPr lang="en-US" altLang="zh-CN" i="1">
                            <a:latin typeface="Cambria Math"/>
                          </a:rPr>
                          <m:t>𝒏</m:t>
                        </m:r>
                      </m:e>
                      <m:sub>
                        <m:r>
                          <a:rPr lang="en-US" altLang="zh-CN" i="1">
                            <a:latin typeface="Cambria Math"/>
                          </a:rPr>
                          <m:t>𝒖</m:t>
                        </m:r>
                      </m:sub>
                    </m:sSub>
                    <m:r>
                      <m:rPr>
                        <m:lit/>
                      </m:rPr>
                      <a:rPr lang="en-US" altLang="zh-CN" i="1">
                        <a:latin typeface="Cambria Math"/>
                      </a:rPr>
                      <m:t>|</m:t>
                    </m:r>
                    <m:r>
                      <a:rPr lang="en-US" altLang="zh-CN" i="1">
                        <a:latin typeface="Cambria Math"/>
                      </a:rPr>
                      <m:t>𝒖</m:t>
                    </m:r>
                    <m:r>
                      <m:rPr>
                        <m:lit/>
                      </m:rPr>
                      <a:rPr lang="en-US" altLang="zh-CN" i="1">
                        <a:latin typeface="Cambria Math"/>
                      </a:rPr>
                      <m:t>|</m:t>
                    </m:r>
                    <m:r>
                      <a:rPr lang="en-US" altLang="zh-CN" i="1">
                        <a:latin typeface="Cambria Math"/>
                      </a:rPr>
                      <m:t> </m:t>
                    </m:r>
                    <m:r>
                      <a:rPr lang="en-US" altLang="zh-CN" i="1">
                        <a:latin typeface="Cambria Math"/>
                      </a:rPr>
                      <m:t>𝒔𝒖𝒄𝒉</m:t>
                    </m:r>
                    <m:r>
                      <a:rPr lang="en-US" altLang="zh-CN" i="1">
                        <a:latin typeface="Cambria Math"/>
                      </a:rPr>
                      <m:t> </m:t>
                    </m:r>
                    <m:r>
                      <a:rPr lang="en-US" altLang="zh-CN" i="1">
                        <a:latin typeface="Cambria Math"/>
                      </a:rPr>
                      <m:t>𝒕𝒉𝒂𝒕</m:t>
                    </m:r>
                    <m:r>
                      <a:rPr lang="en-US" altLang="zh-CN" i="1">
                        <a:latin typeface="Cambria Math"/>
                      </a:rPr>
                      <m:t> </m:t>
                    </m:r>
                    <m:r>
                      <m:rPr>
                        <m:lit/>
                      </m:rPr>
                      <a:rPr lang="en-US" altLang="zh-CN" i="1">
                        <a:latin typeface="Cambria Math"/>
                      </a:rPr>
                      <m:t>||</m:t>
                    </m:r>
                    <m:r>
                      <a:rPr lang="en-US" altLang="zh-CN" i="1">
                        <a:latin typeface="Cambria Math"/>
                      </a:rPr>
                      <m:t>𝑨𝒖</m:t>
                    </m:r>
                    <m:r>
                      <a:rPr lang="en-US" altLang="zh-CN" i="1">
                        <a:latin typeface="Cambria Math"/>
                      </a:rPr>
                      <m:t>−</m:t>
                    </m:r>
                    <m:r>
                      <a:rPr lang="en-US" altLang="zh-CN" i="1">
                        <a:latin typeface="Cambria Math"/>
                      </a:rPr>
                      <m:t>𝒇</m:t>
                    </m:r>
                    <m:r>
                      <m:rPr>
                        <m:lit/>
                      </m:rPr>
                      <a:rPr lang="en-US" altLang="zh-CN" i="1">
                        <a:latin typeface="Cambria Math"/>
                      </a:rPr>
                      <m:t>|</m:t>
                    </m:r>
                    <m:sSub>
                      <m:sSubPr>
                        <m:ctrlPr>
                          <a:rPr lang="en-US" altLang="zh-CN" i="1">
                            <a:latin typeface="Cambria Math" panose="02040503050406030204" pitchFamily="18" charset="0"/>
                          </a:rPr>
                        </m:ctrlPr>
                      </m:sSubPr>
                      <m:e>
                        <m:r>
                          <m:rPr>
                            <m:lit/>
                          </m:rPr>
                          <a:rPr lang="en-US" altLang="zh-CN" i="1">
                            <a:latin typeface="Cambria Math"/>
                          </a:rPr>
                          <m:t>|</m:t>
                        </m:r>
                      </m:e>
                      <m:sub>
                        <m:r>
                          <a:rPr lang="en-US" altLang="zh-CN" i="1">
                            <a:latin typeface="Cambria Math"/>
                          </a:rPr>
                          <m:t>𝟐</m:t>
                        </m:r>
                      </m:sub>
                    </m:sSub>
                    <m:r>
                      <a:rPr lang="en-US" altLang="zh-CN" i="1">
                        <a:latin typeface="Cambria Math"/>
                      </a:rPr>
                      <m:t>&lt;</m:t>
                    </m:r>
                    <m:r>
                      <a:rPr lang="en-US" altLang="zh-CN" i="1">
                        <a:latin typeface="Cambria Math"/>
                      </a:rPr>
                      <m:t>𝝈</m:t>
                    </m:r>
                  </m:oMath>
                </a14:m>
                <a:r>
                  <a:rPr lang="zh-CN" altLang="en-US" dirty="0"/>
                  <a:t>；而这可以通过迭代解无约束问题</a:t>
                </a:r>
                <a14:m>
                  <m:oMath xmlns:m="http://schemas.openxmlformats.org/officeDocument/2006/math">
                    <m:r>
                      <a:rPr lang="en-US" altLang="zh-CN" i="1">
                        <a:latin typeface="Cambria Math"/>
                      </a:rPr>
                      <m:t>𝒎𝒊</m:t>
                    </m:r>
                    <m:sSub>
                      <m:sSubPr>
                        <m:ctrlPr>
                          <a:rPr lang="en-US" altLang="zh-CN" i="1">
                            <a:latin typeface="Cambria Math" panose="02040503050406030204" pitchFamily="18" charset="0"/>
                          </a:rPr>
                        </m:ctrlPr>
                      </m:sSubPr>
                      <m:e>
                        <m:r>
                          <a:rPr lang="en-US" altLang="zh-CN" i="1">
                            <a:latin typeface="Cambria Math"/>
                          </a:rPr>
                          <m:t>𝒏</m:t>
                        </m:r>
                      </m:e>
                      <m:sub>
                        <m:r>
                          <a:rPr lang="en-US" altLang="zh-CN" i="1">
                            <a:latin typeface="Cambria Math"/>
                          </a:rPr>
                          <m:t>𝒖</m:t>
                        </m:r>
                      </m:sub>
                    </m:sSub>
                    <m:r>
                      <m:rPr>
                        <m:lit/>
                      </m:rPr>
                      <a:rPr lang="en-US" altLang="zh-CN" i="1">
                        <a:latin typeface="Cambria Math"/>
                      </a:rPr>
                      <m:t>|</m:t>
                    </m:r>
                    <m:r>
                      <a:rPr lang="en-US" altLang="zh-CN" i="1">
                        <a:latin typeface="Cambria Math"/>
                      </a:rPr>
                      <m:t>𝒖</m:t>
                    </m:r>
                    <m:r>
                      <m:rPr>
                        <m:lit/>
                      </m:rPr>
                      <a:rPr lang="en-US" altLang="zh-CN" i="1">
                        <a:latin typeface="Cambria Math"/>
                      </a:rPr>
                      <m:t>|</m:t>
                    </m:r>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𝝁</m:t>
                        </m:r>
                      </m:num>
                      <m:den>
                        <m:r>
                          <a:rPr lang="en-US" altLang="zh-CN" i="1">
                            <a:latin typeface="Cambria Math"/>
                          </a:rPr>
                          <m:t>𝟐</m:t>
                        </m:r>
                      </m:den>
                    </m:f>
                    <m:r>
                      <m:rPr>
                        <m:lit/>
                      </m:rPr>
                      <a:rPr lang="en-US" altLang="zh-CN" i="1">
                        <a:latin typeface="Cambria Math"/>
                      </a:rPr>
                      <m:t>||</m:t>
                    </m:r>
                    <m:r>
                      <a:rPr lang="en-US" altLang="zh-CN" i="1">
                        <a:latin typeface="Cambria Math"/>
                      </a:rPr>
                      <m:t>𝑨𝒖</m:t>
                    </m:r>
                    <m:r>
                      <a:rPr lang="en-US" altLang="zh-CN" i="1">
                        <a:latin typeface="Cambria Math"/>
                      </a:rPr>
                      <m:t>−</m:t>
                    </m:r>
                    <m:r>
                      <a:rPr lang="en-US" altLang="zh-CN" i="1">
                        <a:latin typeface="Cambria Math"/>
                      </a:rPr>
                      <m:t>𝒇</m:t>
                    </m:r>
                    <m:r>
                      <m:rPr>
                        <m:lit/>
                      </m:rPr>
                      <a:rPr lang="en-US" altLang="zh-CN" i="1">
                        <a:latin typeface="Cambria Math"/>
                      </a:rPr>
                      <m:t>|</m:t>
                    </m:r>
                    <m:sSubSup>
                      <m:sSubSupPr>
                        <m:ctrlPr>
                          <a:rPr lang="en-US" altLang="zh-CN" i="1">
                            <a:latin typeface="Cambria Math" panose="02040503050406030204" pitchFamily="18" charset="0"/>
                          </a:rPr>
                        </m:ctrlPr>
                      </m:sSubSupPr>
                      <m:e>
                        <m:r>
                          <m:rPr>
                            <m:lit/>
                          </m:rPr>
                          <a:rPr lang="en-US" altLang="zh-CN" i="1">
                            <a:latin typeface="Cambria Math"/>
                          </a:rPr>
                          <m:t>|</m:t>
                        </m:r>
                      </m:e>
                      <m:sub>
                        <m:r>
                          <a:rPr lang="en-US" altLang="zh-CN" i="1">
                            <a:latin typeface="Cambria Math"/>
                          </a:rPr>
                          <m:t>𝟐</m:t>
                        </m:r>
                      </m:sub>
                      <m:sup>
                        <m:r>
                          <a:rPr lang="en-US" altLang="zh-CN" i="1">
                            <a:latin typeface="Cambria Math"/>
                          </a:rPr>
                          <m:t>𝟐</m:t>
                        </m:r>
                      </m:sup>
                    </m:sSubSup>
                  </m:oMath>
                </a14:m>
                <a:r>
                  <a:rPr lang="zh-CN" altLang="en-US" dirty="0"/>
                  <a:t>，并在下次迭代过程中更改</a:t>
                </a:r>
                <a14:m>
                  <m:oMath xmlns:m="http://schemas.openxmlformats.org/officeDocument/2006/math">
                    <m:r>
                      <a:rPr lang="en-US" altLang="zh-CN" b="1" i="1" smtClean="0">
                        <a:latin typeface="Cambria Math"/>
                      </a:rPr>
                      <m:t>𝒇</m:t>
                    </m:r>
                  </m:oMath>
                </a14:m>
                <a:r>
                  <a:rPr lang="zh-CN" altLang="en-US" dirty="0"/>
                  <a:t>的值，来继续迭代完成求解过程</a:t>
                </a:r>
                <a:endParaRPr lang="en-US" altLang="zh-CN" dirty="0"/>
              </a:p>
              <a:p>
                <a:r>
                  <a:rPr lang="zh-CN" altLang="en-US" dirty="0"/>
                  <a:t>上述过程中解无约束问题并独立执行</a:t>
                </a:r>
                <a:r>
                  <a:rPr lang="en-US" altLang="zh-CN" dirty="0" err="1"/>
                  <a:t>Bregman</a:t>
                </a:r>
                <a:r>
                  <a:rPr lang="zh-CN" altLang="en-US" dirty="0"/>
                  <a:t>更新来求解</a:t>
                </a:r>
                <a:endParaRPr lang="en-US" altLang="zh-CN" dirty="0"/>
              </a:p>
              <a:p>
                <a:r>
                  <a:rPr lang="zh-CN" altLang="en-US" dirty="0"/>
                  <a:t>实际上，这两步在线性化的</a:t>
                </a:r>
                <a:r>
                  <a:rPr lang="en-US" altLang="zh-CN" dirty="0" err="1"/>
                  <a:t>Bregman</a:t>
                </a:r>
                <a:r>
                  <a:rPr lang="zh-CN" altLang="en-US" dirty="0"/>
                  <a:t>算法</a:t>
                </a:r>
                <a:r>
                  <a:rPr lang="en-US" altLang="zh-CN" baseline="30000" dirty="0"/>
                  <a:t>[1]</a:t>
                </a:r>
                <a:r>
                  <a:rPr lang="zh-CN" altLang="en-US" dirty="0"/>
                  <a:t>中可以很好的结合在一块</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b="-4338"/>
                </a:stretch>
              </a:blipFill>
            </p:spPr>
            <p:txBody>
              <a:bodyPr/>
              <a:lstStyle/>
              <a:p>
                <a:r>
                  <a:rPr lang="zh-CN" altLang="en-US">
                    <a:noFill/>
                  </a:rPr>
                  <a:t> </a:t>
                </a:r>
              </a:p>
            </p:txBody>
          </p:sp>
        </mc:Fallback>
      </mc:AlternateContent>
      <p:sp>
        <p:nvSpPr>
          <p:cNvPr id="4" name="Rectangle 3"/>
          <p:cNvSpPr/>
          <p:nvPr/>
        </p:nvSpPr>
        <p:spPr>
          <a:xfrm>
            <a:off x="2672259" y="6681425"/>
            <a:ext cx="8496944" cy="600164"/>
          </a:xfrm>
          <a:prstGeom prst="rect">
            <a:avLst/>
          </a:prstGeom>
        </p:spPr>
        <p:txBody>
          <a:bodyPr wrap="square">
            <a:spAutoFit/>
          </a:bodyPr>
          <a:lstStyle/>
          <a:p>
            <a:pPr algn="l"/>
            <a:r>
              <a:rPr lang="en-US" altLang="zh-CN" sz="1100" dirty="0">
                <a:solidFill>
                  <a:srgbClr val="FF0000"/>
                </a:solidFill>
              </a:rPr>
              <a:t>[1] W. Yin, S. </a:t>
            </a:r>
            <a:r>
              <a:rPr lang="en-US" altLang="zh-CN" sz="1100" dirty="0" err="1">
                <a:solidFill>
                  <a:srgbClr val="FF0000"/>
                </a:solidFill>
              </a:rPr>
              <a:t>Osher</a:t>
            </a:r>
            <a:r>
              <a:rPr lang="en-US" altLang="zh-CN" sz="1100" dirty="0">
                <a:solidFill>
                  <a:srgbClr val="FF0000"/>
                </a:solidFill>
              </a:rPr>
              <a:t>, D. Goldfarb, and J. </a:t>
            </a:r>
            <a:r>
              <a:rPr lang="en-US" altLang="zh-CN" sz="1100" dirty="0" err="1">
                <a:solidFill>
                  <a:srgbClr val="FF0000"/>
                </a:solidFill>
              </a:rPr>
              <a:t>Darbon</a:t>
            </a:r>
            <a:r>
              <a:rPr lang="en-US" altLang="zh-CN" sz="1100" dirty="0">
                <a:solidFill>
                  <a:srgbClr val="FF0000"/>
                </a:solidFill>
              </a:rPr>
              <a:t>, </a:t>
            </a:r>
            <a:r>
              <a:rPr lang="en-US" altLang="zh-CN" sz="1100" dirty="0" err="1">
                <a:solidFill>
                  <a:srgbClr val="FF0000"/>
                </a:solidFill>
              </a:rPr>
              <a:t>Bregman</a:t>
            </a:r>
            <a:r>
              <a:rPr lang="en-US" altLang="zh-CN" sz="1100" dirty="0">
                <a:solidFill>
                  <a:srgbClr val="FF0000"/>
                </a:solidFill>
              </a:rPr>
              <a:t> iterative algorithms for1-minimization with applications to compressed sensing, SIAM J. Imaging Sci., 1 (2008), pp. 143–168</a:t>
            </a:r>
          </a:p>
          <a:p>
            <a:pPr algn="l"/>
            <a:r>
              <a:rPr lang="en-US" altLang="zh-CN" sz="1100" dirty="0">
                <a:solidFill>
                  <a:srgbClr val="FF0000"/>
                </a:solidFill>
              </a:rPr>
              <a:t>[2] </a:t>
            </a:r>
            <a:r>
              <a:rPr lang="en-US" altLang="zh-CN" sz="1100" dirty="0">
                <a:solidFill>
                  <a:srgbClr val="CC00CC"/>
                </a:solidFill>
              </a:rPr>
              <a:t>http://www.caam.rice.edu/~optimization/L1/bregman/</a:t>
            </a:r>
            <a:endParaRPr lang="zh-CN" altLang="en-US" sz="1100" dirty="0">
              <a:solidFill>
                <a:srgbClr val="FF0000"/>
              </a:solidFill>
            </a:endParaRPr>
          </a:p>
        </p:txBody>
      </p:sp>
    </p:spTree>
    <p:extLst>
      <p:ext uri="{BB962C8B-B14F-4D97-AF65-F5344CB8AC3E}">
        <p14:creationId xmlns:p14="http://schemas.microsoft.com/office/powerpoint/2010/main" val="387704276"/>
      </p:ext>
    </p:extLst>
  </p:cSld>
  <p:clrMapOvr>
    <a:masterClrMapping/>
  </p:clrMapOvr>
  <p:transition spd="med">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线性</a:t>
                </a:r>
                <a:r>
                  <a:rPr lang="en-US" altLang="zh-CN" sz="2800" dirty="0" err="1"/>
                  <a:t>Bregman</a:t>
                </a:r>
                <a:r>
                  <a:rPr lang="zh-CN" altLang="en-US" sz="2800" dirty="0"/>
                  <a:t>方法通过如下的迭代求解有约束最优化问题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m:rPr>
                        <m:lit/>
                      </m:rPr>
                      <a:rPr lang="en-US" altLang="zh-CN" sz="2800" i="1">
                        <a:latin typeface="Cambria Math"/>
                      </a:rPr>
                      <m:t>|</m:t>
                    </m:r>
                    <m:r>
                      <a:rPr lang="en-US" altLang="zh-CN" sz="2800" i="1">
                        <a:latin typeface="Cambria Math"/>
                      </a:rPr>
                      <m:t>𝒖</m:t>
                    </m:r>
                    <m:r>
                      <m:rPr>
                        <m:lit/>
                      </m:rPr>
                      <a:rPr lang="en-US" altLang="zh-CN" sz="2800" i="1">
                        <a:latin typeface="Cambria Math"/>
                      </a:rPr>
                      <m:t>|</m:t>
                    </m:r>
                    <m:r>
                      <a:rPr lang="en-US" altLang="zh-CN" sz="2800" i="1">
                        <a:latin typeface="Cambria Math"/>
                      </a:rPr>
                      <m:t> </m:t>
                    </m:r>
                    <m:r>
                      <a:rPr lang="en-US" altLang="zh-CN" sz="2800" i="1">
                        <a:latin typeface="Cambria Math"/>
                      </a:rPr>
                      <m:t>𝒔𝒖𝒄𝒉</m:t>
                    </m:r>
                    <m:r>
                      <a:rPr lang="en-US" altLang="zh-CN" sz="2800" i="1">
                        <a:latin typeface="Cambria Math"/>
                      </a:rPr>
                      <m:t> </m:t>
                    </m:r>
                    <m:r>
                      <a:rPr lang="en-US" altLang="zh-CN" sz="2800" i="1">
                        <a:latin typeface="Cambria Math"/>
                      </a:rPr>
                      <m:t>𝒕𝒉𝒂𝒕</m:t>
                    </m:r>
                    <m:r>
                      <a:rPr lang="en-US" altLang="zh-CN" sz="2800" i="1">
                        <a:latin typeface="Cambria Math"/>
                      </a:rPr>
                      <m:t> </m:t>
                    </m:r>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𝒇</m:t>
                    </m:r>
                    <m:r>
                      <m:rPr>
                        <m:lit/>
                      </m:rPr>
                      <a:rPr lang="en-US" altLang="zh-CN" sz="2800" i="1">
                        <a:latin typeface="Cambria Math"/>
                      </a:rPr>
                      <m:t>|</m:t>
                    </m:r>
                    <m:sSub>
                      <m:sSubPr>
                        <m:ctrlPr>
                          <a:rPr lang="en-US" altLang="zh-CN" sz="2800" i="1">
                            <a:latin typeface="Cambria Math" panose="02040503050406030204" pitchFamily="18" charset="0"/>
                          </a:rPr>
                        </m:ctrlPr>
                      </m:sSubPr>
                      <m:e>
                        <m:r>
                          <m:rPr>
                            <m:lit/>
                          </m:rPr>
                          <a:rPr lang="en-US" altLang="zh-CN" sz="2800" i="1">
                            <a:latin typeface="Cambria Math"/>
                          </a:rPr>
                          <m:t>|</m:t>
                        </m:r>
                      </m:e>
                      <m:sub>
                        <m:r>
                          <a:rPr lang="en-US" altLang="zh-CN" sz="2800" i="1">
                            <a:latin typeface="Cambria Math"/>
                          </a:rPr>
                          <m:t>𝟐</m:t>
                        </m:r>
                      </m:sub>
                    </m:sSub>
                    <m:r>
                      <a:rPr lang="en-US" altLang="zh-CN" sz="2800" i="1">
                        <a:latin typeface="Cambria Math"/>
                      </a:rPr>
                      <m:t>&lt;</m:t>
                    </m:r>
                    <m:r>
                      <a:rPr lang="en-US" altLang="zh-CN" sz="2800" i="1">
                        <a:latin typeface="Cambria Math"/>
                      </a:rPr>
                      <m:t>𝝈</m:t>
                    </m:r>
                  </m:oMath>
                </a14:m>
                <a:endParaRPr lang="en-US" altLang="zh-CN" sz="2800" dirty="0"/>
              </a:p>
              <a:p>
                <a:pPr lvl="1"/>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d>
                      <m:dPr>
                        <m:ctrlPr>
                          <a:rPr lang="en-US" altLang="zh-CN" sz="2400" i="1">
                            <a:latin typeface="Cambria Math" panose="02040503050406030204" pitchFamily="18" charset="0"/>
                          </a:rPr>
                        </m:ctrlPr>
                      </m:dPr>
                      <m:e>
                        <m:r>
                          <a:rPr lang="en-US" altLang="zh-CN" sz="2400" i="1">
                            <a:latin typeface="Cambria Math"/>
                          </a:rPr>
                          <m:t>𝒇</m:t>
                        </m:r>
                        <m:r>
                          <a:rPr lang="en-US" altLang="zh-CN" sz="2400" i="1">
                            <a:latin typeface="Cambria Math"/>
                          </a:rPr>
                          <m:t>−</m:t>
                        </m:r>
                        <m:r>
                          <a:rPr lang="en-US" altLang="zh-CN" sz="2400" i="1">
                            <a:latin typeface="Cambria Math"/>
                          </a:rPr>
                          <m:t>𝑨</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sup>
                        </m:sSup>
                      </m:e>
                    </m:d>
                  </m:oMath>
                </a14:m>
                <a:endParaRPr lang="en-US" altLang="zh-CN" sz="2400" dirty="0"/>
              </a:p>
              <a:p>
                <a:pPr lvl="1"/>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r>
                      <a:rPr lang="en-US" altLang="zh-CN" sz="2400" i="1">
                        <a:latin typeface="Cambria Math"/>
                      </a:rPr>
                      <m:t>𝜹</m:t>
                    </m:r>
                    <m:r>
                      <a:rPr lang="en-US" altLang="zh-CN" sz="2400" i="1">
                        <a:latin typeface="Cambria Math"/>
                      </a:rPr>
                      <m:t>×</m:t>
                    </m:r>
                    <m:r>
                      <a:rPr lang="en-US" altLang="zh-CN" sz="2400" i="1">
                        <a:latin typeface="Cambria Math"/>
                      </a:rPr>
                      <m:t>𝒔𝒉𝒓𝒊𝒏𝒌</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𝝁</m:t>
                            </m:r>
                          </m:den>
                        </m:f>
                      </m:e>
                    </m:d>
                  </m:oMath>
                </a14:m>
                <a:endParaRPr lang="en-US" altLang="zh-CN" sz="2400" dirty="0"/>
              </a:p>
              <a:p>
                <a:pPr lvl="1"/>
                <a14:m>
                  <m:oMath xmlns:m="http://schemas.openxmlformats.org/officeDocument/2006/math">
                    <m:r>
                      <a:rPr lang="en-US" altLang="zh-CN" sz="2400" i="1">
                        <a:latin typeface="Cambria Math"/>
                      </a:rPr>
                      <m:t>𝒌</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𝟐</m:t>
                    </m:r>
                    <m:r>
                      <a:rPr lang="en-US" altLang="zh-CN" sz="2400" i="1">
                        <a:latin typeface="Cambria Math"/>
                      </a:rPr>
                      <m:t>,⋯,</m:t>
                    </m:r>
                    <m:r>
                      <a:rPr lang="en-US" altLang="zh-CN" sz="2400" i="1">
                        <a:latin typeface="Cambria Math"/>
                      </a:rPr>
                      <m:t>𝒏</m:t>
                    </m:r>
                  </m:oMath>
                </a14:m>
                <a:r>
                  <a:rPr lang="en-US" altLang="zh-CN" sz="2400" dirty="0"/>
                  <a:t>,</a:t>
                </a:r>
                <a:r>
                  <a:rPr lang="zh-CN" altLang="en-US" sz="2400" dirty="0"/>
                  <a:t>当满足条件</a:t>
                </a:r>
                <a14:m>
                  <m:oMath xmlns:m="http://schemas.openxmlformats.org/officeDocument/2006/math">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𝒇</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𝟐</m:t>
                        </m:r>
                      </m:sub>
                    </m:sSub>
                    <m:r>
                      <a:rPr lang="en-US" altLang="zh-CN" sz="2400" i="1">
                        <a:latin typeface="Cambria Math"/>
                      </a:rPr>
                      <m:t>&lt;</m:t>
                    </m:r>
                    <m:r>
                      <a:rPr lang="en-US" altLang="zh-CN" sz="2400" i="1">
                        <a:latin typeface="Cambria Math"/>
                      </a:rPr>
                      <m:t>𝝈</m:t>
                    </m:r>
                  </m:oMath>
                </a14:m>
                <a:r>
                  <a:rPr lang="zh-CN" altLang="en-US" sz="2400" dirty="0"/>
                  <a:t>时，算法终止，文献中已经证明当参数</a:t>
                </a:r>
                <a14:m>
                  <m:oMath xmlns:m="http://schemas.openxmlformats.org/officeDocument/2006/math">
                    <m:r>
                      <a:rPr lang="en-US" altLang="zh-CN" sz="2400" i="1">
                        <a:latin typeface="Cambria Math"/>
                      </a:rPr>
                      <m:t>𝝁</m:t>
                    </m:r>
                    <m:r>
                      <a:rPr lang="en-US" altLang="zh-CN" sz="2400" i="1">
                        <a:latin typeface="Cambria Math"/>
                      </a:rPr>
                      <m:t>,</m:t>
                    </m:r>
                    <m:r>
                      <a:rPr lang="en-US" altLang="zh-CN" sz="2400" i="1">
                        <a:latin typeface="Cambria Math"/>
                      </a:rPr>
                      <m:t>𝜹</m:t>
                    </m:r>
                  </m:oMath>
                </a14:m>
                <a:r>
                  <a:rPr lang="zh-CN" altLang="en-US" sz="2400" dirty="0"/>
                  <a:t>选择适当的情况下，</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𝒏</m:t>
                        </m:r>
                      </m:sup>
                    </m:sSup>
                  </m:oMath>
                </a14:m>
                <a:r>
                  <a:rPr lang="zh-CN" altLang="en-US" sz="2400" dirty="0"/>
                  <a:t>确实是上述约束优化问题的合适的近似解。</a:t>
                </a:r>
                <a:endParaRPr lang="en-US" altLang="zh-CN" sz="2400" dirty="0"/>
              </a:p>
              <a:p>
                <a:r>
                  <a:rPr lang="zh-CN" altLang="en-US" sz="2800" dirty="0"/>
                  <a:t>尽管</a:t>
                </a:r>
                <a:r>
                  <a:rPr lang="en-US" altLang="zh-CN" sz="2800" dirty="0"/>
                  <a:t>FPC</a:t>
                </a:r>
                <a:r>
                  <a:rPr lang="zh-CN" altLang="en-US" sz="2800" dirty="0"/>
                  <a:t>和线性</a:t>
                </a:r>
                <a:r>
                  <a:rPr lang="en-US" altLang="zh-CN" sz="2800" dirty="0" err="1"/>
                  <a:t>Bregman</a:t>
                </a:r>
                <a:r>
                  <a:rPr lang="zh-CN" altLang="en-US" sz="2800" dirty="0"/>
                  <a:t>算法非常有效，但他们只能求解能化为</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m:rPr>
                        <m:lit/>
                      </m:rPr>
                      <a:rPr lang="en-US" altLang="zh-CN" sz="2800" i="1">
                        <a:latin typeface="Cambria Math"/>
                      </a:rPr>
                      <m:t>|</m:t>
                    </m:r>
                    <m:r>
                      <a:rPr lang="en-US" altLang="zh-CN" sz="2800" i="1">
                        <a:latin typeface="Cambria Math"/>
                      </a:rPr>
                      <m:t>𝒖</m:t>
                    </m:r>
                    <m:r>
                      <m:rPr>
                        <m:lit/>
                      </m:rPr>
                      <a:rPr lang="en-US" altLang="zh-CN" sz="2800" i="1">
                        <a:latin typeface="Cambria Math"/>
                      </a:rPr>
                      <m:t>|</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𝝁</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𝒇</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zh-CN" altLang="en-US" sz="2800" dirty="0"/>
                  <a:t>这种形式的问题</a:t>
                </a:r>
                <a:endParaRPr lang="en-US" altLang="zh-CN" sz="2800" dirty="0"/>
              </a:p>
              <a:p>
                <a:r>
                  <a:rPr lang="zh-CN" altLang="en-US" sz="2800" dirty="0"/>
                  <a:t>由于梯度算子不可逆，因此这些算法不能用来求解涉及</a:t>
                </a:r>
                <a:r>
                  <a:rPr lang="en-US" altLang="zh-CN" sz="2800" dirty="0"/>
                  <a:t>BV</a:t>
                </a:r>
                <a:r>
                  <a:rPr lang="zh-CN" altLang="en-US" sz="2800" dirty="0"/>
                  <a:t>范数的问题</a:t>
                </a:r>
                <a:endParaRPr lang="en-US" altLang="zh-CN" sz="2800" dirty="0"/>
              </a:p>
              <a:p>
                <a:r>
                  <a:rPr lang="zh-CN" altLang="en-US" sz="2800" dirty="0"/>
                  <a:t>而且，也不能求解涉及多项</a:t>
                </a:r>
                <a:r>
                  <a:rPr lang="en-US" altLang="zh-CN" sz="2800" dirty="0"/>
                  <a:t>L1-</a:t>
                </a:r>
                <a:r>
                  <a:rPr lang="zh-CN" altLang="en-US" sz="2800" dirty="0"/>
                  <a:t>正则项的优化问题</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331" b="-6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6397951"/>
      </p:ext>
    </p:extLst>
  </p:cSld>
  <p:clrMapOvr>
    <a:masterClrMapping/>
  </p:clrMapOvr>
  <p:transition spd="med">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由于这些原因，很难将</a:t>
                </a:r>
                <a:r>
                  <a:rPr lang="en-US" altLang="zh-CN" dirty="0"/>
                  <a:t>FPC</a:t>
                </a:r>
                <a:r>
                  <a:rPr lang="zh-CN" altLang="en-US" dirty="0"/>
                  <a:t>和线性</a:t>
                </a:r>
                <a:r>
                  <a:rPr lang="en-US" altLang="zh-CN" dirty="0" err="1"/>
                  <a:t>Bregman</a:t>
                </a:r>
                <a:r>
                  <a:rPr lang="zh-CN" altLang="en-US" dirty="0"/>
                  <a:t>方法用于图像处理问题</a:t>
                </a:r>
                <a:endParaRPr lang="en-US" altLang="zh-CN" dirty="0"/>
              </a:p>
              <a:p>
                <a:r>
                  <a:rPr lang="zh-CN" altLang="en-US" dirty="0"/>
                  <a:t>主要是因为图像处理中，一般涉及梯度约束，以及多项其它光滑性约束，例如，最优</a:t>
                </a:r>
                <a:r>
                  <a:rPr lang="en-US" altLang="zh-CN" dirty="0"/>
                  <a:t>MRI</a:t>
                </a:r>
                <a:r>
                  <a:rPr lang="zh-CN" altLang="en-US" dirty="0"/>
                  <a:t>重构中，可以使用</a:t>
                </a:r>
                <a:r>
                  <a:rPr lang="en-US" altLang="zh-CN" dirty="0"/>
                  <a:t>BV</a:t>
                </a:r>
                <a:r>
                  <a:rPr lang="zh-CN" altLang="en-US" dirty="0"/>
                  <a:t>范数和</a:t>
                </a:r>
                <a:r>
                  <a:rPr lang="en-US" altLang="zh-CN" dirty="0" err="1"/>
                  <a:t>Besov</a:t>
                </a:r>
                <a:r>
                  <a:rPr lang="zh-CN" altLang="en-US" dirty="0"/>
                  <a:t>范数约束，此时问题成为</a:t>
                </a:r>
                <a:endParaRPr lang="en-US" altLang="zh-CN" dirty="0"/>
              </a:p>
              <a:p>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𝑩𝑽</m:t>
                        </m:r>
                      </m:sub>
                    </m:sSub>
                    <m:r>
                      <a:rPr lang="en-US" altLang="zh-CN" b="1" i="1" smtClean="0">
                        <a:latin typeface="Cambria Math"/>
                      </a:rPr>
                      <m:t>+</m:t>
                    </m:r>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𝑯</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𝝁</m:t>
                        </m:r>
                      </m:num>
                      <m:den>
                        <m:r>
                          <a:rPr lang="en-US" altLang="zh-CN" b="1" i="1" smtClean="0">
                            <a:latin typeface="Cambria Math"/>
                          </a:rPr>
                          <m:t>𝟐</m:t>
                        </m:r>
                      </m:den>
                    </m:f>
                    <m:r>
                      <a:rPr lang="en-US" altLang="zh-CN" b="1" i="1" smtClean="0">
                        <a:latin typeface="Cambria Math"/>
                      </a:rPr>
                      <m:t>|</m:t>
                    </m:r>
                    <m:r>
                      <m:rPr>
                        <m:lit/>
                      </m:rPr>
                      <a:rPr lang="en-US" altLang="zh-CN" b="1" i="1" smtClean="0">
                        <a:latin typeface="Cambria Math"/>
                      </a:rPr>
                      <m:t>|</m:t>
                    </m:r>
                    <m:r>
                      <a:rPr lang="en-US" altLang="zh-CN" b="1" i="1" smtClean="0">
                        <a:latin typeface="Cambria Math"/>
                      </a:rPr>
                      <m:t>𝑭𝒖</m:t>
                    </m:r>
                    <m:r>
                      <a:rPr lang="en-US" altLang="zh-CN" b="1" i="1" smtClean="0">
                        <a:latin typeface="Cambria Math"/>
                      </a:rPr>
                      <m:t>−</m:t>
                    </m:r>
                    <m:r>
                      <a:rPr lang="en-US" altLang="zh-CN" b="1" i="1" smtClean="0">
                        <a:latin typeface="Cambria Math"/>
                      </a:rPr>
                      <m:t>𝒇</m:t>
                    </m:r>
                    <m:r>
                      <m:rPr>
                        <m:lit/>
                      </m:rPr>
                      <a:rPr lang="en-US" altLang="zh-CN" b="1" i="1" smtClean="0">
                        <a:latin typeface="Cambria Math"/>
                      </a:rPr>
                      <m:t>|</m:t>
                    </m:r>
                    <m:sSubSup>
                      <m:sSubSupPr>
                        <m:ctrlPr>
                          <a:rPr lang="en-US" altLang="zh-CN" b="1" i="1" smtClean="0">
                            <a:latin typeface="Cambria Math" panose="02040503050406030204" pitchFamily="18" charset="0"/>
                          </a:rPr>
                        </m:ctrlPr>
                      </m:sSubSupPr>
                      <m:e>
                        <m:r>
                          <m:rPr>
                            <m:lit/>
                          </m:rPr>
                          <a:rPr lang="en-US" altLang="zh-CN" b="1" i="1" smtClean="0">
                            <a:latin typeface="Cambria Math"/>
                          </a:rPr>
                          <m:t>|</m:t>
                        </m:r>
                      </m:e>
                      <m:sub>
                        <m:r>
                          <a:rPr lang="en-US" altLang="zh-CN" b="1" i="1" smtClean="0">
                            <a:latin typeface="Cambria Math"/>
                          </a:rPr>
                          <m:t>𝟐</m:t>
                        </m:r>
                      </m:sub>
                      <m:sup>
                        <m:r>
                          <a:rPr lang="en-US" altLang="zh-CN" b="1" i="1" smtClean="0">
                            <a:latin typeface="Cambria Math"/>
                          </a:rPr>
                          <m:t>𝟐</m:t>
                        </m:r>
                      </m:sup>
                    </m:sSubSup>
                  </m:oMath>
                </a14:m>
                <a:r>
                  <a:rPr lang="en-US" altLang="zh-CN" dirty="0"/>
                  <a:t>,</a:t>
                </a:r>
                <a:r>
                  <a:rPr lang="zh-CN" altLang="en-US" dirty="0"/>
                  <a:t>这里</a:t>
                </a:r>
                <a14:m>
                  <m:oMath xmlns:m="http://schemas.openxmlformats.org/officeDocument/2006/math">
                    <m:r>
                      <m:rPr>
                        <m:lit/>
                      </m:rPr>
                      <a:rPr lang="en-US" altLang="zh-CN" b="1" i="1" smtClean="0">
                        <a:latin typeface="Cambria Math"/>
                      </a:rPr>
                      <m:t>||</m:t>
                    </m:r>
                    <m:r>
                      <a:rPr lang="en-US" altLang="zh-CN" b="1" i="1" smtClean="0">
                        <a:latin typeface="Cambria Math"/>
                      </a:rPr>
                      <m:t>⋅</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𝑩𝑽</m:t>
                        </m:r>
                      </m:sub>
                    </m:sSub>
                    <m:r>
                      <a:rPr lang="en-US" altLang="zh-CN" b="1" i="1" smtClean="0">
                        <a:latin typeface="Cambria Math"/>
                      </a:rPr>
                      <m:t>=</m:t>
                    </m:r>
                    <m:r>
                      <m:rPr>
                        <m:lit/>
                      </m:rPr>
                      <a:rPr lang="en-US" altLang="zh-CN" b="1" i="1" smtClean="0">
                        <a:latin typeface="Cambria Math"/>
                      </a:rPr>
                      <m:t>||</m:t>
                    </m:r>
                    <m:r>
                      <a:rPr lang="en-US" altLang="zh-CN" b="1" i="0" smtClean="0">
                        <a:latin typeface="Cambria Math"/>
                      </a:rPr>
                      <m:t>𝛁</m:t>
                    </m:r>
                    <m:r>
                      <a:rPr lang="en-US" altLang="zh-CN" b="1" i="1" smtClean="0">
                        <a:latin typeface="Cambria Math"/>
                      </a:rPr>
                      <m:t>𝒖</m:t>
                    </m:r>
                    <m:r>
                      <m:rPr>
                        <m:lit/>
                      </m:rPr>
                      <a:rPr lang="en-US" altLang="zh-CN" b="1" i="0" smtClean="0">
                        <a:latin typeface="Cambria Math"/>
                      </a:rPr>
                      <m:t>|</m:t>
                    </m:r>
                    <m:sSub>
                      <m:sSubPr>
                        <m:ctrlPr>
                          <a:rPr lang="en-US" altLang="zh-CN" b="1" i="1" smtClean="0">
                            <a:latin typeface="Cambria Math" panose="02040503050406030204" pitchFamily="18" charset="0"/>
                          </a:rPr>
                        </m:ctrlPr>
                      </m:sSubPr>
                      <m:e>
                        <m:r>
                          <m:rPr>
                            <m:lit/>
                          </m:rPr>
                          <a:rPr lang="en-US" altLang="zh-CN" b="1" i="0" smtClean="0">
                            <a:latin typeface="Cambria Math"/>
                          </a:rPr>
                          <m:t>|</m:t>
                        </m:r>
                      </m:e>
                      <m:sub>
                        <m:r>
                          <a:rPr lang="en-US" altLang="zh-CN" b="1" i="0" smtClean="0">
                            <a:latin typeface="Cambria Math"/>
                          </a:rPr>
                          <m:t>𝟏</m:t>
                        </m:r>
                      </m:sub>
                    </m:sSub>
                  </m:oMath>
                </a14:m>
                <a:r>
                  <a:rPr lang="zh-CN" altLang="en-US" dirty="0"/>
                  <a:t>为</a:t>
                </a:r>
                <a:r>
                  <a:rPr lang="en-US" altLang="zh-CN" dirty="0"/>
                  <a:t>BV</a:t>
                </a:r>
                <a:r>
                  <a:rPr lang="zh-CN" altLang="en-US" dirty="0"/>
                  <a:t>范数，</a:t>
                </a:r>
                <a14:m>
                  <m:oMath xmlns:m="http://schemas.openxmlformats.org/officeDocument/2006/math">
                    <m:r>
                      <m:rPr>
                        <m:lit/>
                      </m:rPr>
                      <a:rPr lang="en-US" altLang="zh-CN" b="1" i="1" smtClean="0">
                        <a:latin typeface="Cambria Math"/>
                      </a:rPr>
                      <m:t>||</m:t>
                    </m:r>
                    <m:r>
                      <a:rPr lang="en-US" altLang="zh-CN" b="1" i="1" smtClean="0">
                        <a:latin typeface="Cambria Math"/>
                      </a:rPr>
                      <m:t>𝒖</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𝑯</m:t>
                        </m:r>
                      </m:sub>
                    </m:sSub>
                    <m:r>
                      <a:rPr lang="en-US" altLang="zh-CN" b="1" i="1" smtClean="0">
                        <a:latin typeface="Cambria Math"/>
                      </a:rPr>
                      <m:t>=</m:t>
                    </m:r>
                    <m:r>
                      <m:rPr>
                        <m:lit/>
                      </m:rPr>
                      <a:rPr lang="en-US" altLang="zh-CN" b="1" i="1" smtClean="0">
                        <a:latin typeface="Cambria Math"/>
                      </a:rPr>
                      <m:t>||</m:t>
                    </m:r>
                    <m:r>
                      <a:rPr lang="en-US" altLang="zh-CN" b="1" i="1" smtClean="0">
                        <a:latin typeface="Cambria Math"/>
                      </a:rPr>
                      <m:t>𝑯𝒖</m:t>
                    </m:r>
                    <m:r>
                      <m:rPr>
                        <m:lit/>
                      </m:rPr>
                      <a:rPr lang="en-US" altLang="zh-CN" b="1" i="1" smtClean="0">
                        <a:latin typeface="Cambria Math"/>
                      </a:rPr>
                      <m:t>|</m:t>
                    </m:r>
                    <m:sSub>
                      <m:sSubPr>
                        <m:ctrlPr>
                          <a:rPr lang="en-US" altLang="zh-CN" b="1" i="1" smtClean="0">
                            <a:latin typeface="Cambria Math" panose="02040503050406030204" pitchFamily="18" charset="0"/>
                          </a:rPr>
                        </m:ctrlPr>
                      </m:sSubPr>
                      <m:e>
                        <m:r>
                          <m:rPr>
                            <m:lit/>
                          </m:rPr>
                          <a:rPr lang="en-US" altLang="zh-CN" b="1" i="1" smtClean="0">
                            <a:latin typeface="Cambria Math"/>
                          </a:rPr>
                          <m:t>|</m:t>
                        </m:r>
                      </m:e>
                      <m:sub>
                        <m:r>
                          <a:rPr lang="en-US" altLang="zh-CN" b="1" i="1" smtClean="0">
                            <a:latin typeface="Cambria Math"/>
                          </a:rPr>
                          <m:t>𝟏</m:t>
                        </m:r>
                      </m:sub>
                    </m:sSub>
                  </m:oMath>
                </a14:m>
                <a:r>
                  <a:rPr lang="zh-CN" altLang="en-US" dirty="0"/>
                  <a:t>表示关于</a:t>
                </a:r>
                <a:r>
                  <a:rPr lang="en-US" altLang="zh-CN" dirty="0" err="1"/>
                  <a:t>Haar</a:t>
                </a:r>
                <a:r>
                  <a:rPr lang="zh-CN" altLang="en-US" dirty="0"/>
                  <a:t>小波变换的</a:t>
                </a:r>
                <a:r>
                  <a:rPr lang="en-US" altLang="zh-CN" dirty="0" err="1"/>
                  <a:t>Besov</a:t>
                </a:r>
                <a:r>
                  <a:rPr lang="zh-CN" altLang="en-US" dirty="0"/>
                  <a:t>范数。</a:t>
                </a:r>
                <a:endParaRPr lang="en-US" altLang="zh-CN" dirty="0"/>
              </a:p>
              <a:p>
                <a:r>
                  <a:rPr lang="zh-CN" altLang="en-US" dirty="0"/>
                  <a:t>这里介绍的技术，可以用来有效求解大多数</a:t>
                </a:r>
                <a:r>
                  <a:rPr lang="en-US" altLang="zh-CN" dirty="0"/>
                  <a:t>L1</a:t>
                </a:r>
                <a:r>
                  <a:rPr lang="zh-CN" altLang="en-US" dirty="0"/>
                  <a:t>正则化问题，并且应用的优化方法可以用阿里求解一大类等式约束优化问题，并包括其中有些用已有的技术很难求解的问题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24" b="-10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037102"/>
      </p:ext>
    </p:extLst>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Constrained Optimization Problems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考虑凸能量函数</a:t>
                </a:r>
                <a14:m>
                  <m:oMath xmlns:m="http://schemas.openxmlformats.org/officeDocument/2006/math">
                    <m:r>
                      <a:rPr lang="en-US" altLang="zh-CN" sz="2800" i="1">
                        <a:latin typeface="Cambria Math"/>
                      </a:rPr>
                      <m:t>𝑬</m:t>
                    </m:r>
                  </m:oMath>
                </a14:m>
                <a:r>
                  <a:rPr lang="en-US" altLang="zh-CN" sz="2800" dirty="0"/>
                  <a:t>,</a:t>
                </a:r>
                <a:r>
                  <a:rPr lang="zh-CN" altLang="en-US" sz="2800" dirty="0"/>
                  <a:t>以及线性函数：</a:t>
                </a:r>
                <a14:m>
                  <m:oMath xmlns:m="http://schemas.openxmlformats.org/officeDocument/2006/math">
                    <m:r>
                      <a:rPr lang="en-US" altLang="zh-CN" sz="2800" i="1">
                        <a:latin typeface="Cambria Math"/>
                      </a:rPr>
                      <m:t>𝑨</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𝒎</m:t>
                        </m:r>
                      </m:sup>
                    </m:sSup>
                  </m:oMath>
                </a14:m>
                <a:r>
                  <a:rPr lang="en-US" altLang="zh-CN" sz="2800" dirty="0"/>
                  <a:t>,</a:t>
                </a:r>
                <a:r>
                  <a:rPr lang="zh-CN" altLang="en-US" sz="2800" dirty="0"/>
                  <a:t>构成如下一般的约束优化问题：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 </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r>
                      <a:rPr lang="en-US" altLang="zh-CN" sz="2800" i="1">
                        <a:latin typeface="Cambria Math"/>
                      </a:rPr>
                      <m:t>𝑨𝒖</m:t>
                    </m:r>
                    <m:r>
                      <a:rPr lang="en-US" altLang="zh-CN" sz="2800" i="1">
                        <a:latin typeface="Cambria Math"/>
                      </a:rPr>
                      <m:t>=</m:t>
                    </m:r>
                    <m:r>
                      <a:rPr lang="en-US" altLang="zh-CN" sz="2800" i="1">
                        <a:latin typeface="Cambria Math"/>
                      </a:rPr>
                      <m:t>𝒃</m:t>
                    </m:r>
                  </m:oMath>
                </a14:m>
                <a:endParaRPr lang="en-US" altLang="zh-CN" sz="2800" dirty="0"/>
              </a:p>
              <a:p>
                <a:r>
                  <a:rPr lang="zh-CN" altLang="en-US" sz="2800" dirty="0"/>
                  <a:t>如果</a:t>
                </a:r>
                <a14:m>
                  <m:oMath xmlns:m="http://schemas.openxmlformats.org/officeDocument/2006/math">
                    <m:r>
                      <a:rPr lang="en-US" altLang="zh-CN" sz="2800" i="1">
                        <a:latin typeface="Cambria Math"/>
                      </a:rPr>
                      <m:t>𝑬</m:t>
                    </m:r>
                  </m:oMath>
                </a14:m>
                <a:r>
                  <a:rPr lang="zh-CN" altLang="en-US" sz="2800" dirty="0"/>
                  <a:t>不可微，则该问题也很难求解</a:t>
                </a:r>
                <a:endParaRPr lang="en-US" altLang="zh-CN" sz="2800" dirty="0"/>
              </a:p>
              <a:p>
                <a:r>
                  <a:rPr lang="zh-CN" altLang="en-US" sz="2800" dirty="0"/>
                  <a:t>为了求解</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 </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r>
                      <a:rPr lang="en-US" altLang="zh-CN" sz="2800" i="1">
                        <a:latin typeface="Cambria Math"/>
                      </a:rPr>
                      <m:t>𝑨𝒖</m:t>
                    </m:r>
                    <m:r>
                      <a:rPr lang="en-US" altLang="zh-CN" sz="2800" i="1">
                        <a:latin typeface="Cambria Math"/>
                      </a:rPr>
                      <m:t>=</m:t>
                    </m:r>
                    <m:r>
                      <a:rPr lang="en-US" altLang="zh-CN" sz="2800" i="1">
                        <a:latin typeface="Cambria Math"/>
                      </a:rPr>
                      <m:t>𝒃</m:t>
                    </m:r>
                  </m:oMath>
                </a14:m>
                <a:r>
                  <a:rPr lang="zh-CN" altLang="en-US" sz="2800" dirty="0"/>
                  <a:t>，按照优化方法的求解思路，一般将其转化为无约束优化问题求解。例如采用惩罚函数或者连续方法</a:t>
                </a:r>
                <a:r>
                  <a:rPr lang="en-US" altLang="zh-CN" sz="2800" dirty="0"/>
                  <a:t>(penalty function/continuation method)</a:t>
                </a:r>
                <a:r>
                  <a:rPr lang="zh-CN" altLang="en-US" sz="2800" dirty="0"/>
                  <a:t>来近似上述约束优化问题：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a:rPr>
                              <m:t>𝝀</m:t>
                            </m:r>
                          </m:e>
                          <m:sub>
                            <m:r>
                              <a:rPr lang="en-US" altLang="zh-CN" sz="2800" i="1">
                                <a:latin typeface="Cambria Math"/>
                              </a:rPr>
                              <m:t>𝒌</m:t>
                            </m:r>
                          </m:sub>
                        </m:sSub>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 </a:t>
                </a:r>
                <a:r>
                  <a:rPr lang="zh-CN" altLang="en-US" sz="2800" dirty="0"/>
                  <a:t>其中</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𝝀</m:t>
                        </m:r>
                      </m:e>
                      <m:sub>
                        <m:r>
                          <a:rPr lang="en-US" altLang="zh-CN" sz="2800" i="1">
                            <a:latin typeface="Cambria Math"/>
                          </a:rPr>
                          <m:t>𝒌</m:t>
                        </m:r>
                      </m:sub>
                    </m:sSub>
                    <m:r>
                      <a:rPr lang="en-US" altLang="zh-CN" sz="2800" i="1">
                        <a:latin typeface="Cambria Math"/>
                      </a:rPr>
                      <m:t>,</m:t>
                    </m:r>
                    <m:r>
                      <a:rPr lang="en-US" altLang="zh-CN" sz="2800" i="1">
                        <a:latin typeface="Cambria Math"/>
                      </a:rPr>
                      <m:t>𝒌</m:t>
                    </m:r>
                    <m:r>
                      <a:rPr lang="en-US" altLang="zh-CN" sz="2800" i="1">
                        <a:latin typeface="Cambria Math"/>
                      </a:rPr>
                      <m:t>=</m:t>
                    </m:r>
                    <m:r>
                      <a:rPr lang="en-US" altLang="zh-CN" sz="2800" i="1">
                        <a:latin typeface="Cambria Math"/>
                      </a:rPr>
                      <m:t>𝟏</m:t>
                    </m:r>
                    <m:r>
                      <a:rPr lang="en-US" altLang="zh-CN" sz="2800" i="1">
                        <a:latin typeface="Cambria Math"/>
                      </a:rPr>
                      <m:t>,</m:t>
                    </m:r>
                    <m:r>
                      <a:rPr lang="en-US" altLang="zh-CN" sz="2800" i="1">
                        <a:latin typeface="Cambria Math"/>
                      </a:rPr>
                      <m:t>𝟐</m:t>
                    </m:r>
                    <m:r>
                      <a:rPr lang="en-US" altLang="zh-CN" sz="2800" i="1">
                        <a:latin typeface="Cambria Math"/>
                      </a:rPr>
                      <m:t>,⋯, </m:t>
                    </m:r>
                    <m:r>
                      <a:rPr lang="en-US" altLang="zh-CN" sz="2800" i="1">
                        <a:latin typeface="Cambria Math"/>
                      </a:rPr>
                      <m:t>𝑵</m:t>
                    </m:r>
                  </m:oMath>
                </a14:m>
                <a:r>
                  <a:rPr lang="zh-CN" altLang="en-US" sz="2800" dirty="0"/>
                  <a:t>为单调递增的惩罚函数权重，从而通过</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𝝀</m:t>
                        </m:r>
                      </m:e>
                      <m:sub>
                        <m:r>
                          <a:rPr lang="en-US" altLang="zh-CN" sz="2800" i="1">
                            <a:latin typeface="Cambria Math"/>
                          </a:rPr>
                          <m:t>𝒌</m:t>
                        </m:r>
                      </m:sub>
                    </m:sSub>
                  </m:oMath>
                </a14:m>
                <a:r>
                  <a:rPr lang="zh-CN" altLang="en-US" sz="2800" dirty="0"/>
                  <a:t>的大值迫使约束项逼近</a:t>
                </a:r>
                <a:r>
                  <a:rPr lang="en-US" altLang="zh-CN" sz="2800" dirty="0"/>
                  <a:t>0</a:t>
                </a:r>
                <a:r>
                  <a:rPr lang="zh-CN" altLang="en-US" sz="2800" dirty="0"/>
                  <a:t>，达到求解的目的。如果</a:t>
                </a:r>
                <a14:m>
                  <m:oMath xmlns:m="http://schemas.openxmlformats.org/officeDocument/2006/math">
                    <m:r>
                      <a:rPr lang="en-US" altLang="zh-CN" sz="2800" i="1">
                        <a:latin typeface="Cambria Math"/>
                      </a:rPr>
                      <m:t>𝝀</m:t>
                    </m:r>
                  </m:oMath>
                </a14:m>
                <a:r>
                  <a:rPr lang="zh-CN" altLang="en-US" sz="2800" dirty="0"/>
                  <a:t>取值太大，则求解困难，太小则远离最优解</a:t>
                </a:r>
                <a:endParaRPr lang="en-US" altLang="zh-CN" sz="2800" dirty="0"/>
              </a:p>
              <a:p>
                <a:r>
                  <a:rPr lang="zh-CN" altLang="en-US" sz="2800" dirty="0"/>
                  <a:t>如果此时采用牛顿法求解该问题，要求获得目标函数的</a:t>
                </a:r>
                <a:r>
                  <a:rPr lang="en-US" altLang="zh-CN" sz="2800" dirty="0"/>
                  <a:t>Hessian</a:t>
                </a:r>
                <a:r>
                  <a:rPr lang="zh-CN" altLang="en-US" sz="2800" dirty="0"/>
                  <a:t>矩阵的逆矩阵</a:t>
                </a:r>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257" b="-11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4451939"/>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但随着</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m:t>
                    </m:r>
                    <m:r>
                      <a:rPr lang="en-US" altLang="zh-CN" b="1" i="1" smtClean="0">
                        <a:latin typeface="Cambria Math"/>
                        <a:ea typeface="Cambria Math"/>
                      </a:rPr>
                      <m:t>∞</m:t>
                    </m:r>
                  </m:oMath>
                </a14:m>
                <a:r>
                  <a:rPr lang="en-US" altLang="zh-CN" dirty="0"/>
                  <a:t>,Hessian</a:t>
                </a:r>
                <a:r>
                  <a:rPr lang="zh-CN" altLang="en-US" dirty="0"/>
                  <a:t>矩阵的条件数趋近于无穷，这样导致不可能使用它来进行快速迭代求解</a:t>
                </a:r>
                <a:r>
                  <a:rPr lang="en-US" altLang="zh-CN" dirty="0"/>
                  <a:t>(</a:t>
                </a:r>
                <a:r>
                  <a:rPr lang="zh-CN" altLang="en-US" dirty="0"/>
                  <a:t>例如共轭梯度或者</a:t>
                </a:r>
                <a:r>
                  <a:rPr lang="en-US" altLang="zh-CN" dirty="0"/>
                  <a:t>Gauss-Seidel</a:t>
                </a:r>
                <a:r>
                  <a:rPr lang="zh-CN" altLang="en-US" dirty="0"/>
                  <a:t>方法</a:t>
                </a:r>
                <a:r>
                  <a:rPr lang="en-US" altLang="zh-CN" dirty="0"/>
                  <a:t>)</a:t>
                </a:r>
              </a:p>
              <a:p>
                <a:r>
                  <a:rPr lang="zh-CN" altLang="en-US" dirty="0"/>
                  <a:t>并且在许多应用中，要求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以较小的步长缓慢增长，这样使得方法更加低效</a:t>
                </a:r>
                <a:endParaRPr lang="en-US" altLang="zh-CN" dirty="0"/>
              </a:p>
              <a:p>
                <a:r>
                  <a:rPr lang="zh-CN" altLang="en-US" dirty="0"/>
                  <a:t>下面介绍</a:t>
                </a:r>
                <a:r>
                  <a:rPr lang="en-US" altLang="zh-CN" dirty="0" err="1"/>
                  <a:t>Bregman</a:t>
                </a:r>
                <a:r>
                  <a:rPr lang="zh-CN" altLang="en-US" dirty="0"/>
                  <a:t>迭代用来将</a:t>
                </a:r>
                <a14:m>
                  <m:oMath xmlns:m="http://schemas.openxmlformats.org/officeDocument/2006/math">
                    <m:r>
                      <a:rPr lang="en-US" altLang="zh-CN" sz="3200" i="1">
                        <a:latin typeface="Cambria Math"/>
                      </a:rPr>
                      <m:t>𝒎𝒊</m:t>
                    </m:r>
                    <m:sSub>
                      <m:sSubPr>
                        <m:ctrlPr>
                          <a:rPr lang="en-US" altLang="zh-CN" sz="3200" i="1">
                            <a:latin typeface="Cambria Math" panose="02040503050406030204" pitchFamily="18" charset="0"/>
                          </a:rPr>
                        </m:ctrlPr>
                      </m:sSubPr>
                      <m:e>
                        <m:r>
                          <a:rPr lang="en-US" altLang="zh-CN" sz="3200" i="1">
                            <a:latin typeface="Cambria Math"/>
                          </a:rPr>
                          <m:t>𝒏</m:t>
                        </m:r>
                      </m:e>
                      <m:sub>
                        <m:r>
                          <a:rPr lang="en-US" altLang="zh-CN" sz="3200" i="1">
                            <a:latin typeface="Cambria Math"/>
                          </a:rPr>
                          <m:t>𝒖</m:t>
                        </m:r>
                      </m:sub>
                    </m:sSub>
                    <m:r>
                      <a:rPr lang="en-US" altLang="zh-CN" sz="3200" i="1">
                        <a:latin typeface="Cambria Math"/>
                      </a:rPr>
                      <m:t>𝑬</m:t>
                    </m:r>
                    <m:d>
                      <m:dPr>
                        <m:ctrlPr>
                          <a:rPr lang="en-US" altLang="zh-CN" sz="3200" i="1">
                            <a:latin typeface="Cambria Math" panose="02040503050406030204" pitchFamily="18" charset="0"/>
                          </a:rPr>
                        </m:ctrlPr>
                      </m:dPr>
                      <m:e>
                        <m:r>
                          <a:rPr lang="en-US" altLang="zh-CN" sz="3200" i="1">
                            <a:latin typeface="Cambria Math"/>
                          </a:rPr>
                          <m:t>𝒖</m:t>
                        </m:r>
                      </m:e>
                    </m:d>
                    <m:r>
                      <a:rPr lang="en-US" altLang="zh-CN" sz="3200" i="1">
                        <a:latin typeface="Cambria Math"/>
                      </a:rPr>
                      <m:t>, </m:t>
                    </m:r>
                    <m:r>
                      <a:rPr lang="en-US" altLang="zh-CN" sz="3200" i="1">
                        <a:latin typeface="Cambria Math"/>
                      </a:rPr>
                      <m:t>𝒔</m:t>
                    </m:r>
                    <m:r>
                      <a:rPr lang="en-US" altLang="zh-CN" sz="3200" i="1">
                        <a:latin typeface="Cambria Math"/>
                      </a:rPr>
                      <m:t>.</m:t>
                    </m:r>
                    <m:r>
                      <a:rPr lang="en-US" altLang="zh-CN" sz="3200" i="1">
                        <a:latin typeface="Cambria Math"/>
                      </a:rPr>
                      <m:t>𝒕</m:t>
                    </m:r>
                    <m:r>
                      <a:rPr lang="en-US" altLang="zh-CN" sz="3200" i="1">
                        <a:latin typeface="Cambria Math"/>
                      </a:rPr>
                      <m:t>. </m:t>
                    </m:r>
                    <m:r>
                      <a:rPr lang="en-US" altLang="zh-CN" sz="3200" i="1">
                        <a:latin typeface="Cambria Math"/>
                      </a:rPr>
                      <m:t>𝑨𝒖</m:t>
                    </m:r>
                    <m:r>
                      <a:rPr lang="en-US" altLang="zh-CN" sz="3200" i="1">
                        <a:latin typeface="Cambria Math"/>
                      </a:rPr>
                      <m:t>=</m:t>
                    </m:r>
                    <m:r>
                      <a:rPr lang="en-US" altLang="zh-CN" sz="3200" i="1">
                        <a:latin typeface="Cambria Math"/>
                      </a:rPr>
                      <m:t>𝒃</m:t>
                    </m:r>
                  </m:oMath>
                </a14:m>
                <a:r>
                  <a:rPr lang="zh-CN" altLang="en-US" dirty="0"/>
                  <a:t>转化为一系列短的无约束问题的序列来求解。在这种意义上，</a:t>
                </a:r>
                <a:r>
                  <a:rPr lang="en-US" altLang="zh-CN" dirty="0" err="1"/>
                  <a:t>Bregman</a:t>
                </a:r>
                <a:r>
                  <a:rPr lang="zh-CN" altLang="en-US" dirty="0"/>
                  <a:t>迭代是传统惩罚函数方法的一种替换</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3997233"/>
      </p:ext>
    </p:extLst>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t>Bregman</a:t>
                </a:r>
                <a:r>
                  <a:rPr lang="zh-CN" altLang="en-US" sz="2800" dirty="0"/>
                  <a:t>迭代概念起源于泛函分析中寻找凸泛函的极值点的问题，在</a:t>
                </a:r>
                <a:r>
                  <a:rPr lang="zh-CN" altLang="en-US" sz="2800" dirty="0">
                    <a:solidFill>
                      <a:srgbClr val="CC00CC"/>
                    </a:solidFill>
                  </a:rPr>
                  <a:t>文献</a:t>
                </a:r>
                <a:r>
                  <a:rPr lang="en-US" altLang="zh-CN" sz="2800" dirty="0">
                    <a:solidFill>
                      <a:srgbClr val="CC00CC"/>
                    </a:solidFill>
                  </a:rPr>
                  <a:t>[3]</a:t>
                </a:r>
                <a:r>
                  <a:rPr lang="zh-CN" altLang="en-US" sz="2800" dirty="0"/>
                  <a:t>中首次用于图像处理中。那里用于</a:t>
                </a:r>
                <a:r>
                  <a:rPr lang="en-US" altLang="zh-CN" sz="2800" dirty="0"/>
                  <a:t>ROF</a:t>
                </a:r>
                <a:r>
                  <a:rPr lang="zh-CN" altLang="en-US" sz="2800" dirty="0"/>
                  <a:t>模型来做</a:t>
                </a:r>
                <a:r>
                  <a:rPr lang="en-US" altLang="zh-CN" sz="2800" dirty="0"/>
                  <a:t>TV</a:t>
                </a:r>
                <a:r>
                  <a:rPr lang="zh-CN" altLang="en-US" sz="2800" dirty="0"/>
                  <a:t>去噪。后来也用于解基追击匹配问题</a:t>
                </a:r>
                <a:r>
                  <a:rPr lang="en-US" altLang="zh-CN" sz="2800" dirty="0"/>
                  <a:t>(basis pursuit problem),</a:t>
                </a:r>
                <a:r>
                  <a:rPr lang="zh-CN" altLang="en-US" sz="2800" dirty="0"/>
                  <a:t>以及医学成像问题。这里我们不专注某种特殊应用，而是提出一个一般的形式化描述</a:t>
                </a:r>
                <a:endParaRPr lang="en-US" altLang="zh-CN" sz="2800" dirty="0"/>
              </a:p>
              <a:p>
                <a:r>
                  <a:rPr lang="zh-CN" altLang="en-US" sz="2800" dirty="0"/>
                  <a:t>首先，介绍一下“</a:t>
                </a:r>
                <a:r>
                  <a:rPr lang="en-US" altLang="zh-CN" sz="2800" dirty="0" err="1"/>
                  <a:t>Bregman</a:t>
                </a:r>
                <a:r>
                  <a:rPr lang="en-US" altLang="zh-CN" sz="2800" dirty="0"/>
                  <a:t> </a:t>
                </a:r>
                <a:r>
                  <a:rPr lang="zh-CN" altLang="en-US" sz="2800" dirty="0"/>
                  <a:t>距离”概念：</a:t>
                </a:r>
                <a:r>
                  <a:rPr lang="en-US" altLang="zh-CN" sz="2800" dirty="0" err="1"/>
                  <a:t>Bregman</a:t>
                </a:r>
                <a:r>
                  <a:rPr lang="zh-CN" altLang="en-US" sz="2800" dirty="0"/>
                  <a:t>距离与在点</a:t>
                </a:r>
                <a14:m>
                  <m:oMath xmlns:m="http://schemas.openxmlformats.org/officeDocument/2006/math">
                    <m:r>
                      <a:rPr lang="en-US" altLang="zh-CN" sz="2800" i="1">
                        <a:latin typeface="Cambria Math"/>
                      </a:rPr>
                      <m:t>𝒗</m:t>
                    </m:r>
                  </m:oMath>
                </a14:m>
                <a:r>
                  <a:rPr lang="zh-CN" altLang="en-US" sz="2800" dirty="0"/>
                  <a:t>的凸函数</a:t>
                </a:r>
                <a14:m>
                  <m:oMath xmlns:m="http://schemas.openxmlformats.org/officeDocument/2006/math">
                    <m:r>
                      <a:rPr lang="en-US" altLang="zh-CN" sz="2800" i="1">
                        <a:latin typeface="Cambria Math"/>
                      </a:rPr>
                      <m:t>𝑬</m:t>
                    </m:r>
                  </m:oMath>
                </a14:m>
                <a:r>
                  <a:rPr lang="zh-CN" altLang="en-US" sz="2800" dirty="0"/>
                  <a:t>有关</a:t>
                </a:r>
                <a:r>
                  <a:rPr lang="en-US" altLang="zh-CN" sz="2800" dirty="0"/>
                  <a:t>:</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𝒑</m:t>
                        </m:r>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𝒗</m:t>
                        </m:r>
                      </m:e>
                    </m:d>
                    <m:r>
                      <a:rPr lang="en-US" altLang="zh-CN" sz="2800" i="1">
                        <a:latin typeface="Cambria Math"/>
                      </a:rPr>
                      <m:t>−</m:t>
                    </m:r>
                    <m:d>
                      <m:dPr>
                        <m:begChr m:val="⟨"/>
                        <m:endChr m:val="⟩"/>
                        <m:ctrlPr>
                          <a:rPr lang="en-US" altLang="zh-CN" sz="2800" i="1">
                            <a:latin typeface="Cambria Math" panose="02040503050406030204" pitchFamily="18" charset="0"/>
                          </a:rPr>
                        </m:ctrlPr>
                      </m:dPr>
                      <m:e>
                        <m:r>
                          <a:rPr lang="en-US" altLang="zh-CN" sz="2800" i="1">
                            <a:latin typeface="Cambria Math"/>
                          </a:rPr>
                          <m:t>𝒑</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oMath>
                </a14:m>
                <a:r>
                  <a:rPr lang="en-US" altLang="zh-CN" sz="2800" dirty="0"/>
                  <a:t>,</a:t>
                </a:r>
                <a:r>
                  <a:rPr lang="zh-CN" altLang="en-US" sz="2800" dirty="0"/>
                  <a:t>这里</a:t>
                </a:r>
                <a14:m>
                  <m:oMath xmlns:m="http://schemas.openxmlformats.org/officeDocument/2006/math">
                    <m:r>
                      <a:rPr lang="en-US" altLang="zh-CN" sz="2800" i="1">
                        <a:latin typeface="Cambria Math"/>
                      </a:rPr>
                      <m:t>𝒑</m:t>
                    </m:r>
                  </m:oMath>
                </a14:m>
                <a:r>
                  <a:rPr lang="zh-CN" altLang="en-US" sz="2800" dirty="0"/>
                  <a:t>表示函数</a:t>
                </a:r>
                <a14:m>
                  <m:oMath xmlns:m="http://schemas.openxmlformats.org/officeDocument/2006/math">
                    <m:r>
                      <a:rPr lang="en-US" altLang="zh-CN" sz="2800" i="1">
                        <a:latin typeface="Cambria Math"/>
                      </a:rPr>
                      <m:t>𝑬</m:t>
                    </m:r>
                  </m:oMath>
                </a14:m>
                <a:r>
                  <a:rPr lang="zh-CN" altLang="en-US" sz="2800" dirty="0"/>
                  <a:t>在点</a:t>
                </a:r>
                <a14:m>
                  <m:oMath xmlns:m="http://schemas.openxmlformats.org/officeDocument/2006/math">
                    <m:r>
                      <a:rPr lang="en-US" altLang="zh-CN" sz="2800" i="1">
                        <a:latin typeface="Cambria Math"/>
                      </a:rPr>
                      <m:t>𝒗</m:t>
                    </m:r>
                  </m:oMath>
                </a14:m>
                <a:r>
                  <a:rPr lang="zh-CN" altLang="en-US" sz="2800" dirty="0"/>
                  <a:t>处的次梯度</a:t>
                </a:r>
                <a:r>
                  <a:rPr lang="en-US" altLang="zh-CN" sz="2800" dirty="0"/>
                  <a:t>(</a:t>
                </a:r>
                <a:r>
                  <a:rPr lang="en-US" altLang="zh-CN" sz="2800" dirty="0" err="1"/>
                  <a:t>subgradient</a:t>
                </a:r>
                <a:r>
                  <a:rPr lang="en-US" altLang="zh-CN" sz="2800" dirty="0"/>
                  <a:t>)</a:t>
                </a:r>
                <a:r>
                  <a:rPr lang="zh-CN" altLang="en-US" sz="2800" dirty="0"/>
                  <a:t>。显然</a:t>
                </a:r>
                <a:r>
                  <a:rPr lang="en-US" altLang="zh-CN" sz="2800" dirty="0" err="1"/>
                  <a:t>Bregman</a:t>
                </a:r>
                <a:r>
                  <a:rPr lang="zh-CN" altLang="en-US" sz="2800" dirty="0"/>
                  <a:t>距离并不像一般意义上的距离那样有对称性，但在某种意义上确实测量了接近程度，对于</a:t>
                </a:r>
                <a14:m>
                  <m:oMath xmlns:m="http://schemas.openxmlformats.org/officeDocument/2006/math">
                    <m:r>
                      <a:rPr lang="en-US" altLang="zh-CN" sz="2800" i="1">
                        <a:latin typeface="Cambria Math"/>
                      </a:rPr>
                      <m:t>𝒖</m:t>
                    </m:r>
                    <m:r>
                      <a:rPr lang="en-US" altLang="zh-CN" sz="2800" i="1">
                        <a:latin typeface="Cambria Math"/>
                      </a:rPr>
                      <m:t>,</m:t>
                    </m:r>
                    <m:r>
                      <a:rPr lang="en-US" altLang="zh-CN" sz="2800" i="1">
                        <a:latin typeface="Cambria Math"/>
                      </a:rPr>
                      <m:t>𝒗</m:t>
                    </m:r>
                  </m:oMath>
                </a14:m>
                <a:r>
                  <a:rPr lang="zh-CN" altLang="en-US" sz="2800" dirty="0"/>
                  <a:t>之间的线段上的</a:t>
                </a:r>
                <a14:m>
                  <m:oMath xmlns:m="http://schemas.openxmlformats.org/officeDocument/2006/math">
                    <m:r>
                      <a:rPr lang="en-US" altLang="zh-CN" sz="2800" i="1">
                        <a:latin typeface="Cambria Math"/>
                      </a:rPr>
                      <m:t>𝒘</m:t>
                    </m:r>
                  </m:oMath>
                </a14:m>
                <a:r>
                  <a:rPr lang="en-US" altLang="zh-CN" sz="2800" dirty="0"/>
                  <a:t>,</a:t>
                </a:r>
                <a14:m>
                  <m:oMath xmlns:m="http://schemas.openxmlformats.org/officeDocument/2006/math">
                    <m:sSubSup>
                      <m:sSubSupPr>
                        <m:ctrlPr>
                          <a:rPr lang="en-US" altLang="zh-CN" sz="2800" i="1" dirty="0">
                            <a:latin typeface="Cambria Math" panose="02040503050406030204" pitchFamily="18" charset="0"/>
                          </a:rPr>
                        </m:ctrlPr>
                      </m:sSubSupPr>
                      <m:e>
                        <m:r>
                          <a:rPr lang="en-US" altLang="zh-CN" sz="2800" i="1" dirty="0">
                            <a:latin typeface="Cambria Math"/>
                          </a:rPr>
                          <m:t>𝑫</m:t>
                        </m:r>
                      </m:e>
                      <m:sub>
                        <m:r>
                          <a:rPr lang="en-US" altLang="zh-CN" sz="2800" i="1" dirty="0">
                            <a:latin typeface="Cambria Math"/>
                          </a:rPr>
                          <m:t>𝑬</m:t>
                        </m:r>
                      </m:sub>
                      <m:sup>
                        <m:r>
                          <a:rPr lang="en-US" altLang="zh-CN" sz="2800" i="1" dirty="0">
                            <a:latin typeface="Cambria Math"/>
                          </a:rPr>
                          <m:t>𝒑</m:t>
                        </m:r>
                      </m:sup>
                    </m:sSubSup>
                    <m:d>
                      <m:dPr>
                        <m:ctrlPr>
                          <a:rPr lang="en-US" altLang="zh-CN" sz="2800" i="1" dirty="0">
                            <a:latin typeface="Cambria Math" panose="02040503050406030204" pitchFamily="18" charset="0"/>
                          </a:rPr>
                        </m:ctrlPr>
                      </m:dPr>
                      <m:e>
                        <m:r>
                          <a:rPr lang="en-US" altLang="zh-CN" sz="2800" i="1" dirty="0">
                            <a:latin typeface="Cambria Math"/>
                          </a:rPr>
                          <m:t>𝒖</m:t>
                        </m:r>
                        <m:r>
                          <a:rPr lang="en-US" altLang="zh-CN" sz="2800" i="1" dirty="0">
                            <a:latin typeface="Cambria Math"/>
                          </a:rPr>
                          <m:t>,</m:t>
                        </m:r>
                        <m:r>
                          <a:rPr lang="en-US" altLang="zh-CN" sz="2800" i="1" dirty="0">
                            <a:latin typeface="Cambria Math"/>
                          </a:rPr>
                          <m:t>𝒗</m:t>
                        </m:r>
                      </m:e>
                    </m:d>
                    <m:r>
                      <a:rPr lang="en-US" altLang="zh-CN" sz="2800" i="1" dirty="0">
                        <a:latin typeface="Cambria Math"/>
                      </a:rPr>
                      <m:t>≥</m:t>
                    </m:r>
                    <m:r>
                      <a:rPr lang="en-US" altLang="zh-CN" sz="2800" i="1" dirty="0">
                        <a:latin typeface="Cambria Math"/>
                      </a:rPr>
                      <m:t>𝟎</m:t>
                    </m:r>
                    <m:r>
                      <a:rPr lang="en-US" altLang="zh-CN" sz="2800" i="1" dirty="0">
                        <a:latin typeface="Cambria Math"/>
                      </a:rPr>
                      <m:t>,</m:t>
                    </m:r>
                  </m:oMath>
                </a14:m>
                <a:r>
                  <a:rPr lang="zh-CN" altLang="en-US" sz="2800" dirty="0"/>
                  <a:t>且</a:t>
                </a:r>
                <a14:m>
                  <m:oMath xmlns:m="http://schemas.openxmlformats.org/officeDocument/2006/math">
                    <m:sSubSup>
                      <m:sSubSupPr>
                        <m:ctrlPr>
                          <a:rPr lang="en-US" altLang="zh-CN" sz="2800" i="1" dirty="0">
                            <a:latin typeface="Cambria Math" panose="02040503050406030204" pitchFamily="18" charset="0"/>
                          </a:rPr>
                        </m:ctrlPr>
                      </m:sSubSupPr>
                      <m:e>
                        <m:r>
                          <a:rPr lang="en-US" altLang="zh-CN" sz="2800" i="1" dirty="0">
                            <a:latin typeface="Cambria Math"/>
                          </a:rPr>
                          <m:t>𝑫</m:t>
                        </m:r>
                      </m:e>
                      <m:sub>
                        <m:r>
                          <a:rPr lang="en-US" altLang="zh-CN" sz="2800" i="1" dirty="0">
                            <a:latin typeface="Cambria Math"/>
                          </a:rPr>
                          <m:t>𝑬</m:t>
                        </m:r>
                      </m:sub>
                      <m:sup>
                        <m:r>
                          <a:rPr lang="en-US" altLang="zh-CN" sz="2800" i="1" dirty="0">
                            <a:latin typeface="Cambria Math"/>
                          </a:rPr>
                          <m:t>𝒑</m:t>
                        </m:r>
                      </m:sup>
                    </m:sSubSup>
                    <m:d>
                      <m:dPr>
                        <m:ctrlPr>
                          <a:rPr lang="en-US" altLang="zh-CN" sz="2800" i="1" dirty="0">
                            <a:latin typeface="Cambria Math" panose="02040503050406030204" pitchFamily="18" charset="0"/>
                          </a:rPr>
                        </m:ctrlPr>
                      </m:dPr>
                      <m:e>
                        <m:r>
                          <a:rPr lang="en-US" altLang="zh-CN" sz="2800" i="1" dirty="0">
                            <a:latin typeface="Cambria Math"/>
                          </a:rPr>
                          <m:t>𝒖</m:t>
                        </m:r>
                        <m:r>
                          <a:rPr lang="en-US" altLang="zh-CN" sz="2800" i="1" dirty="0">
                            <a:latin typeface="Cambria Math"/>
                          </a:rPr>
                          <m:t>,</m:t>
                        </m:r>
                        <m:r>
                          <a:rPr lang="en-US" altLang="zh-CN" sz="2800" i="1" dirty="0">
                            <a:latin typeface="Cambria Math"/>
                          </a:rPr>
                          <m:t>𝒗</m:t>
                        </m:r>
                      </m:e>
                    </m:d>
                    <m:r>
                      <a:rPr lang="en-US" altLang="zh-CN" sz="2800" i="1" dirty="0">
                        <a:latin typeface="Cambria Math"/>
                      </a:rPr>
                      <m:t>≥</m:t>
                    </m:r>
                    <m:sSubSup>
                      <m:sSubSupPr>
                        <m:ctrlPr>
                          <a:rPr lang="en-US" altLang="zh-CN" sz="2800" i="1" dirty="0">
                            <a:latin typeface="Cambria Math" panose="02040503050406030204" pitchFamily="18" charset="0"/>
                          </a:rPr>
                        </m:ctrlPr>
                      </m:sSubSupPr>
                      <m:e>
                        <m:r>
                          <a:rPr lang="en-US" altLang="zh-CN" sz="2800" i="1" dirty="0">
                            <a:latin typeface="Cambria Math"/>
                          </a:rPr>
                          <m:t>𝑫</m:t>
                        </m:r>
                      </m:e>
                      <m:sub>
                        <m:r>
                          <a:rPr lang="en-US" altLang="zh-CN" sz="2800" i="1" dirty="0">
                            <a:latin typeface="Cambria Math"/>
                          </a:rPr>
                          <m:t>𝑬</m:t>
                        </m:r>
                      </m:sub>
                      <m:sup>
                        <m:r>
                          <a:rPr lang="en-US" altLang="zh-CN" sz="2800" i="1" dirty="0">
                            <a:latin typeface="Cambria Math"/>
                          </a:rPr>
                          <m:t>𝒑</m:t>
                        </m:r>
                      </m:sup>
                    </m:sSubSup>
                    <m:r>
                      <a:rPr lang="en-US" altLang="zh-CN" sz="2800" i="1" dirty="0">
                        <a:latin typeface="Cambria Math"/>
                      </a:rPr>
                      <m:t>(</m:t>
                    </m:r>
                    <m:r>
                      <a:rPr lang="en-US" altLang="zh-CN" sz="2800" i="1" dirty="0">
                        <a:latin typeface="Cambria Math"/>
                      </a:rPr>
                      <m:t>𝒘</m:t>
                    </m:r>
                    <m:r>
                      <a:rPr lang="en-US" altLang="zh-CN" sz="2800" i="1" dirty="0">
                        <a:latin typeface="Cambria Math"/>
                      </a:rPr>
                      <m:t>,</m:t>
                    </m:r>
                    <m:r>
                      <a:rPr lang="en-US" altLang="zh-CN" sz="2800" i="1" dirty="0">
                        <a:latin typeface="Cambria Math"/>
                      </a:rPr>
                      <m:t>𝒗</m:t>
                    </m:r>
                    <m:r>
                      <a:rPr lang="en-US" altLang="zh-CN" sz="2800" i="1" dirty="0">
                        <a:latin typeface="Cambria Math"/>
                      </a:rPr>
                      <m:t>)</m:t>
                    </m:r>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90" t="-1410" r="-926"/>
                </a:stretch>
              </a:blipFill>
            </p:spPr>
            <p:txBody>
              <a:bodyPr/>
              <a:lstStyle/>
              <a:p>
                <a:r>
                  <a:rPr lang="zh-CN" altLang="en-US">
                    <a:noFill/>
                  </a:rPr>
                  <a:t> </a:t>
                </a:r>
              </a:p>
            </p:txBody>
          </p:sp>
        </mc:Fallback>
      </mc:AlternateContent>
      <p:sp>
        <p:nvSpPr>
          <p:cNvPr id="4" name="Rectangle 3"/>
          <p:cNvSpPr/>
          <p:nvPr/>
        </p:nvSpPr>
        <p:spPr>
          <a:xfrm>
            <a:off x="1736155" y="6695143"/>
            <a:ext cx="9633520" cy="523220"/>
          </a:xfrm>
          <a:prstGeom prst="rect">
            <a:avLst/>
          </a:prstGeom>
        </p:spPr>
        <p:txBody>
          <a:bodyPr wrap="square">
            <a:spAutoFit/>
          </a:bodyPr>
          <a:lstStyle/>
          <a:p>
            <a:pPr algn="l"/>
            <a:r>
              <a:rPr lang="en-US" altLang="zh-CN" sz="1400" dirty="0">
                <a:solidFill>
                  <a:srgbClr val="CC00CC"/>
                </a:solidFill>
              </a:rPr>
              <a:t>[3]S. </a:t>
            </a:r>
            <a:r>
              <a:rPr lang="en-US" altLang="zh-CN" sz="1400" dirty="0" err="1">
                <a:solidFill>
                  <a:srgbClr val="CC00CC"/>
                </a:solidFill>
              </a:rPr>
              <a:t>Osher</a:t>
            </a:r>
            <a:r>
              <a:rPr lang="en-US" altLang="zh-CN" sz="1400" dirty="0">
                <a:solidFill>
                  <a:srgbClr val="CC00CC"/>
                </a:solidFill>
              </a:rPr>
              <a:t>, M. Burger, D. Goldfarb, J. Xu, and W. Yin, An iterative regularization method for total</a:t>
            </a:r>
          </a:p>
          <a:p>
            <a:pPr algn="l"/>
            <a:r>
              <a:rPr lang="en-US" altLang="zh-CN" sz="1400" dirty="0">
                <a:solidFill>
                  <a:srgbClr val="CC00CC"/>
                </a:solidFill>
              </a:rPr>
              <a:t>variation-based image restoration, </a:t>
            </a:r>
            <a:r>
              <a:rPr lang="en-US" altLang="zh-CN" sz="1400" dirty="0" err="1">
                <a:solidFill>
                  <a:srgbClr val="CC00CC"/>
                </a:solidFill>
              </a:rPr>
              <a:t>Multiscale</a:t>
            </a:r>
            <a:r>
              <a:rPr lang="en-US" altLang="zh-CN" sz="1400" dirty="0">
                <a:solidFill>
                  <a:srgbClr val="CC00CC"/>
                </a:solidFill>
              </a:rPr>
              <a:t> Model. </a:t>
            </a:r>
            <a:r>
              <a:rPr lang="en-US" altLang="zh-CN" sz="1400" dirty="0" err="1">
                <a:solidFill>
                  <a:srgbClr val="CC00CC"/>
                </a:solidFill>
              </a:rPr>
              <a:t>Simul</a:t>
            </a:r>
            <a:r>
              <a:rPr lang="en-US" altLang="zh-CN" sz="1400" dirty="0">
                <a:solidFill>
                  <a:srgbClr val="CC00CC"/>
                </a:solidFill>
              </a:rPr>
              <a:t>., 4 (2005), pp. 460–489</a:t>
            </a:r>
            <a:endParaRPr lang="zh-CN" altLang="en-US" sz="1400" dirty="0">
              <a:solidFill>
                <a:srgbClr val="CC00CC"/>
              </a:solidFill>
            </a:endParaRPr>
          </a:p>
        </p:txBody>
      </p:sp>
      <mc:AlternateContent xmlns:mc="http://schemas.openxmlformats.org/markup-compatibility/2006" xmlns:a14="http://schemas.microsoft.com/office/drawing/2010/main">
        <mc:Choice Requires="a14">
          <p:sp>
            <p:nvSpPr>
              <p:cNvPr id="5" name="Rectangle 4"/>
              <p:cNvSpPr/>
              <p:nvPr/>
            </p:nvSpPr>
            <p:spPr>
              <a:xfrm>
                <a:off x="6056635" y="6057453"/>
                <a:ext cx="4953000" cy="738664"/>
              </a:xfrm>
              <a:prstGeom prst="rect">
                <a:avLst/>
              </a:prstGeom>
            </p:spPr>
            <p:txBody>
              <a:bodyPr>
                <a:spAutoFit/>
              </a:bodyPr>
              <a:lstStyle/>
              <a:p>
                <a:pPr algn="l"/>
                <a:r>
                  <a:rPr lang="zh-CN" altLang="en-US" sz="1400" dirty="0"/>
                  <a:t>函数</a:t>
                </a:r>
                <a14:m>
                  <m:oMath xmlns:m="http://schemas.openxmlformats.org/officeDocument/2006/math">
                    <m:r>
                      <a:rPr lang="en-US" altLang="zh-CN" sz="1400" i="1">
                        <a:latin typeface="Cambria Math"/>
                      </a:rPr>
                      <m:t>𝒇</m:t>
                    </m:r>
                  </m:oMath>
                </a14:m>
                <a:r>
                  <a:rPr lang="zh-CN" altLang="en-US" sz="1400" dirty="0"/>
                  <a:t>在</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a:rPr>
                          <m:t>𝒙</m:t>
                        </m:r>
                      </m:e>
                      <m:sub>
                        <m:r>
                          <a:rPr lang="en-US" altLang="zh-CN" sz="1400" i="1" dirty="0">
                            <a:latin typeface="Cambria Math"/>
                          </a:rPr>
                          <m:t>𝟎</m:t>
                        </m:r>
                      </m:sub>
                    </m:sSub>
                  </m:oMath>
                </a14:m>
                <a:r>
                  <a:rPr lang="zh-CN" altLang="en-US" sz="1400" dirty="0"/>
                  <a:t>处的次梯度是一个向量</a:t>
                </a:r>
                <a14:m>
                  <m:oMath xmlns:m="http://schemas.openxmlformats.org/officeDocument/2006/math">
                    <m:r>
                      <a:rPr lang="en-US" altLang="zh-CN" sz="1400" i="1">
                        <a:latin typeface="Cambria Math"/>
                      </a:rPr>
                      <m:t>𝒗</m:t>
                    </m:r>
                  </m:oMath>
                </a14:m>
                <a:r>
                  <a:rPr lang="en-US" altLang="zh-CN" sz="1400" dirty="0"/>
                  <a:t>,</a:t>
                </a:r>
                <a:r>
                  <a:rPr lang="zh-CN" altLang="en-US" sz="1400" dirty="0"/>
                  <a:t>如果对于</a:t>
                </a:r>
                <a14:m>
                  <m:oMath xmlns:m="http://schemas.openxmlformats.org/officeDocument/2006/math">
                    <m:r>
                      <a:rPr lang="en-US" altLang="zh-CN" sz="1400" i="1">
                        <a:latin typeface="Cambria Math"/>
                      </a:rPr>
                      <m:t>𝑺</m:t>
                    </m:r>
                  </m:oMath>
                </a14:m>
                <a:r>
                  <a:rPr lang="zh-CN" altLang="en-US" sz="1400" dirty="0"/>
                  <a:t>内的任意</a:t>
                </a:r>
                <a14:m>
                  <m:oMath xmlns:m="http://schemas.openxmlformats.org/officeDocument/2006/math">
                    <m:r>
                      <a:rPr lang="en-US" altLang="zh-CN" sz="1400" i="1">
                        <a:latin typeface="Cambria Math"/>
                      </a:rPr>
                      <m:t>𝒙</m:t>
                    </m:r>
                  </m:oMath>
                </a14:m>
                <a:r>
                  <a:rPr lang="zh-CN" altLang="en-US" sz="1400" dirty="0"/>
                  <a:t>，都有</a:t>
                </a:r>
                <a:r>
                  <a:rPr lang="en-US" altLang="zh-CN" sz="1400" dirty="0"/>
                  <a:t>:</a:t>
                </a:r>
                <a14:m>
                  <m:oMath xmlns:m="http://schemas.openxmlformats.org/officeDocument/2006/math">
                    <m:r>
                      <a:rPr lang="en-US" altLang="zh-CN" sz="1400" i="1">
                        <a:latin typeface="Cambria Math"/>
                      </a:rPr>
                      <m:t>𝒇</m:t>
                    </m:r>
                    <m:d>
                      <m:dPr>
                        <m:ctrlPr>
                          <a:rPr lang="en-US" altLang="zh-CN" sz="1400" i="1">
                            <a:latin typeface="Cambria Math" panose="02040503050406030204" pitchFamily="18" charset="0"/>
                          </a:rPr>
                        </m:ctrlPr>
                      </m:dPr>
                      <m:e>
                        <m:r>
                          <a:rPr lang="en-US" altLang="zh-CN" sz="1400" i="1">
                            <a:latin typeface="Cambria Math"/>
                          </a:rPr>
                          <m:t>𝒙</m:t>
                        </m:r>
                      </m:e>
                    </m:d>
                    <m:r>
                      <a:rPr lang="en-US" altLang="zh-CN" sz="1400" i="1">
                        <a:latin typeface="Cambria Math"/>
                      </a:rPr>
                      <m:t>−</m:t>
                    </m:r>
                    <m:r>
                      <a:rPr lang="en-US" altLang="zh-CN" sz="1400" i="1">
                        <a:latin typeface="Cambria Math"/>
                      </a:rPr>
                      <m:t>𝒇</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𝟎</m:t>
                            </m:r>
                          </m:sub>
                        </m:sSub>
                      </m:e>
                    </m:d>
                    <m:r>
                      <a:rPr lang="en-US" altLang="zh-CN" sz="1400" i="1">
                        <a:latin typeface="Cambria Math"/>
                      </a:rPr>
                      <m:t>≥</m:t>
                    </m:r>
                    <m:r>
                      <a:rPr lang="en-US" altLang="zh-CN" sz="1400" i="1">
                        <a:latin typeface="Cambria Math"/>
                      </a:rPr>
                      <m:t>𝒗</m:t>
                    </m:r>
                    <m:r>
                      <a:rPr lang="en-US" altLang="zh-CN" sz="1400" i="1">
                        <a:latin typeface="Cambria Math"/>
                      </a:rPr>
                      <m:t>⋅(</m:t>
                    </m:r>
                    <m:r>
                      <a:rPr lang="en-US" altLang="zh-CN" sz="1400" i="1">
                        <a:latin typeface="Cambria Math"/>
                      </a:rPr>
                      <m:t>𝒙</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𝟎</m:t>
                        </m:r>
                      </m:sub>
                    </m:sSub>
                    <m:r>
                      <a:rPr lang="en-US" altLang="zh-CN" sz="1400" i="1">
                        <a:latin typeface="Cambria Math"/>
                      </a:rPr>
                      <m:t>)</m:t>
                    </m:r>
                  </m:oMath>
                </a14:m>
                <a:r>
                  <a:rPr lang="zh-CN" altLang="en-US" sz="1400" dirty="0"/>
                  <a:t>成立，所有次梯度的集合称为</a:t>
                </a:r>
                <a:r>
                  <a:rPr lang="zh-CN" altLang="en-US" sz="1400" dirty="0">
                    <a:solidFill>
                      <a:srgbClr val="FF0000"/>
                    </a:solidFill>
                  </a:rPr>
                  <a:t>次微分</a:t>
                </a:r>
                <a:r>
                  <a:rPr lang="en-US" altLang="zh-CN" sz="1400" dirty="0">
                    <a:solidFill>
                      <a:srgbClr val="FF0000"/>
                    </a:solidFill>
                  </a:rPr>
                  <a:t>(</a:t>
                </a:r>
                <a:r>
                  <a:rPr lang="en-US" altLang="zh-CN" sz="1400" dirty="0" err="1">
                    <a:solidFill>
                      <a:srgbClr val="FF0000"/>
                    </a:solidFill>
                  </a:rPr>
                  <a:t>subdifferential</a:t>
                </a:r>
                <a:r>
                  <a:rPr lang="en-US" altLang="zh-CN" sz="1400" dirty="0">
                    <a:solidFill>
                      <a:srgbClr val="FF0000"/>
                    </a:solidFill>
                  </a:rPr>
                  <a:t>)</a:t>
                </a:r>
                <a:r>
                  <a:rPr lang="zh-CN" altLang="en-US" sz="1400" dirty="0"/>
                  <a:t>，记为</a:t>
                </a:r>
                <a14:m>
                  <m:oMath xmlns:m="http://schemas.openxmlformats.org/officeDocument/2006/math">
                    <m:r>
                      <a:rPr lang="zh-CN" altLang="en-US" sz="1400" i="1">
                        <a:latin typeface="Cambria Math"/>
                      </a:rPr>
                      <m:t>𝝏</m:t>
                    </m:r>
                    <m:r>
                      <a:rPr lang="en-US" altLang="zh-CN" sz="1400" i="1">
                        <a:latin typeface="Cambria Math"/>
                      </a:rPr>
                      <m:t>𝒇</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𝟎</m:t>
                        </m:r>
                      </m:sub>
                    </m:sSub>
                    <m:r>
                      <a:rPr lang="en-US" altLang="zh-CN" sz="1400" i="1">
                        <a:latin typeface="Cambria Math"/>
                      </a:rPr>
                      <m:t>)</m:t>
                    </m:r>
                  </m:oMath>
                </a14:m>
                <a:endParaRPr lang="en-US" altLang="zh-CN" sz="1400" dirty="0"/>
              </a:p>
            </p:txBody>
          </p:sp>
        </mc:Choice>
        <mc:Fallback xmlns="">
          <p:sp>
            <p:nvSpPr>
              <p:cNvPr id="5" name="Rectangle 4"/>
              <p:cNvSpPr>
                <a:spLocks noRot="1" noChangeAspect="1" noMove="1" noResize="1" noEditPoints="1" noAdjustHandles="1" noChangeArrowheads="1" noChangeShapeType="1" noTextEdit="1"/>
              </p:cNvSpPr>
              <p:nvPr/>
            </p:nvSpPr>
            <p:spPr>
              <a:xfrm>
                <a:off x="6056635" y="6057453"/>
                <a:ext cx="4953000" cy="738664"/>
              </a:xfrm>
              <a:prstGeom prst="rect">
                <a:avLst/>
              </a:prstGeom>
              <a:blipFill>
                <a:blip r:embed="rId4"/>
                <a:stretch>
                  <a:fillRect l="-369" t="-2479" b="-66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988421"/>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考虑两个凸泛函</a:t>
                </a:r>
                <a14:m>
                  <m:oMath xmlns:m="http://schemas.openxmlformats.org/officeDocument/2006/math">
                    <m:r>
                      <a:rPr lang="en-US" altLang="zh-CN" sz="2800" i="1">
                        <a:latin typeface="Cambria Math"/>
                      </a:rPr>
                      <m:t>𝑬</m:t>
                    </m:r>
                  </m:oMath>
                </a14:m>
                <a:r>
                  <a:rPr lang="zh-CN" altLang="en-US" sz="2800" dirty="0"/>
                  <a:t>和</a:t>
                </a:r>
                <a14:m>
                  <m:oMath xmlns:m="http://schemas.openxmlformats.org/officeDocument/2006/math">
                    <m:r>
                      <a:rPr lang="en-US" altLang="zh-CN" sz="2800" i="1" dirty="0">
                        <a:latin typeface="Cambria Math"/>
                      </a:rPr>
                      <m:t>𝑯</m:t>
                    </m:r>
                  </m:oMath>
                </a14:m>
                <a:r>
                  <a:rPr lang="en-US" altLang="zh-CN" sz="2800" dirty="0"/>
                  <a:t>,</a:t>
                </a:r>
                <a:r>
                  <a:rPr lang="zh-CN" altLang="en-US" sz="2800" dirty="0"/>
                  <a:t>定义在</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oMath>
                </a14:m>
                <a:r>
                  <a:rPr lang="zh-CN" altLang="en-US" sz="2800" dirty="0"/>
                  <a:t>上，且</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sub>
                    </m:sSub>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r>
                      <a:rPr lang="en-US" altLang="zh-CN" sz="2800" i="1">
                        <a:latin typeface="Cambria Math"/>
                      </a:rPr>
                      <m:t>𝟎</m:t>
                    </m:r>
                  </m:oMath>
                </a14:m>
                <a:r>
                  <a:rPr lang="en-US" altLang="zh-CN" sz="2800" dirty="0"/>
                  <a:t>.</a:t>
                </a:r>
                <a:r>
                  <a:rPr lang="zh-CN" altLang="en-US" sz="2800" dirty="0"/>
                  <a:t>相关的无约束最小化问题是</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r>
                      <a:rPr lang="en-US" altLang="zh-CN" sz="2800" i="1">
                        <a:latin typeface="Cambria Math"/>
                      </a:rPr>
                      <m:t>𝝀</m:t>
                    </m:r>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oMath>
                </a14:m>
                <a:endParaRPr lang="en-US" altLang="zh-CN" sz="2800" dirty="0"/>
              </a:p>
              <a:p>
                <a:r>
                  <a:rPr lang="zh-CN" altLang="en-US" sz="2800" dirty="0"/>
                  <a:t>我们可以通过迭代求解来改变这个问题：</a:t>
                </a:r>
                <a:endParaRPr lang="en-US" altLang="zh-CN" sz="2800" dirty="0"/>
              </a:p>
              <a:p>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𝒑</m:t>
                        </m:r>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r>
                      <a:rPr lang="en-US" altLang="zh-CN" sz="2800" i="1">
                        <a:latin typeface="Cambria Math"/>
                      </a:rPr>
                      <m:t>𝝀</m:t>
                    </m:r>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r>
                      <a:rPr lang="en-US" altLang="zh-CN" sz="2800" i="1">
                        <a:latin typeface="Cambria Math"/>
                      </a:rPr>
                      <m:t>𝝀</m:t>
                    </m:r>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oMath>
                </a14:m>
                <a:endParaRPr lang="en-US" altLang="zh-CN" sz="2800" i="1" dirty="0"/>
              </a:p>
              <a:p>
                <a:r>
                  <a:rPr lang="zh-CN" altLang="en-US" sz="2800" dirty="0"/>
                  <a:t>为了简单，假设</a:t>
                </a:r>
                <a14:m>
                  <m:oMath xmlns:m="http://schemas.openxmlformats.org/officeDocument/2006/math">
                    <m:r>
                      <a:rPr lang="en-US" altLang="zh-CN" sz="2800" i="1">
                        <a:latin typeface="Cambria Math"/>
                      </a:rPr>
                      <m:t>𝑯</m:t>
                    </m:r>
                  </m:oMath>
                </a14:m>
                <a:r>
                  <a:rPr lang="zh-CN" altLang="en-US" sz="2800" dirty="0"/>
                  <a:t>可微。此时有</a:t>
                </a:r>
                <a14:m>
                  <m:oMath xmlns:m="http://schemas.openxmlformats.org/officeDocument/2006/math">
                    <m:r>
                      <a:rPr lang="en-US" altLang="zh-CN" sz="2800" i="1">
                        <a:latin typeface="Cambria Math"/>
                      </a:rPr>
                      <m:t>𝟎</m:t>
                    </m:r>
                    <m:r>
                      <a:rPr lang="en-US" altLang="zh-CN" sz="2800" i="1">
                        <a:latin typeface="Cambria Math"/>
                      </a:rPr>
                      <m:t>∈</m:t>
                    </m:r>
                    <m:r>
                      <a:rPr lang="en-US" altLang="zh-CN" sz="2800" i="1">
                        <a:latin typeface="Cambria Math"/>
                        <a:ea typeface="Cambria Math"/>
                      </a:rPr>
                      <m:t>𝝏</m:t>
                    </m:r>
                    <m:d>
                      <m:dPr>
                        <m:ctrlPr>
                          <a:rPr lang="en-US" altLang="zh-CN" sz="2800" i="1">
                            <a:latin typeface="Cambria Math" panose="02040503050406030204" pitchFamily="18" charset="0"/>
                            <a:ea typeface="Cambria Math"/>
                          </a:rPr>
                        </m:ctrlPr>
                      </m:dPr>
                      <m:e>
                        <m:sSubSup>
                          <m:sSubSupPr>
                            <m:ctrlPr>
                              <a:rPr lang="en-US" altLang="zh-CN" sz="2800" i="1">
                                <a:latin typeface="Cambria Math" panose="02040503050406030204" pitchFamily="18" charset="0"/>
                                <a:ea typeface="Cambria Math"/>
                              </a:rPr>
                            </m:ctrlPr>
                          </m:sSubSupPr>
                          <m:e>
                            <m:r>
                              <a:rPr lang="en-US" altLang="zh-CN" sz="2800" i="1">
                                <a:latin typeface="Cambria Math"/>
                                <a:ea typeface="Cambria Math"/>
                              </a:rPr>
                              <m:t>𝑫</m:t>
                            </m:r>
                          </m:e>
                          <m:sub>
                            <m:r>
                              <a:rPr lang="en-US" altLang="zh-CN" sz="2800" i="1">
                                <a:latin typeface="Cambria Math"/>
                                <a:ea typeface="Cambria Math"/>
                              </a:rPr>
                              <m:t>𝑬</m:t>
                            </m:r>
                          </m:sub>
                          <m:sup>
                            <m:r>
                              <a:rPr lang="en-US" altLang="zh-CN" sz="2800" i="1">
                                <a:latin typeface="Cambria Math"/>
                                <a:ea typeface="Cambria Math"/>
                              </a:rPr>
                              <m:t>𝒑</m:t>
                            </m:r>
                          </m:sup>
                        </m:sSubSup>
                        <m:d>
                          <m:dPr>
                            <m:ctrlPr>
                              <a:rPr lang="en-US" altLang="zh-CN" sz="2800" i="1">
                                <a:latin typeface="Cambria Math" panose="02040503050406030204" pitchFamily="18" charset="0"/>
                                <a:ea typeface="Cambria Math"/>
                              </a:rPr>
                            </m:ctrlPr>
                          </m:dPr>
                          <m:e>
                            <m:r>
                              <a:rPr lang="en-US" altLang="zh-CN" sz="2800" i="1">
                                <a:latin typeface="Cambria Math"/>
                                <a:ea typeface="Cambria Math"/>
                              </a:rPr>
                              <m:t>𝒖</m:t>
                            </m:r>
                            <m:r>
                              <a:rPr lang="en-US" altLang="zh-CN" sz="2800" i="1">
                                <a:latin typeface="Cambria Math"/>
                                <a:ea typeface="Cambria Math"/>
                              </a:rPr>
                              <m:t>,</m:t>
                            </m:r>
                            <m:sSup>
                              <m:sSupPr>
                                <m:ctrlPr>
                                  <a:rPr lang="en-US" altLang="zh-CN" sz="2800" i="1">
                                    <a:latin typeface="Cambria Math" panose="02040503050406030204" pitchFamily="18" charset="0"/>
                                    <a:ea typeface="Cambria Math"/>
                                  </a:rPr>
                                </m:ctrlPr>
                              </m:sSupPr>
                              <m:e>
                                <m:r>
                                  <a:rPr lang="en-US" altLang="zh-CN" sz="2800" i="1">
                                    <a:latin typeface="Cambria Math"/>
                                    <a:ea typeface="Cambria Math"/>
                                  </a:rPr>
                                  <m:t>𝒖</m:t>
                                </m:r>
                              </m:e>
                              <m:sup>
                                <m:r>
                                  <a:rPr lang="en-US" altLang="zh-CN" sz="2800" i="1">
                                    <a:latin typeface="Cambria Math"/>
                                    <a:ea typeface="Cambria Math"/>
                                  </a:rPr>
                                  <m:t>𝒌</m:t>
                                </m:r>
                              </m:sup>
                            </m:sSup>
                          </m:e>
                        </m:d>
                        <m:r>
                          <a:rPr lang="en-US" altLang="zh-CN" sz="2800" i="1">
                            <a:latin typeface="Cambria Math"/>
                            <a:ea typeface="Cambria Math"/>
                          </a:rPr>
                          <m:t>+</m:t>
                        </m:r>
                        <m:r>
                          <a:rPr lang="en-US" altLang="zh-CN" sz="2800" i="1">
                            <a:latin typeface="Cambria Math"/>
                            <a:ea typeface="Cambria Math"/>
                          </a:rPr>
                          <m:t>𝝀</m:t>
                        </m:r>
                        <m:r>
                          <a:rPr lang="en-US" altLang="zh-CN" sz="2800" i="1">
                            <a:latin typeface="Cambria Math"/>
                            <a:ea typeface="Cambria Math"/>
                          </a:rPr>
                          <m:t>𝑯</m:t>
                        </m:r>
                        <m:d>
                          <m:dPr>
                            <m:ctrlPr>
                              <a:rPr lang="en-US" altLang="zh-CN" sz="2800" i="1">
                                <a:latin typeface="Cambria Math" panose="02040503050406030204" pitchFamily="18" charset="0"/>
                                <a:ea typeface="Cambria Math"/>
                              </a:rPr>
                            </m:ctrlPr>
                          </m:dPr>
                          <m:e>
                            <m:r>
                              <a:rPr lang="en-US" altLang="zh-CN" sz="2800" i="1">
                                <a:latin typeface="Cambria Math"/>
                                <a:ea typeface="Cambria Math"/>
                              </a:rPr>
                              <m:t>𝒖</m:t>
                            </m:r>
                          </m:e>
                        </m:d>
                      </m:e>
                    </m:d>
                  </m:oMath>
                </a14:m>
                <a:r>
                  <a:rPr lang="en-US" altLang="zh-CN" sz="2800" dirty="0"/>
                  <a:t>,</a:t>
                </a:r>
                <a:r>
                  <a:rPr lang="zh-CN" altLang="en-US" sz="2800" dirty="0"/>
                  <a:t>这里次微分在点</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oMath>
                </a14:m>
                <a:r>
                  <a:rPr lang="zh-CN" altLang="en-US" sz="2800" dirty="0"/>
                  <a:t>评估。由于在这个位置</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ea typeface="Cambria Math"/>
                      </a:rPr>
                      <m:t>𝝏</m:t>
                    </m:r>
                    <m:r>
                      <a:rPr lang="en-US" altLang="zh-CN" sz="2800" i="1">
                        <a:latin typeface="Cambria Math"/>
                        <a:ea typeface="Cambria Math"/>
                      </a:rPr>
                      <m:t>𝑬</m:t>
                    </m:r>
                    <m:r>
                      <a:rPr lang="en-US" altLang="zh-CN" sz="2800" i="1">
                        <a:latin typeface="Cambria Math"/>
                        <a:ea typeface="Cambria Math"/>
                      </a:rPr>
                      <m:t>(</m:t>
                    </m:r>
                    <m:sSup>
                      <m:sSupPr>
                        <m:ctrlPr>
                          <a:rPr lang="en-US" altLang="zh-CN" sz="2800" i="1">
                            <a:latin typeface="Cambria Math" panose="02040503050406030204" pitchFamily="18" charset="0"/>
                            <a:ea typeface="Cambria Math"/>
                          </a:rPr>
                        </m:ctrlPr>
                      </m:sSupPr>
                      <m:e>
                        <m:r>
                          <a:rPr lang="en-US" altLang="zh-CN" sz="2800" i="1">
                            <a:latin typeface="Cambria Math"/>
                            <a:ea typeface="Cambria Math"/>
                          </a:rPr>
                          <m:t>𝒖</m:t>
                        </m:r>
                      </m:e>
                      <m:sup>
                        <m:r>
                          <a:rPr lang="en-US" altLang="zh-CN" sz="2800" i="1">
                            <a:latin typeface="Cambria Math"/>
                            <a:ea typeface="Cambria Math"/>
                          </a:rPr>
                          <m:t>𝒌</m:t>
                        </m:r>
                        <m:r>
                          <a:rPr lang="en-US" altLang="zh-CN" sz="2800" i="1">
                            <a:latin typeface="Cambria Math"/>
                            <a:ea typeface="Cambria Math"/>
                          </a:rPr>
                          <m:t>+</m:t>
                        </m:r>
                        <m:r>
                          <a:rPr lang="en-US" altLang="zh-CN" sz="2800" i="1">
                            <a:latin typeface="Cambria Math"/>
                            <a:ea typeface="Cambria Math"/>
                          </a:rPr>
                          <m:t>𝟏</m:t>
                        </m:r>
                      </m:sup>
                    </m:sSup>
                    <m:r>
                      <a:rPr lang="en-US" altLang="zh-CN" sz="2800" i="1">
                        <a:latin typeface="Cambria Math"/>
                        <a:ea typeface="Cambria Math"/>
                      </a:rPr>
                      <m:t>)</m:t>
                    </m:r>
                  </m:oMath>
                </a14:m>
                <a:r>
                  <a:rPr lang="en-US" altLang="zh-CN" sz="2800" dirty="0"/>
                  <a:t>,</a:t>
                </a:r>
                <a:r>
                  <a:rPr lang="zh-CN" altLang="en-US" sz="2800" dirty="0"/>
                  <a:t>我们有</a:t>
                </a:r>
                <a:endParaRPr lang="en-US" altLang="zh-CN" sz="2800" dirty="0"/>
              </a:p>
              <a:p>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m:t>
                    </m:r>
                    <m:r>
                      <a:rPr lang="en-US" altLang="zh-CN" sz="2800" i="1">
                        <a:latin typeface="Cambria Math"/>
                      </a:rPr>
                      <m:t>𝑯</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a:latin typeface="Cambria Math"/>
                      </a:rPr>
                      <m:t>)</m:t>
                    </m:r>
                  </m:oMath>
                </a14:m>
                <a:endParaRPr lang="en-US" altLang="zh-CN" sz="2800" dirty="0"/>
              </a:p>
              <a:p>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94"/>
                </a:stretch>
              </a:blipFill>
            </p:spPr>
            <p:txBody>
              <a:bodyPr/>
              <a:lstStyle/>
              <a:p>
                <a:r>
                  <a:rPr lang="zh-CN" altLang="en-US">
                    <a:noFill/>
                  </a:rPr>
                  <a:t> </a:t>
                </a:r>
              </a:p>
            </p:txBody>
          </p:sp>
        </mc:Fallback>
      </mc:AlternateContent>
      <p:sp>
        <p:nvSpPr>
          <p:cNvPr id="4" name="Rectangle 3"/>
          <p:cNvSpPr/>
          <p:nvPr/>
        </p:nvSpPr>
        <p:spPr>
          <a:xfrm>
            <a:off x="2262130" y="6558271"/>
            <a:ext cx="9073008" cy="600164"/>
          </a:xfrm>
          <a:prstGeom prst="rect">
            <a:avLst/>
          </a:prstGeom>
        </p:spPr>
        <p:txBody>
          <a:bodyPr wrap="square">
            <a:spAutoFit/>
          </a:bodyPr>
          <a:lstStyle/>
          <a:p>
            <a:pPr algn="l"/>
            <a:r>
              <a:rPr lang="en-US" altLang="zh-CN" sz="1100" dirty="0">
                <a:solidFill>
                  <a:srgbClr val="CC00CC"/>
                </a:solidFill>
              </a:rPr>
              <a:t>[4]L. </a:t>
            </a:r>
            <a:r>
              <a:rPr lang="en-US" altLang="zh-CN" sz="1100" dirty="0" err="1">
                <a:solidFill>
                  <a:srgbClr val="CC00CC"/>
                </a:solidFill>
              </a:rPr>
              <a:t>Bregman</a:t>
            </a:r>
            <a:r>
              <a:rPr lang="en-US" altLang="zh-CN" sz="1100" dirty="0">
                <a:solidFill>
                  <a:srgbClr val="CC00CC"/>
                </a:solidFill>
              </a:rPr>
              <a:t>, The relaxation method of finding the common points of convex sets and its application to</a:t>
            </a:r>
          </a:p>
          <a:p>
            <a:pPr algn="l"/>
            <a:r>
              <a:rPr lang="en-US" altLang="zh-CN" sz="1100" dirty="0">
                <a:solidFill>
                  <a:srgbClr val="CC00CC"/>
                </a:solidFill>
              </a:rPr>
              <a:t>the solution of problems in convex optimization, USSR </a:t>
            </a:r>
            <a:r>
              <a:rPr lang="en-US" altLang="zh-CN" sz="1100" dirty="0" err="1">
                <a:solidFill>
                  <a:srgbClr val="CC00CC"/>
                </a:solidFill>
              </a:rPr>
              <a:t>Comput</a:t>
            </a:r>
            <a:r>
              <a:rPr lang="en-US" altLang="zh-CN" sz="1100" dirty="0">
                <a:solidFill>
                  <a:srgbClr val="CC00CC"/>
                </a:solidFill>
              </a:rPr>
              <a:t>. Math. and Math. Phys., 7 (1967),</a:t>
            </a:r>
          </a:p>
          <a:p>
            <a:pPr algn="l"/>
            <a:r>
              <a:rPr lang="en-US" altLang="zh-CN" sz="1100" dirty="0">
                <a:solidFill>
                  <a:srgbClr val="CC00CC"/>
                </a:solidFill>
              </a:rPr>
              <a:t>pp. 200–217</a:t>
            </a:r>
            <a:endParaRPr lang="zh-CN" altLang="en-US" sz="1100" dirty="0">
              <a:solidFill>
                <a:srgbClr val="CC00CC"/>
              </a:solidFill>
            </a:endParaRPr>
          </a:p>
        </p:txBody>
      </p:sp>
      <mc:AlternateContent xmlns:mc="http://schemas.openxmlformats.org/markup-compatibility/2006" xmlns:a14="http://schemas.microsoft.com/office/drawing/2010/main">
        <mc:Choice Requires="a14">
          <p:sp>
            <p:nvSpPr>
              <p:cNvPr id="6" name="Rectangle 5"/>
              <p:cNvSpPr/>
              <p:nvPr/>
            </p:nvSpPr>
            <p:spPr>
              <a:xfrm>
                <a:off x="6128643" y="5243246"/>
                <a:ext cx="4953000" cy="1323439"/>
              </a:xfrm>
              <a:prstGeom prst="rect">
                <a:avLst/>
              </a:prstGeom>
            </p:spPr>
            <p:txBody>
              <a:bodyPr>
                <a:spAutoFit/>
              </a:bodyPr>
              <a:lstStyle/>
              <a:p>
                <a:pPr algn="l"/>
                <a:r>
                  <a:rPr lang="zh-CN" altLang="en-US" sz="2000" dirty="0"/>
                  <a:t>函数</a:t>
                </a:r>
                <a14:m>
                  <m:oMath xmlns:m="http://schemas.openxmlformats.org/officeDocument/2006/math">
                    <m:r>
                      <a:rPr lang="en-US" altLang="zh-CN" sz="2000" i="1">
                        <a:latin typeface="Cambria Math"/>
                      </a:rPr>
                      <m:t>𝒇</m:t>
                    </m:r>
                  </m:oMath>
                </a14:m>
                <a:r>
                  <a:rPr lang="zh-CN" altLang="en-US" sz="2000" dirty="0"/>
                  <a:t>在</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𝟎</m:t>
                        </m:r>
                      </m:sub>
                    </m:sSub>
                  </m:oMath>
                </a14:m>
                <a:r>
                  <a:rPr lang="zh-CN" altLang="en-US" sz="2000" dirty="0"/>
                  <a:t>处的次梯度是一个向量</a:t>
                </a:r>
                <a14:m>
                  <m:oMath xmlns:m="http://schemas.openxmlformats.org/officeDocument/2006/math">
                    <m:r>
                      <a:rPr lang="en-US" altLang="zh-CN" sz="2000" i="1">
                        <a:latin typeface="Cambria Math"/>
                      </a:rPr>
                      <m:t>𝒗</m:t>
                    </m:r>
                  </m:oMath>
                </a14:m>
                <a:r>
                  <a:rPr lang="en-US" altLang="zh-CN" sz="2000" dirty="0"/>
                  <a:t>,</a:t>
                </a:r>
                <a:r>
                  <a:rPr lang="zh-CN" altLang="en-US" sz="2000" dirty="0"/>
                  <a:t>如果对于</a:t>
                </a:r>
                <a14:m>
                  <m:oMath xmlns:m="http://schemas.openxmlformats.org/officeDocument/2006/math">
                    <m:r>
                      <a:rPr lang="en-US" altLang="zh-CN" sz="2000" i="1">
                        <a:latin typeface="Cambria Math"/>
                      </a:rPr>
                      <m:t>𝑺</m:t>
                    </m:r>
                  </m:oMath>
                </a14:m>
                <a:r>
                  <a:rPr lang="zh-CN" altLang="en-US" sz="2000" dirty="0"/>
                  <a:t>内的任意</a:t>
                </a:r>
                <a14:m>
                  <m:oMath xmlns:m="http://schemas.openxmlformats.org/officeDocument/2006/math">
                    <m:r>
                      <a:rPr lang="en-US" altLang="zh-CN" sz="2000" i="1">
                        <a:latin typeface="Cambria Math"/>
                      </a:rPr>
                      <m:t>𝒙</m:t>
                    </m:r>
                  </m:oMath>
                </a14:m>
                <a:r>
                  <a:rPr lang="zh-CN" altLang="en-US" sz="2000" dirty="0"/>
                  <a:t>，都有</a:t>
                </a:r>
                <a:r>
                  <a:rPr lang="en-US" altLang="zh-CN" sz="2000" dirty="0"/>
                  <a:t>:</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m:t>
                    </m:r>
                    <m:r>
                      <a:rPr lang="en-US" altLang="zh-CN" sz="2000" i="1">
                        <a:latin typeface="Cambria Math"/>
                      </a:rPr>
                      <m:t>𝒗</m:t>
                    </m:r>
                    <m:r>
                      <a:rPr lang="en-US" altLang="zh-CN" sz="2000" i="1">
                        <a:latin typeface="Cambria Math"/>
                      </a:rPr>
                      <m:t>⋅(</m:t>
                    </m:r>
                    <m:r>
                      <a:rPr lang="en-US" altLang="zh-CN" sz="2000" i="1">
                        <a:latin typeface="Cambria Math"/>
                      </a:rPr>
                      <m:t>𝒙</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oMath>
                </a14:m>
                <a:r>
                  <a:rPr lang="zh-CN" altLang="en-US" sz="2000" dirty="0"/>
                  <a:t>成立，所有次梯度的集合称为</a:t>
                </a:r>
                <a:r>
                  <a:rPr lang="zh-CN" altLang="en-US" sz="2000" dirty="0">
                    <a:solidFill>
                      <a:srgbClr val="FF0000"/>
                    </a:solidFill>
                  </a:rPr>
                  <a:t>次微分</a:t>
                </a:r>
                <a:r>
                  <a:rPr lang="en-US" altLang="zh-CN" sz="2000" dirty="0">
                    <a:solidFill>
                      <a:srgbClr val="FF0000"/>
                    </a:solidFill>
                  </a:rPr>
                  <a:t>(</a:t>
                </a:r>
                <a:r>
                  <a:rPr lang="en-US" altLang="zh-CN" sz="2000" dirty="0" err="1">
                    <a:solidFill>
                      <a:srgbClr val="FF0000"/>
                    </a:solidFill>
                  </a:rPr>
                  <a:t>subdifferential</a:t>
                </a:r>
                <a:r>
                  <a:rPr lang="en-US" altLang="zh-CN" sz="2000" dirty="0">
                    <a:solidFill>
                      <a:srgbClr val="FF0000"/>
                    </a:solidFill>
                  </a:rPr>
                  <a:t>)</a:t>
                </a:r>
                <a:r>
                  <a:rPr lang="zh-CN" altLang="en-US" sz="2000" dirty="0"/>
                  <a:t>，记为</a:t>
                </a:r>
                <a14:m>
                  <m:oMath xmlns:m="http://schemas.openxmlformats.org/officeDocument/2006/math">
                    <m:r>
                      <a:rPr lang="zh-CN" altLang="en-US" sz="2000" i="1">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oMath>
                </a14:m>
                <a:endParaRPr lang="en-US" altLang="zh-CN" sz="2000" dirty="0"/>
              </a:p>
            </p:txBody>
          </p:sp>
        </mc:Choice>
        <mc:Fallback xmlns="">
          <p:sp>
            <p:nvSpPr>
              <p:cNvPr id="6" name="Rectangle 5"/>
              <p:cNvSpPr>
                <a:spLocks noRot="1" noChangeAspect="1" noMove="1" noResize="1" noEditPoints="1" noAdjustHandles="1" noChangeArrowheads="1" noChangeShapeType="1" noTextEdit="1"/>
              </p:cNvSpPr>
              <p:nvPr/>
            </p:nvSpPr>
            <p:spPr>
              <a:xfrm>
                <a:off x="6128643" y="5243246"/>
                <a:ext cx="4953000" cy="1323439"/>
              </a:xfrm>
              <a:prstGeom prst="rect">
                <a:avLst/>
              </a:prstGeom>
              <a:blipFill>
                <a:blip r:embed="rId3"/>
                <a:stretch>
                  <a:fillRect l="-1230" t="-3226" r="-1230" b="-6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1338337"/>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在</a:t>
                </a:r>
                <a:r>
                  <a:rPr lang="en-US" altLang="zh-CN" dirty="0">
                    <a:solidFill>
                      <a:srgbClr val="CC00CC"/>
                    </a:solidFill>
                  </a:rPr>
                  <a:t>[3]</a:t>
                </a:r>
                <a:r>
                  <a:rPr lang="zh-CN" altLang="en-US" dirty="0"/>
                  <a:t>中，作者分析了</a:t>
                </a:r>
                <a:r>
                  <a:rPr lang="en-US" altLang="zh-CN" dirty="0" err="1"/>
                  <a:t>Bregman</a:t>
                </a:r>
                <a:r>
                  <a:rPr lang="zh-CN" altLang="en-US" dirty="0"/>
                  <a:t>迭代格式的收敛性，在</a:t>
                </a:r>
                <a14:m>
                  <m:oMath xmlns:m="http://schemas.openxmlformats.org/officeDocument/2006/math">
                    <m:r>
                      <a:rPr lang="en-US" altLang="zh-CN" b="1" i="1" smtClean="0">
                        <a:latin typeface="Cambria Math"/>
                      </a:rPr>
                      <m:t>𝑬</m:t>
                    </m:r>
                    <m:r>
                      <a:rPr lang="en-US" altLang="zh-CN" b="1" i="1" smtClean="0">
                        <a:latin typeface="Cambria Math"/>
                      </a:rPr>
                      <m:t>,</m:t>
                    </m:r>
                    <m:r>
                      <a:rPr lang="en-US" altLang="zh-CN" b="1" i="1" smtClean="0">
                        <a:latin typeface="Cambria Math"/>
                      </a:rPr>
                      <m:t>𝑯</m:t>
                    </m:r>
                  </m:oMath>
                </a14:m>
                <a:r>
                  <a:rPr lang="zh-CN" altLang="en-US" dirty="0"/>
                  <a:t>上作相对弱的假设：</a:t>
                </a:r>
                <a14:m>
                  <m:oMath xmlns:m="http://schemas.openxmlformats.org/officeDocument/2006/math">
                    <m:r>
                      <a:rPr lang="zh-CN" altLang="en-US" b="1" i="1" smtClean="0">
                        <a:latin typeface="Cambria Math"/>
                      </a:rPr>
                      <m:t>当</m:t>
                    </m:r>
                    <m:r>
                      <a:rPr lang="en-US" altLang="zh-CN" b="1" i="1" smtClean="0">
                        <a:latin typeface="Cambria Math"/>
                      </a:rPr>
                      <m:t>𝒌</m:t>
                    </m:r>
                    <m:r>
                      <a:rPr lang="en-US" altLang="zh-CN" b="1" i="1" smtClean="0">
                        <a:latin typeface="Cambria Math"/>
                      </a:rPr>
                      <m:t>→∞, </m:t>
                    </m:r>
                    <m:r>
                      <a:rPr lang="en-US" altLang="zh-CN" b="1" i="1" smtClean="0">
                        <a:latin typeface="Cambria Math"/>
                      </a:rPr>
                      <m:t>𝑯</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sup>
                        </m:sSup>
                      </m:e>
                    </m:d>
                    <m:r>
                      <a:rPr lang="en-US" altLang="zh-CN" b="1" i="1" smtClean="0">
                        <a:latin typeface="Cambria Math"/>
                      </a:rPr>
                      <m:t>→</m:t>
                    </m:r>
                    <m:r>
                      <a:rPr lang="en-US" altLang="zh-CN" b="1" i="1" smtClean="0">
                        <a:latin typeface="Cambria Math"/>
                      </a:rPr>
                      <m:t>𝟎</m:t>
                    </m:r>
                  </m:oMath>
                </a14:m>
                <a:r>
                  <a:rPr lang="en-US" altLang="zh-CN" dirty="0"/>
                  <a:t>,[3]</a:t>
                </a:r>
                <a:r>
                  <a:rPr lang="zh-CN" altLang="en-US" dirty="0"/>
                  <a:t>中两条与此相关的收敛性结果如下：</a:t>
                </a:r>
                <a:endParaRPr lang="en-US" altLang="zh-CN" dirty="0"/>
              </a:p>
              <a:p>
                <a:r>
                  <a:rPr lang="en-US" altLang="zh-CN" dirty="0"/>
                  <a:t>1.</a:t>
                </a:r>
                <a:r>
                  <a:rPr lang="zh-CN" altLang="en-US" dirty="0"/>
                  <a:t>假设</a:t>
                </a:r>
                <a14:m>
                  <m:oMath xmlns:m="http://schemas.openxmlformats.org/officeDocument/2006/math">
                    <m:r>
                      <a:rPr lang="en-US" altLang="zh-CN" b="1" i="1" smtClean="0">
                        <a:latin typeface="Cambria Math"/>
                      </a:rPr>
                      <m:t>𝑬</m:t>
                    </m:r>
                    <m:r>
                      <a:rPr lang="en-US" altLang="zh-CN" b="1" i="1" smtClean="0">
                        <a:latin typeface="Cambria Math"/>
                      </a:rPr>
                      <m:t>,</m:t>
                    </m:r>
                    <m:r>
                      <a:rPr lang="en-US" altLang="zh-CN" b="1" i="1" smtClean="0">
                        <a:latin typeface="Cambria Math"/>
                      </a:rPr>
                      <m:t>𝑯</m:t>
                    </m:r>
                  </m:oMath>
                </a14:m>
                <a:r>
                  <a:rPr lang="zh-CN" altLang="en-US" dirty="0"/>
                  <a:t>都是凸泛函，</a:t>
                </a:r>
                <a14:m>
                  <m:oMath xmlns:m="http://schemas.openxmlformats.org/officeDocument/2006/math">
                    <m:r>
                      <a:rPr lang="en-US" altLang="zh-CN" b="1" i="1" smtClean="0">
                        <a:latin typeface="Cambria Math"/>
                      </a:rPr>
                      <m:t>𝑯</m:t>
                    </m:r>
                  </m:oMath>
                </a14:m>
                <a:r>
                  <a:rPr lang="zh-CN" altLang="en-US" dirty="0"/>
                  <a:t>可微。假设对子问题</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sSubSup>
                      <m:sSubSupPr>
                        <m:ctrlPr>
                          <a:rPr lang="en-US" altLang="zh-CN" b="1" i="1" smtClean="0">
                            <a:latin typeface="Cambria Math" panose="02040503050406030204" pitchFamily="18" charset="0"/>
                          </a:rPr>
                        </m:ctrlPr>
                      </m:sSubSupPr>
                      <m:e>
                        <m:r>
                          <a:rPr lang="en-US" altLang="zh-CN" b="1" i="1" smtClean="0">
                            <a:latin typeface="Cambria Math"/>
                          </a:rPr>
                          <m:t>𝑫</m:t>
                        </m:r>
                      </m:e>
                      <m:sub>
                        <m:r>
                          <a:rPr lang="en-US" altLang="zh-CN" b="1" i="1" smtClean="0">
                            <a:latin typeface="Cambria Math"/>
                          </a:rPr>
                          <m:t>𝑬</m:t>
                        </m:r>
                      </m:sub>
                      <m:sup>
                        <m:r>
                          <a:rPr lang="en-US" altLang="zh-CN" b="1" i="1" smtClean="0">
                            <a:latin typeface="Cambria Math"/>
                          </a:rPr>
                          <m:t>𝒑</m:t>
                        </m:r>
                      </m:sup>
                    </m:sSubSup>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sup>
                        </m:sSup>
                      </m:e>
                    </m:d>
                    <m:r>
                      <a:rPr lang="en-US" altLang="zh-CN" b="1" i="1" smtClean="0">
                        <a:latin typeface="Cambria Math"/>
                      </a:rPr>
                      <m:t>+</m:t>
                    </m:r>
                    <m:r>
                      <a:rPr lang="en-US" altLang="zh-CN" b="1" i="1" smtClean="0">
                        <a:latin typeface="Cambria Math"/>
                      </a:rPr>
                      <m:t>𝝀</m:t>
                    </m:r>
                    <m:r>
                      <a:rPr lang="en-US" altLang="zh-CN" b="1" i="1" smtClean="0">
                        <a:latin typeface="Cambria Math"/>
                      </a:rPr>
                      <m:t>𝑯</m:t>
                    </m:r>
                    <m:r>
                      <a:rPr lang="en-US" altLang="zh-CN" b="1" i="1" smtClean="0">
                        <a:latin typeface="Cambria Math"/>
                      </a:rPr>
                      <m:t>(</m:t>
                    </m:r>
                    <m:r>
                      <a:rPr lang="en-US" altLang="zh-CN" b="1" i="1" smtClean="0">
                        <a:latin typeface="Cambria Math"/>
                      </a:rPr>
                      <m:t>𝒖</m:t>
                    </m:r>
                    <m:r>
                      <a:rPr lang="en-US" altLang="zh-CN" b="1" i="1" smtClean="0">
                        <a:latin typeface="Cambria Math"/>
                      </a:rPr>
                      <m:t>)</m:t>
                    </m:r>
                  </m:oMath>
                </a14:m>
                <a:r>
                  <a:rPr lang="zh-CN" altLang="en-US" dirty="0"/>
                  <a:t>的解存在。则有</a:t>
                </a:r>
                <a:endParaRPr lang="en-US" altLang="zh-CN" dirty="0"/>
              </a:p>
              <a:p>
                <a:r>
                  <a:rPr lang="en-US" altLang="zh-CN" dirty="0"/>
                  <a:t>(1) </a:t>
                </a:r>
                <a14:m>
                  <m:oMath xmlns:m="http://schemas.openxmlformats.org/officeDocument/2006/math">
                    <m:r>
                      <a:rPr lang="en-US" altLang="zh-CN" b="1" i="1" smtClean="0">
                        <a:latin typeface="Cambria Math"/>
                      </a:rPr>
                      <m:t>𝑯</m:t>
                    </m:r>
                  </m:oMath>
                </a14:m>
                <a:r>
                  <a:rPr lang="zh-CN" altLang="en-US" dirty="0"/>
                  <a:t>中单调递减性</a:t>
                </a:r>
                <a:r>
                  <a:rPr lang="en-US" altLang="zh-CN" dirty="0"/>
                  <a:t>:</a:t>
                </a:r>
                <a14:m>
                  <m:oMath xmlns:m="http://schemas.openxmlformats.org/officeDocument/2006/math">
                    <m:r>
                      <a:rPr lang="en-US" altLang="zh-CN" b="1" i="1" smtClean="0">
                        <a:latin typeface="Cambria Math"/>
                      </a:rPr>
                      <m:t>𝑯</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e>
                    </m:d>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sup>
                        </m:sSup>
                      </m:e>
                    </m:d>
                  </m:oMath>
                </a14:m>
                <a:endParaRPr lang="en-US" altLang="zh-CN" b="1" dirty="0"/>
              </a:p>
              <a:p>
                <a:r>
                  <a:rPr lang="en-US" altLang="zh-CN" dirty="0"/>
                  <a:t>(2) </a:t>
                </a:r>
                <a:r>
                  <a:rPr lang="zh-CN" altLang="en-US" dirty="0"/>
                  <a:t>收敛到</a:t>
                </a:r>
                <a14:m>
                  <m:oMath xmlns:m="http://schemas.openxmlformats.org/officeDocument/2006/math">
                    <m:r>
                      <a:rPr lang="en-US" altLang="zh-CN" b="1" i="1" smtClean="0">
                        <a:latin typeface="Cambria Math"/>
                      </a:rPr>
                      <m:t>𝑯</m:t>
                    </m:r>
                  </m:oMath>
                </a14:m>
                <a:r>
                  <a:rPr lang="zh-CN" altLang="en-US" dirty="0"/>
                  <a:t>的极小点</a:t>
                </a:r>
                <a:r>
                  <a:rPr lang="en-US" altLang="zh-CN" dirty="0"/>
                  <a:t>:</a:t>
                </a:r>
                <a14:m>
                  <m:oMath xmlns:m="http://schemas.openxmlformats.org/officeDocument/2006/math">
                    <m:r>
                      <a:rPr lang="en-US" altLang="zh-CN" b="1" i="1" smtClean="0">
                        <a:latin typeface="Cambria Math"/>
                      </a:rPr>
                      <m:t>𝑯</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sup>
                        </m:sSup>
                      </m:e>
                    </m:d>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m:t>
                            </m:r>
                          </m:sup>
                        </m:sSup>
                      </m:e>
                    </m:d>
                    <m:r>
                      <a:rPr lang="en-US" altLang="zh-CN" b="1" i="1" smtClean="0">
                        <a:latin typeface="Cambria Math"/>
                      </a:rPr>
                      <m:t>+</m:t>
                    </m:r>
                    <m:r>
                      <a:rPr lang="en-US" altLang="zh-CN" b="1" i="1" smtClean="0">
                        <a:latin typeface="Cambria Math"/>
                      </a:rPr>
                      <m:t>𝑱</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m:t>
                        </m:r>
                      </m:sup>
                    </m:sSup>
                    <m:r>
                      <a:rPr lang="en-US" altLang="zh-CN" b="1" i="1" smtClean="0">
                        <a:latin typeface="Cambria Math"/>
                      </a:rPr>
                      <m:t>)/</m:t>
                    </m:r>
                    <m:r>
                      <a:rPr lang="en-US" altLang="zh-CN" b="1" i="1" smtClean="0">
                        <a:latin typeface="Cambria Math"/>
                      </a:rPr>
                      <m:t>𝒌</m:t>
                    </m:r>
                  </m:oMath>
                </a14:m>
                <a:endParaRPr lang="en-US" altLang="zh-CN" dirty="0"/>
              </a:p>
              <a:p>
                <a:r>
                  <a:rPr lang="zh-CN" altLang="en-US" dirty="0"/>
                  <a:t>除了这些收敛性结果，</a:t>
                </a:r>
                <a:r>
                  <a:rPr lang="en-US" altLang="zh-CN" dirty="0" err="1"/>
                  <a:t>Bregman</a:t>
                </a:r>
                <a:r>
                  <a:rPr lang="zh-CN" altLang="en-US" dirty="0"/>
                  <a:t>迭代还在去噪方面有很好的属性</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p>
            </p:txBody>
          </p:sp>
        </mc:Fallback>
      </mc:AlternateContent>
      <p:sp>
        <p:nvSpPr>
          <p:cNvPr id="4" name="Rectangle 3"/>
          <p:cNvSpPr/>
          <p:nvPr/>
        </p:nvSpPr>
        <p:spPr>
          <a:xfrm>
            <a:off x="1880171" y="6110297"/>
            <a:ext cx="9577064" cy="523220"/>
          </a:xfrm>
          <a:prstGeom prst="rect">
            <a:avLst/>
          </a:prstGeom>
        </p:spPr>
        <p:txBody>
          <a:bodyPr wrap="square">
            <a:spAutoFit/>
          </a:bodyPr>
          <a:lstStyle/>
          <a:p>
            <a:pPr algn="l"/>
            <a:r>
              <a:rPr lang="en-US" altLang="zh-CN" sz="1400" dirty="0">
                <a:solidFill>
                  <a:srgbClr val="CC00CC"/>
                </a:solidFill>
              </a:rPr>
              <a:t>[3]S. </a:t>
            </a:r>
            <a:r>
              <a:rPr lang="en-US" altLang="zh-CN" sz="1400" dirty="0" err="1">
                <a:solidFill>
                  <a:srgbClr val="CC00CC"/>
                </a:solidFill>
              </a:rPr>
              <a:t>Osher</a:t>
            </a:r>
            <a:r>
              <a:rPr lang="en-US" altLang="zh-CN" sz="1400" dirty="0">
                <a:solidFill>
                  <a:srgbClr val="CC00CC"/>
                </a:solidFill>
              </a:rPr>
              <a:t>, M. Burger, D. Goldfarb, J. Xu, and W. Yin, An iterative regularization method for total</a:t>
            </a:r>
          </a:p>
          <a:p>
            <a:pPr algn="l"/>
            <a:r>
              <a:rPr lang="en-US" altLang="zh-CN" sz="1400" dirty="0">
                <a:solidFill>
                  <a:srgbClr val="CC00CC"/>
                </a:solidFill>
              </a:rPr>
              <a:t>variation-based image restoration, </a:t>
            </a:r>
            <a:r>
              <a:rPr lang="en-US" altLang="zh-CN" sz="1400" dirty="0" err="1">
                <a:solidFill>
                  <a:srgbClr val="CC00CC"/>
                </a:solidFill>
              </a:rPr>
              <a:t>Multiscale</a:t>
            </a:r>
            <a:r>
              <a:rPr lang="en-US" altLang="zh-CN" sz="1400" dirty="0">
                <a:solidFill>
                  <a:srgbClr val="CC00CC"/>
                </a:solidFill>
              </a:rPr>
              <a:t> Model. </a:t>
            </a:r>
            <a:r>
              <a:rPr lang="en-US" altLang="zh-CN" sz="1400" dirty="0" err="1">
                <a:solidFill>
                  <a:srgbClr val="CC00CC"/>
                </a:solidFill>
              </a:rPr>
              <a:t>Simul</a:t>
            </a:r>
            <a:r>
              <a:rPr lang="en-US" altLang="zh-CN" sz="1400" dirty="0">
                <a:solidFill>
                  <a:srgbClr val="CC00CC"/>
                </a:solidFill>
              </a:rPr>
              <a:t>., 4 (2005), pp. 460–489</a:t>
            </a:r>
            <a:endParaRPr lang="zh-CN" altLang="en-US" sz="1400" dirty="0">
              <a:solidFill>
                <a:srgbClr val="CC00CC"/>
              </a:solidFill>
            </a:endParaRPr>
          </a:p>
        </p:txBody>
      </p:sp>
    </p:spTree>
    <p:extLst>
      <p:ext uri="{BB962C8B-B14F-4D97-AF65-F5344CB8AC3E}">
        <p14:creationId xmlns:p14="http://schemas.microsoft.com/office/powerpoint/2010/main" val="1670412998"/>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通过</a:t>
                </a:r>
                <a:r>
                  <a:rPr lang="en-US" altLang="zh-CN" sz="2800" dirty="0" err="1"/>
                  <a:t>Bregman</a:t>
                </a:r>
                <a:r>
                  <a:rPr lang="zh-CN" altLang="en-US" sz="2800" dirty="0"/>
                  <a:t>迭代来进行有约束优化</a:t>
                </a:r>
                <a:endParaRPr lang="en-US" altLang="zh-CN" sz="2800" dirty="0"/>
              </a:p>
              <a:p>
                <a:r>
                  <a:rPr lang="zh-CN" altLang="en-US" sz="2800" dirty="0"/>
                  <a:t>希望求解</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 </m:t>
                    </m:r>
                    <m:r>
                      <a:rPr lang="en-US" altLang="zh-CN" sz="2800" i="1">
                        <a:latin typeface="Cambria Math"/>
                      </a:rPr>
                      <m:t>𝒔𝒖𝒄𝒉</m:t>
                    </m:r>
                    <m:r>
                      <a:rPr lang="en-US" altLang="zh-CN" sz="2800" i="1">
                        <a:latin typeface="Cambria Math"/>
                      </a:rPr>
                      <m:t> </m:t>
                    </m:r>
                    <m:r>
                      <a:rPr lang="en-US" altLang="zh-CN" sz="2800" i="1">
                        <a:latin typeface="Cambria Math"/>
                      </a:rPr>
                      <m:t>𝒕𝒉𝒂𝒕</m:t>
                    </m:r>
                    <m:r>
                      <a:rPr lang="en-US" altLang="zh-CN" sz="2800" i="1">
                        <a:latin typeface="Cambria Math"/>
                      </a:rPr>
                      <m:t> </m:t>
                    </m:r>
                    <m:r>
                      <a:rPr lang="en-US" altLang="zh-CN" sz="2800" i="1">
                        <a:latin typeface="Cambria Math"/>
                      </a:rPr>
                      <m:t>𝑨𝒖</m:t>
                    </m:r>
                    <m:r>
                      <a:rPr lang="en-US" altLang="zh-CN" sz="2800" i="1">
                        <a:latin typeface="Cambria Math"/>
                      </a:rPr>
                      <m:t>=</m:t>
                    </m:r>
                    <m:r>
                      <a:rPr lang="en-US" altLang="zh-CN" sz="2800" i="1">
                        <a:latin typeface="Cambria Math"/>
                      </a:rPr>
                      <m:t>𝒃</m:t>
                    </m:r>
                  </m:oMath>
                </a14:m>
                <a:endParaRPr lang="en-US" altLang="zh-CN" sz="2800" dirty="0"/>
              </a:p>
              <a:p>
                <a14:m>
                  <m:oMath xmlns:m="http://schemas.openxmlformats.org/officeDocument/2006/math">
                    <m:r>
                      <a:rPr lang="en-US" altLang="zh-CN" sz="2800" i="1">
                        <a:latin typeface="Cambria Math"/>
                      </a:rPr>
                      <m:t>𝑨</m:t>
                    </m:r>
                  </m:oMath>
                </a14:m>
                <a:r>
                  <a:rPr lang="zh-CN" altLang="en-US" sz="2800" dirty="0"/>
                  <a:t>为线性算子，</a:t>
                </a:r>
                <a14:m>
                  <m:oMath xmlns:m="http://schemas.openxmlformats.org/officeDocument/2006/math">
                    <m:r>
                      <a:rPr lang="en-US" altLang="zh-CN" sz="2800" i="1">
                        <a:latin typeface="Cambria Math"/>
                      </a:rPr>
                      <m:t>𝒃</m:t>
                    </m:r>
                  </m:oMath>
                </a14:m>
                <a:r>
                  <a:rPr lang="zh-CN" altLang="en-US" sz="2800" dirty="0"/>
                  <a:t>为向量，使用二次惩罚项将其转化为无约束问题：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a:t>
                </a:r>
                <a:r>
                  <a:rPr lang="zh-CN" altLang="en-US" sz="2800" dirty="0"/>
                  <a:t>对于小的</a:t>
                </a:r>
                <a14:m>
                  <m:oMath xmlns:m="http://schemas.openxmlformats.org/officeDocument/2006/math">
                    <m:r>
                      <a:rPr lang="en-US" altLang="zh-CN" sz="2800" i="1">
                        <a:latin typeface="Cambria Math"/>
                      </a:rPr>
                      <m:t>𝝀</m:t>
                    </m:r>
                  </m:oMath>
                </a14:m>
                <a:r>
                  <a:rPr lang="zh-CN" altLang="en-US" sz="2800" dirty="0"/>
                  <a:t>，惩罚函数并没有精确强加约束。传统求解办法是令</a:t>
                </a:r>
                <a14:m>
                  <m:oMath xmlns:m="http://schemas.openxmlformats.org/officeDocument/2006/math">
                    <m:r>
                      <a:rPr lang="en-US" altLang="zh-CN" sz="2800" i="1">
                        <a:latin typeface="Cambria Math"/>
                      </a:rPr>
                      <m:t>𝝀</m:t>
                    </m:r>
                    <m:r>
                      <a:rPr lang="en-US" altLang="zh-CN" sz="2800" i="1">
                        <a:latin typeface="Cambria Math"/>
                      </a:rPr>
                      <m:t>→∞</m:t>
                    </m:r>
                  </m:oMath>
                </a14:m>
                <a:r>
                  <a:rPr lang="en-US" altLang="zh-CN" sz="2800" dirty="0"/>
                  <a:t>.</a:t>
                </a:r>
              </a:p>
              <a:p>
                <a:r>
                  <a:rPr lang="zh-CN" altLang="en-US" sz="2800" dirty="0"/>
                  <a:t>这里我们应用</a:t>
                </a:r>
                <a:r>
                  <a:rPr lang="en-US" altLang="zh-CN" sz="2800" dirty="0" err="1"/>
                  <a:t>Bregman</a:t>
                </a:r>
                <a:r>
                  <a:rPr lang="zh-CN" altLang="en-US" sz="2800" dirty="0"/>
                  <a:t>迭代</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𝒑</m:t>
                        </m:r>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r>
                      <a:rPr lang="en-US" altLang="zh-CN" sz="2800" i="1">
                        <a:latin typeface="Cambria Math"/>
                      </a:rPr>
                      <m:t>𝝀</m:t>
                    </m:r>
                    <m:r>
                      <a:rPr lang="en-US" altLang="zh-CN" sz="2800" i="1">
                        <a:latin typeface="Cambria Math"/>
                      </a:rPr>
                      <m:t>𝑯</m:t>
                    </m:r>
                    <m:r>
                      <a:rPr lang="en-US" altLang="zh-CN" sz="2800" i="1">
                        <a:latin typeface="Cambria Math"/>
                      </a:rPr>
                      <m:t>(</m:t>
                    </m:r>
                    <m:r>
                      <a:rPr lang="en-US" altLang="zh-CN" sz="2800" i="1">
                        <a:latin typeface="Cambria Math"/>
                      </a:rPr>
                      <m:t>𝒖</m:t>
                    </m:r>
                    <m:r>
                      <a:rPr lang="en-US" altLang="zh-CN" sz="2800" i="1">
                        <a:latin typeface="Cambria Math"/>
                      </a:rPr>
                      <m:t>)</m:t>
                    </m:r>
                  </m:oMath>
                </a14:m>
                <a:r>
                  <a:rPr lang="zh-CN" altLang="en-US" sz="2800" dirty="0"/>
                  <a:t>，并采用迭代最小化</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𝒑</m:t>
                        </m:r>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endParaRPr lang="en-US" altLang="zh-CN" sz="2800" dirty="0"/>
              </a:p>
              <a:p>
                <a14:m>
                  <m:oMath xmlns:m="http://schemas.openxmlformats.org/officeDocument/2006/math">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endParaRPr lang="en-US" altLang="zh-CN" sz="2800" dirty="0"/>
              </a:p>
              <a:p>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𝝀</m:t>
                    </m:r>
                    <m:sSup>
                      <m:sSupPr>
                        <m:ctrlPr>
                          <a:rPr lang="en-US" altLang="zh-CN" sz="2800" i="1">
                            <a:latin typeface="Cambria Math" panose="02040503050406030204" pitchFamily="18" charset="0"/>
                          </a:rPr>
                        </m:ctrlPr>
                      </m:sSupPr>
                      <m:e>
                        <m:r>
                          <a:rPr lang="en-US" altLang="zh-CN" sz="2800" i="1">
                            <a:latin typeface="Cambria Math"/>
                          </a:rPr>
                          <m:t>𝑨</m:t>
                        </m:r>
                      </m:e>
                      <m:sup>
                        <m:r>
                          <a:rPr lang="en-US" altLang="zh-CN" sz="2800" i="1">
                            <a:latin typeface="Cambria Math"/>
                          </a:rPr>
                          <m:t>𝑻</m:t>
                        </m:r>
                      </m:sup>
                    </m:sSup>
                    <m: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𝒃</m:t>
                    </m:r>
                    <m:r>
                      <a:rPr lang="en-US" altLang="zh-CN" sz="2800" i="1">
                        <a:latin typeface="Cambria Math"/>
                      </a:rPr>
                      <m:t>)</m:t>
                    </m:r>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822835"/>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General Matrix Norms</a:t>
                </a:r>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𝟎</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𝑨</m:t>
                    </m:r>
                    <m:r>
                      <a:rPr lang="en-US" altLang="zh-CN" b="1" i="1" smtClean="0">
                        <a:latin typeface="Cambria Math"/>
                      </a:rPr>
                      <m:t>=</m:t>
                    </m:r>
                    <m:r>
                      <a:rPr lang="en-US" altLang="zh-CN" b="1" i="1" smtClean="0">
                        <a:latin typeface="Cambria Math"/>
                      </a:rPr>
                      <m:t>𝟎</m:t>
                    </m:r>
                  </m:oMath>
                </a14:m>
                <a:endParaRPr lang="en-US" altLang="zh-CN" b="1"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𝜶</m:t>
                        </m:r>
                        <m:r>
                          <a:rPr lang="en-US" altLang="zh-CN" b="1" i="1" smtClean="0">
                            <a:latin typeface="Cambria Math"/>
                          </a:rPr>
                          <m:t>𝑨</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𝜶</m:t>
                        </m:r>
                      </m:e>
                    </m:d>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r>
                          <a:rPr lang="en-US" altLang="zh-CN" b="1" i="1" smtClean="0">
                            <a:latin typeface="Cambria Math"/>
                          </a:rPr>
                          <m:t>+</m:t>
                        </m:r>
                        <m:r>
                          <a:rPr lang="en-US" altLang="zh-CN" b="1" i="1" smtClean="0">
                            <a:latin typeface="Cambria Math"/>
                          </a:rPr>
                          <m:t>𝑩</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𝑩</m:t>
                        </m:r>
                      </m:e>
                    </m:d>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𝑨𝑩</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d>
                      <m:dPr>
                        <m:begChr m:val="‖"/>
                        <m:endChr m:val="‖"/>
                        <m:ctrlPr>
                          <a:rPr lang="en-US" altLang="zh-CN" b="1" i="1" smtClean="0">
                            <a:latin typeface="Cambria Math" panose="02040503050406030204" pitchFamily="18" charset="0"/>
                          </a:rPr>
                        </m:ctrlPr>
                      </m:dPr>
                      <m:e>
                        <m:r>
                          <a:rPr lang="en-US" altLang="zh-CN" b="1" i="1" smtClean="0">
                            <a:latin typeface="Cambria Math"/>
                          </a:rPr>
                          <m:t>𝑩</m:t>
                        </m:r>
                      </m:e>
                    </m:d>
                  </m:oMath>
                </a14:m>
                <a:endParaRPr lang="en-US" altLang="zh-CN" dirty="0"/>
              </a:p>
              <a:p>
                <a:r>
                  <a:rPr lang="zh-CN" altLang="en-US" dirty="0"/>
                  <a:t>诱导矩阵范数</a:t>
                </a:r>
                <a:r>
                  <a:rPr lang="en-US" altLang="zh-CN" dirty="0"/>
                  <a:t>(Induced Matrix Norms)</a:t>
                </a:r>
              </a:p>
              <a:p>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𝒎𝒂</m:t>
                    </m:r>
                    <m:sSub>
                      <m:sSubPr>
                        <m:ctrlPr>
                          <a:rPr lang="en-US" altLang="zh-CN" b="1" i="1" smtClean="0">
                            <a:latin typeface="Cambria Math" panose="02040503050406030204" pitchFamily="18" charset="0"/>
                          </a:rPr>
                        </m:ctrlPr>
                      </m:sSubPr>
                      <m:e>
                        <m:r>
                          <a:rPr lang="en-US" altLang="zh-CN" b="1" i="1" smtClean="0">
                            <a:latin typeface="Cambria Math"/>
                          </a:rPr>
                          <m:t>𝒙</m:t>
                        </m:r>
                      </m:e>
                      <m:sub>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𝟏</m:t>
                        </m:r>
                      </m:sub>
                    </m:sSub>
                    <m:d>
                      <m:dPr>
                        <m:begChr m:val="‖"/>
                        <m:endChr m:val="‖"/>
                        <m:ctrlPr>
                          <a:rPr lang="en-US" altLang="zh-CN" b="1" i="1" smtClean="0">
                            <a:latin typeface="Cambria Math" panose="02040503050406030204" pitchFamily="18" charset="0"/>
                          </a:rPr>
                        </m:ctrlPr>
                      </m:dPr>
                      <m:e>
                        <m:r>
                          <a:rPr lang="en-US" altLang="zh-CN" b="1" i="1" smtClean="0">
                            <a:latin typeface="Cambria Math"/>
                          </a:rPr>
                          <m:t>𝑨𝒙</m:t>
                        </m:r>
                      </m:e>
                    </m:d>
                  </m:oMath>
                </a14:m>
                <a:r>
                  <a:rPr lang="en-US" altLang="zh-CN" dirty="0"/>
                  <a:t>,</a:t>
                </a:r>
                <a14:m>
                  <m:oMath xmlns:m="http://schemas.openxmlformats.org/officeDocument/2006/math">
                    <m:r>
                      <a:rPr lang="en-US" altLang="zh-CN" b="1" i="1" dirty="0" smtClean="0">
                        <a:latin typeface="Cambria Math"/>
                      </a:rPr>
                      <m:t>𝑨</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𝑪</m:t>
                        </m:r>
                      </m:e>
                      <m:sup>
                        <m:r>
                          <a:rPr lang="en-US" altLang="zh-CN" b="1" i="1" dirty="0" smtClean="0">
                            <a:latin typeface="Cambria Math"/>
                          </a:rPr>
                          <m:t>𝒎</m:t>
                        </m:r>
                        <m:r>
                          <a:rPr lang="en-US" altLang="zh-CN" b="1" i="1" dirty="0" smtClean="0">
                            <a:latin typeface="Cambria Math"/>
                          </a:rPr>
                          <m:t>×</m:t>
                        </m:r>
                        <m:r>
                          <a:rPr lang="en-US" altLang="zh-CN" b="1" i="1" dirty="0" smtClean="0">
                            <a:latin typeface="Cambria Math"/>
                          </a:rPr>
                          <m:t>𝒏</m:t>
                        </m:r>
                      </m:sup>
                    </m:sSup>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𝑪</m:t>
                        </m:r>
                      </m:e>
                      <m:sup>
                        <m:r>
                          <a:rPr lang="en-US" altLang="zh-CN" b="1" i="1" dirty="0" smtClean="0">
                            <a:latin typeface="Cambria Math"/>
                          </a:rPr>
                          <m:t>𝒏</m:t>
                        </m:r>
                        <m:r>
                          <a:rPr lang="en-US" altLang="zh-CN" b="1" i="1" dirty="0" smtClean="0">
                            <a:latin typeface="Cambria Math"/>
                          </a:rPr>
                          <m:t>×</m:t>
                        </m:r>
                        <m:r>
                          <a:rPr lang="en-US" altLang="zh-CN" b="1" i="1" dirty="0" smtClean="0">
                            <a:latin typeface="Cambria Math"/>
                          </a:rPr>
                          <m:t>𝟏</m:t>
                        </m:r>
                      </m:sup>
                    </m:sSup>
                  </m:oMath>
                </a14:m>
                <a:r>
                  <a:rPr lang="zh-CN" altLang="en-US" dirty="0"/>
                  <a:t>则称向量范数诱导出矩阵范数</a:t>
                </a:r>
                <a:endParaRPr lang="en-US" altLang="zh-CN" dirty="0"/>
              </a:p>
              <a:p>
                <a:r>
                  <a:rPr lang="zh-CN" altLang="en-US" dirty="0"/>
                  <a:t>显然有：</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𝑨𝒙</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𝑨</m:t>
                        </m:r>
                      </m:e>
                    </m:d>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oMath>
                </a14:m>
                <a:r>
                  <a:rPr lang="en-US" altLang="zh-CN" dirty="0"/>
                  <a:t>,</a:t>
                </a:r>
                <a:r>
                  <a:rPr lang="zh-CN" altLang="en-US" dirty="0"/>
                  <a:t>若</a:t>
                </a:r>
                <a14:m>
                  <m:oMath xmlns:m="http://schemas.openxmlformats.org/officeDocument/2006/math">
                    <m:r>
                      <a:rPr lang="en-US" altLang="zh-CN" b="1" i="1" dirty="0" smtClean="0">
                        <a:latin typeface="Cambria Math"/>
                      </a:rPr>
                      <m:t>𝑨</m:t>
                    </m:r>
                  </m:oMath>
                </a14:m>
                <a:r>
                  <a:rPr lang="zh-CN" altLang="en-US" dirty="0"/>
                  <a:t>非奇异，则</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d>
                          <m:dPr>
                            <m:begChr m:val="‖"/>
                            <m:endChr m:val="‖"/>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𝟏</m:t>
                        </m:r>
                      </m:sub>
                    </m:sSub>
                    <m:d>
                      <m:dPr>
                        <m:begChr m:val="‖"/>
                        <m:endChr m:val="‖"/>
                        <m:ctrlPr>
                          <a:rPr lang="en-US" altLang="zh-CN" b="1" i="1" smtClean="0">
                            <a:latin typeface="Cambria Math" panose="02040503050406030204" pitchFamily="18" charset="0"/>
                          </a:rPr>
                        </m:ctrlPr>
                      </m:dPr>
                      <m:e>
                        <m:r>
                          <a:rPr lang="en-US" altLang="zh-CN" b="1" i="1" smtClean="0">
                            <a:latin typeface="Cambria Math"/>
                          </a:rPr>
                          <m:t>𝑨𝒙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m:t>
                                </m:r>
                                <m:r>
                                  <a:rPr lang="en-US" altLang="zh-CN" b="1" i="1" smtClean="0">
                                    <a:latin typeface="Cambria Math"/>
                                  </a:rPr>
                                  <m:t>𝟏</m:t>
                                </m:r>
                              </m:sup>
                            </m:sSup>
                          </m:e>
                        </m:d>
                      </m:den>
                    </m:f>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313441"/>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这种形式的</a:t>
                </a:r>
                <a:r>
                  <a:rPr lang="en-US" altLang="zh-CN" dirty="0" err="1"/>
                  <a:t>Bregman</a:t>
                </a:r>
                <a:r>
                  <a:rPr lang="zh-CN" altLang="en-US" dirty="0"/>
                  <a:t>迭代在如下文献中</a:t>
                </a:r>
                <a:r>
                  <a:rPr lang="en-US" altLang="zh-CN" dirty="0"/>
                  <a:t>[1][3]</a:t>
                </a:r>
                <a:r>
                  <a:rPr lang="zh-CN" altLang="en-US" dirty="0"/>
                  <a:t>考虑。这里证明当</a:t>
                </a:r>
                <a14:m>
                  <m:oMath xmlns:m="http://schemas.openxmlformats.org/officeDocument/2006/math">
                    <m:r>
                      <a:rPr lang="en-US" altLang="zh-CN" b="1" i="1" smtClean="0">
                        <a:latin typeface="Cambria Math"/>
                      </a:rPr>
                      <m:t>𝑨</m:t>
                    </m:r>
                  </m:oMath>
                </a14:m>
                <a:r>
                  <a:rPr lang="zh-CN" altLang="en-US" dirty="0"/>
                  <a:t>是线性算子时，这种看起来复杂的迭代等价于简化方法：</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a:rPr lang="en-US" altLang="zh-CN" b="1" i="1" smtClean="0">
                        <a:latin typeface="Cambria Math"/>
                      </a:rPr>
                      <m:t>𝑬</m:t>
                    </m:r>
                    <m:d>
                      <m:dPr>
                        <m:ctrlPr>
                          <a:rPr lang="en-US" altLang="zh-CN" b="1" i="1" smtClean="0">
                            <a:latin typeface="Cambria Math" panose="02040503050406030204" pitchFamily="18" charset="0"/>
                          </a:rPr>
                        </m:ctrlPr>
                      </m:dPr>
                      <m:e>
                        <m:r>
                          <a:rPr lang="en-US" altLang="zh-CN" b="1" i="1" smtClean="0">
                            <a:latin typeface="Cambria Math"/>
                          </a:rPr>
                          <m:t>𝒖</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𝝀</m:t>
                        </m:r>
                      </m:num>
                      <m:den>
                        <m:r>
                          <a:rPr lang="en-US" altLang="zh-CN" b="1" i="1" smtClean="0">
                            <a:latin typeface="Cambria Math"/>
                          </a:rPr>
                          <m:t>𝟐</m:t>
                        </m:r>
                      </m:den>
                    </m:f>
                    <m:r>
                      <m:rPr>
                        <m:lit/>
                      </m:rPr>
                      <a:rPr lang="en-US" altLang="zh-CN" b="1" i="1" smtClean="0">
                        <a:latin typeface="Cambria Math"/>
                      </a:rPr>
                      <m:t>||</m:t>
                    </m:r>
                    <m:r>
                      <a:rPr lang="en-US" altLang="zh-CN" b="1" i="1" smtClean="0">
                        <a:latin typeface="Cambria Math"/>
                      </a:rPr>
                      <m:t>𝑨𝒖</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𝒌</m:t>
                        </m:r>
                      </m:sup>
                    </m:sSup>
                    <m:r>
                      <m:rPr>
                        <m:lit/>
                      </m:rPr>
                      <a:rPr lang="en-US" altLang="zh-CN" b="1" i="1" smtClean="0">
                        <a:latin typeface="Cambria Math"/>
                      </a:rPr>
                      <m:t>|</m:t>
                    </m:r>
                    <m:sSubSup>
                      <m:sSubSupPr>
                        <m:ctrlPr>
                          <a:rPr lang="en-US" altLang="zh-CN" b="1" i="1" smtClean="0">
                            <a:latin typeface="Cambria Math" panose="02040503050406030204" pitchFamily="18" charset="0"/>
                          </a:rPr>
                        </m:ctrlPr>
                      </m:sSubSupPr>
                      <m:e>
                        <m:r>
                          <m:rPr>
                            <m:lit/>
                          </m:rPr>
                          <a:rPr lang="en-US" altLang="zh-CN" b="1" i="1" smtClean="0">
                            <a:latin typeface="Cambria Math"/>
                          </a:rPr>
                          <m:t>|</m:t>
                        </m:r>
                      </m:e>
                      <m:sub>
                        <m:r>
                          <a:rPr lang="en-US" altLang="zh-CN" b="1" i="1" smtClean="0">
                            <a:latin typeface="Cambria Math"/>
                          </a:rPr>
                          <m:t>𝟐</m:t>
                        </m:r>
                      </m:sub>
                      <m:sup>
                        <m:r>
                          <a:rPr lang="en-US" altLang="zh-CN" b="1" i="1" smtClean="0">
                            <a:latin typeface="Cambria Math"/>
                          </a:rPr>
                          <m:t>𝟐</m:t>
                        </m:r>
                      </m:sup>
                    </m:sSubSup>
                  </m:oMath>
                </a14:m>
                <a:endParaRPr lang="en-US" altLang="zh-CN" b="1"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𝒌</m:t>
                        </m:r>
                      </m:sup>
                    </m:sSup>
                    <m:r>
                      <a:rPr lang="en-US" altLang="zh-CN" b="1" i="1" smtClean="0">
                        <a:latin typeface="Cambria Math"/>
                      </a:rPr>
                      <m:t>+</m:t>
                    </m:r>
                    <m:r>
                      <a:rPr lang="en-US" altLang="zh-CN" b="1" i="1" smtClean="0">
                        <a:latin typeface="Cambria Math"/>
                      </a:rPr>
                      <m:t>𝒃</m:t>
                    </m:r>
                    <m:r>
                      <a:rPr lang="en-US" altLang="zh-CN" b="1" i="1" smtClean="0">
                        <a:latin typeface="Cambria Math"/>
                      </a:rPr>
                      <m:t>−</m:t>
                    </m:r>
                    <m:r>
                      <a:rPr lang="en-US" altLang="zh-CN" b="1" i="1" smtClean="0">
                        <a:latin typeface="Cambria Math"/>
                      </a:rPr>
                      <m:t>𝑨</m:t>
                    </m:r>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sup>
                    </m:sSup>
                  </m:oMath>
                </a14:m>
                <a:endParaRPr lang="en-US" altLang="zh-CN" b="1" dirty="0"/>
              </a:p>
              <a:p>
                <a:r>
                  <a:rPr lang="zh-CN" altLang="en-US" dirty="0"/>
                  <a:t>换句话说，我们增加约束项的误差到右边项中。这与用于</a:t>
                </a:r>
                <a:r>
                  <a:rPr lang="en-US" altLang="zh-CN" dirty="0"/>
                  <a:t>TV</a:t>
                </a:r>
                <a:r>
                  <a:rPr lang="zh-CN" altLang="en-US" dirty="0"/>
                  <a:t>去噪的</a:t>
                </a:r>
                <a:r>
                  <a:rPr lang="en-US" altLang="zh-CN" dirty="0"/>
                  <a:t>ROF</a:t>
                </a:r>
                <a:r>
                  <a:rPr lang="zh-CN" altLang="en-US" dirty="0"/>
                  <a:t>模型中的加入噪声类似</a:t>
                </a:r>
                <a:r>
                  <a:rPr lang="en-US" altLang="zh-CN" dirty="0"/>
                  <a:t>[3]</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323"/>
                </a:stretch>
              </a:blipFill>
            </p:spPr>
            <p:txBody>
              <a:bodyPr/>
              <a:lstStyle/>
              <a:p>
                <a:r>
                  <a:rPr lang="zh-CN" altLang="en-US">
                    <a:noFill/>
                  </a:rPr>
                  <a:t> </a:t>
                </a:r>
              </a:p>
            </p:txBody>
          </p:sp>
        </mc:Fallback>
      </mc:AlternateContent>
      <p:sp>
        <p:nvSpPr>
          <p:cNvPr id="4" name="Rectangle 3"/>
          <p:cNvSpPr/>
          <p:nvPr/>
        </p:nvSpPr>
        <p:spPr>
          <a:xfrm>
            <a:off x="2024187" y="6171853"/>
            <a:ext cx="8712968" cy="461665"/>
          </a:xfrm>
          <a:prstGeom prst="rect">
            <a:avLst/>
          </a:prstGeom>
        </p:spPr>
        <p:txBody>
          <a:bodyPr wrap="square">
            <a:spAutoFit/>
          </a:bodyPr>
          <a:lstStyle/>
          <a:p>
            <a:pPr algn="l"/>
            <a:r>
              <a:rPr lang="en-US" altLang="zh-CN" sz="1200" dirty="0">
                <a:solidFill>
                  <a:srgbClr val="CC00CC"/>
                </a:solidFill>
              </a:rPr>
              <a:t>[1] W. Yin, S. </a:t>
            </a:r>
            <a:r>
              <a:rPr lang="en-US" altLang="zh-CN" sz="1200" dirty="0" err="1">
                <a:solidFill>
                  <a:srgbClr val="CC00CC"/>
                </a:solidFill>
              </a:rPr>
              <a:t>Osher</a:t>
            </a:r>
            <a:r>
              <a:rPr lang="en-US" altLang="zh-CN" sz="1200" dirty="0">
                <a:solidFill>
                  <a:srgbClr val="CC00CC"/>
                </a:solidFill>
              </a:rPr>
              <a:t>, D. Goldfarb, and J. </a:t>
            </a:r>
            <a:r>
              <a:rPr lang="en-US" altLang="zh-CN" sz="1200" dirty="0" err="1">
                <a:solidFill>
                  <a:srgbClr val="CC00CC"/>
                </a:solidFill>
              </a:rPr>
              <a:t>Darbon</a:t>
            </a:r>
            <a:r>
              <a:rPr lang="en-US" altLang="zh-CN" sz="1200" dirty="0">
                <a:solidFill>
                  <a:srgbClr val="CC00CC"/>
                </a:solidFill>
              </a:rPr>
              <a:t>, </a:t>
            </a:r>
            <a:r>
              <a:rPr lang="en-US" altLang="zh-CN" sz="1200" dirty="0" err="1">
                <a:solidFill>
                  <a:srgbClr val="CC00CC"/>
                </a:solidFill>
              </a:rPr>
              <a:t>Bregman</a:t>
            </a:r>
            <a:r>
              <a:rPr lang="en-US" altLang="zh-CN" sz="1200" dirty="0">
                <a:solidFill>
                  <a:srgbClr val="CC00CC"/>
                </a:solidFill>
              </a:rPr>
              <a:t> iterative algorithms for1-minimization</a:t>
            </a:r>
          </a:p>
          <a:p>
            <a:pPr algn="l"/>
            <a:r>
              <a:rPr lang="en-US" altLang="zh-CN" sz="1200" dirty="0">
                <a:solidFill>
                  <a:srgbClr val="CC00CC"/>
                </a:solidFill>
              </a:rPr>
              <a:t>with applications to compressed sensing, SIAM J. Imaging Sci., 1 (2008), pp. 143–168</a:t>
            </a:r>
            <a:endParaRPr lang="zh-CN" altLang="en-US" sz="1200" dirty="0">
              <a:solidFill>
                <a:srgbClr val="CC00CC"/>
              </a:solidFill>
            </a:endParaRPr>
          </a:p>
        </p:txBody>
      </p:sp>
      <p:sp>
        <p:nvSpPr>
          <p:cNvPr id="5" name="Rectangle 4"/>
          <p:cNvSpPr/>
          <p:nvPr/>
        </p:nvSpPr>
        <p:spPr>
          <a:xfrm>
            <a:off x="2024187" y="5534233"/>
            <a:ext cx="9057456" cy="523220"/>
          </a:xfrm>
          <a:prstGeom prst="rect">
            <a:avLst/>
          </a:prstGeom>
        </p:spPr>
        <p:txBody>
          <a:bodyPr wrap="square">
            <a:spAutoFit/>
          </a:bodyPr>
          <a:lstStyle/>
          <a:p>
            <a:pPr algn="l"/>
            <a:r>
              <a:rPr lang="en-US" altLang="zh-CN" sz="1400" dirty="0">
                <a:solidFill>
                  <a:srgbClr val="CC00CC"/>
                </a:solidFill>
              </a:rPr>
              <a:t>[3]S. </a:t>
            </a:r>
            <a:r>
              <a:rPr lang="en-US" altLang="zh-CN" sz="1400" dirty="0" err="1">
                <a:solidFill>
                  <a:srgbClr val="CC00CC"/>
                </a:solidFill>
              </a:rPr>
              <a:t>Osher</a:t>
            </a:r>
            <a:r>
              <a:rPr lang="en-US" altLang="zh-CN" sz="1400" dirty="0">
                <a:solidFill>
                  <a:srgbClr val="CC00CC"/>
                </a:solidFill>
              </a:rPr>
              <a:t>, M. Burger, D. Goldfarb, J. Xu, and W. Yin, An iterative regularization method for total variation-based image restoration, </a:t>
            </a:r>
            <a:r>
              <a:rPr lang="en-US" altLang="zh-CN" sz="1400" dirty="0" err="1">
                <a:solidFill>
                  <a:srgbClr val="CC00CC"/>
                </a:solidFill>
              </a:rPr>
              <a:t>Multiscale</a:t>
            </a:r>
            <a:r>
              <a:rPr lang="en-US" altLang="zh-CN" sz="1400" dirty="0">
                <a:solidFill>
                  <a:srgbClr val="CC00CC"/>
                </a:solidFill>
              </a:rPr>
              <a:t> Model. </a:t>
            </a:r>
            <a:r>
              <a:rPr lang="en-US" altLang="zh-CN" sz="1400" dirty="0" err="1">
                <a:solidFill>
                  <a:srgbClr val="CC00CC"/>
                </a:solidFill>
              </a:rPr>
              <a:t>Simul</a:t>
            </a:r>
            <a:r>
              <a:rPr lang="en-US" altLang="zh-CN" sz="1400" dirty="0">
                <a:solidFill>
                  <a:srgbClr val="CC00CC"/>
                </a:solidFill>
              </a:rPr>
              <a:t>., 4 (2005), pp. 460–489</a:t>
            </a:r>
            <a:endParaRPr lang="zh-CN" altLang="en-US" sz="1400" dirty="0">
              <a:solidFill>
                <a:srgbClr val="CC00CC"/>
              </a:solidFill>
            </a:endParaRPr>
          </a:p>
        </p:txBody>
      </p:sp>
    </p:spTree>
    <p:extLst>
      <p:ext uri="{BB962C8B-B14F-4D97-AF65-F5344CB8AC3E}">
        <p14:creationId xmlns:p14="http://schemas.microsoft.com/office/powerpoint/2010/main" val="3227691973"/>
      </p:ext>
    </p:extLst>
  </p:cSld>
  <p:clrMapOvr>
    <a:masterClrMapping/>
  </p:clrMapOvr>
  <p:transition spd="med">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由于</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sSubSup>
                      <m:sSubSupPr>
                        <m:ctrlPr>
                          <a:rPr lang="en-US" altLang="zh-CN" sz="2800" i="1">
                            <a:latin typeface="Cambria Math" panose="02040503050406030204" pitchFamily="18" charset="0"/>
                          </a:rPr>
                        </m:ctrlPr>
                      </m:sSubSupPr>
                      <m:e>
                        <m:r>
                          <a:rPr lang="en-US" altLang="zh-CN" sz="2800" i="1">
                            <a:latin typeface="Cambria Math"/>
                          </a:rPr>
                          <m:t>𝑫</m:t>
                        </m:r>
                      </m:e>
                      <m:sub>
                        <m:r>
                          <a:rPr lang="en-US" altLang="zh-CN" sz="2800" i="1">
                            <a:latin typeface="Cambria Math"/>
                          </a:rPr>
                          <m:t>𝑬</m:t>
                        </m:r>
                      </m:sub>
                      <m:sup>
                        <m:r>
                          <a:rPr lang="en-US" altLang="zh-CN" sz="2800" i="1">
                            <a:latin typeface="Cambria Math"/>
                          </a:rPr>
                          <m:t>𝒑</m:t>
                        </m:r>
                      </m:sup>
                    </m:sSubSup>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r>
                        <a:rPr lang="en-US" altLang="zh-CN" sz="2800" i="1">
                          <a:latin typeface="Cambria Math"/>
                        </a:rPr>
                        <m:t>𝒃</m:t>
                      </m:r>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m:oMathPara>
                </a14:m>
                <a:endParaRPr lang="en-US" altLang="zh-CN" sz="28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𝒑</m:t>
                          </m:r>
                        </m:e>
                        <m:sup>
                          <m:r>
                            <a:rPr lang="en-US" altLang="zh-CN" sz="2800" i="1">
                              <a:latin typeface="Cambria Math"/>
                            </a:rPr>
                            <m:t>𝒌</m:t>
                          </m:r>
                        </m:sup>
                      </m:sSup>
                      <m:r>
                        <a:rPr lang="en-US" altLang="zh-CN" sz="2800" i="1">
                          <a:latin typeface="Cambria Math"/>
                        </a:rPr>
                        <m:t>−</m:t>
                      </m:r>
                      <m:r>
                        <a:rPr lang="en-US" altLang="zh-CN" sz="2800" i="1">
                          <a:latin typeface="Cambria Math"/>
                        </a:rPr>
                        <m:t>𝝀</m:t>
                      </m:r>
                      <m:sSup>
                        <m:sSupPr>
                          <m:ctrlPr>
                            <a:rPr lang="en-US" altLang="zh-CN" sz="2800" i="1">
                              <a:latin typeface="Cambria Math" panose="02040503050406030204" pitchFamily="18" charset="0"/>
                            </a:rPr>
                          </m:ctrlPr>
                        </m:sSupPr>
                        <m:e>
                          <m:r>
                            <a:rPr lang="en-US" altLang="zh-CN" sz="2800" i="1">
                              <a:latin typeface="Cambria Math"/>
                            </a:rPr>
                            <m:t>𝑨</m:t>
                          </m:r>
                        </m:e>
                        <m:sup>
                          <m:r>
                            <a:rPr lang="en-US" altLang="zh-CN" sz="2800" i="1">
                              <a:latin typeface="Cambria Math"/>
                            </a:rPr>
                            <m:t>𝑻</m:t>
                          </m:r>
                        </m:sup>
                      </m:sSup>
                      <m: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𝒃</m:t>
                      </m:r>
                      <m:r>
                        <a:rPr lang="en-US" altLang="zh-CN" sz="2800" i="1">
                          <a:latin typeface="Cambria Math"/>
                        </a:rPr>
                        <m:t>)</m:t>
                      </m:r>
                    </m:oMath>
                  </m:oMathPara>
                </a14:m>
                <a:endParaRPr lang="zh-CN" altLang="en-US" sz="2800" dirty="0"/>
              </a:p>
              <a:p>
                <a:r>
                  <a:rPr lang="zh-CN" altLang="en-US" sz="2800" dirty="0"/>
                  <a:t>与</a:t>
                </a:r>
                <a:r>
                  <a:rPr lang="zh-CN" altLang="en-US" sz="2800" dirty="0">
                    <a:solidFill>
                      <a:srgbClr val="FF0000"/>
                    </a:solidFill>
                  </a:rPr>
                  <a:t>（*）</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𝒌</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endParaRPr lang="en-US" altLang="zh-CN" sz="28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𝒌</m:t>
                          </m:r>
                        </m:sup>
                      </m:sSup>
                      <m:r>
                        <a:rPr lang="en-US" altLang="zh-CN" sz="2800" i="1">
                          <a:latin typeface="Cambria Math"/>
                        </a:rPr>
                        <m:t>+</m:t>
                      </m:r>
                      <m:r>
                        <a:rPr lang="en-US" altLang="zh-CN" sz="2800" i="1">
                          <a:latin typeface="Cambria Math"/>
                        </a:rPr>
                        <m:t>𝒃</m:t>
                      </m:r>
                      <m: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oMath>
                  </m:oMathPara>
                </a14:m>
                <a:endParaRPr lang="en-US" altLang="zh-CN" sz="2800" dirty="0"/>
              </a:p>
              <a:p>
                <a:pPr marL="0" indent="0">
                  <a:buNone/>
                </a:pPr>
                <a:r>
                  <a:rPr lang="zh-CN" altLang="en-US" sz="2800" dirty="0"/>
                  <a:t>的等价性，根据前述定理有</a:t>
                </a:r>
                <a14:m>
                  <m:oMath xmlns:m="http://schemas.openxmlformats.org/officeDocument/2006/math">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a:rPr>
                              <m:t>lim</m:t>
                            </m:r>
                          </m:e>
                          <m:lim>
                            <m:r>
                              <a:rPr lang="en-US" altLang="zh-CN" sz="2800" i="1">
                                <a:latin typeface="Cambria Math"/>
                              </a:rPr>
                              <m:t>𝒌</m:t>
                            </m:r>
                            <m:r>
                              <a:rPr lang="en-US" altLang="zh-CN" sz="2800" i="1">
                                <a:latin typeface="Cambria Math"/>
                              </a:rPr>
                              <m:t>→∞</m:t>
                            </m:r>
                          </m:lim>
                        </m:limLow>
                      </m:fName>
                      <m:e>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𝒌</m:t>
                            </m:r>
                          </m:sup>
                        </m:sSup>
                        <m:r>
                          <a:rPr lang="en-US" altLang="zh-CN" sz="2800" i="1">
                            <a:latin typeface="Cambria Math"/>
                          </a:rPr>
                          <m:t>=</m:t>
                        </m:r>
                        <m:r>
                          <a:rPr lang="en-US" altLang="zh-CN" sz="2800" i="1">
                            <a:latin typeface="Cambria Math"/>
                          </a:rPr>
                          <m:t>𝒃</m:t>
                        </m:r>
                      </m:e>
                    </m:func>
                  </m:oMath>
                </a14:m>
                <a:r>
                  <a:rPr lang="en-US" altLang="zh-CN" sz="2800" dirty="0"/>
                  <a:t>,</a:t>
                </a:r>
                <a:r>
                  <a:rPr lang="zh-CN" altLang="en-US" sz="2800" dirty="0"/>
                  <a:t>这里指</a:t>
                </a:r>
                <a:r>
                  <a:rPr lang="en-US" altLang="zh-CN" sz="2800" dirty="0"/>
                  <a:t>2-</a:t>
                </a:r>
                <a:r>
                  <a:rPr lang="zh-CN" altLang="en-US" sz="2800" dirty="0"/>
                  <a:t>范数意义上的收敛，换句话说，对于充分大的</a:t>
                </a:r>
                <a14:m>
                  <m:oMath xmlns:m="http://schemas.openxmlformats.org/officeDocument/2006/math">
                    <m:r>
                      <a:rPr lang="en-US" altLang="zh-CN" sz="2800" i="1">
                        <a:latin typeface="Cambria Math"/>
                      </a:rPr>
                      <m:t>𝒌</m:t>
                    </m:r>
                  </m:oMath>
                </a14:m>
                <a:r>
                  <a:rPr lang="en-US" altLang="zh-CN" sz="2800" dirty="0"/>
                  <a:t>,</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a:rPr>
                          <m:t>𝒖</m:t>
                        </m:r>
                      </m:e>
                      <m:sup>
                        <m:r>
                          <a:rPr lang="en-US" altLang="zh-CN" sz="2800" i="1" dirty="0">
                            <a:latin typeface="Cambria Math"/>
                          </a:rPr>
                          <m:t>𝒌</m:t>
                        </m:r>
                      </m:sup>
                    </m:sSup>
                  </m:oMath>
                </a14:m>
                <a:r>
                  <a:rPr lang="zh-CN" altLang="en-US" sz="2800" dirty="0"/>
                  <a:t>可以以任意高精度满足约束条件</a:t>
                </a:r>
                <a:endParaRPr lang="en-US" altLang="zh-CN" sz="2800" dirty="0"/>
              </a:p>
              <a:p>
                <a:r>
                  <a:rPr lang="zh-CN" altLang="en-US" sz="2800" dirty="0"/>
                  <a:t>现在需要证明通过</a:t>
                </a:r>
                <a:r>
                  <a:rPr lang="zh-CN" altLang="en-US" sz="2800" dirty="0">
                    <a:solidFill>
                      <a:srgbClr val="FF0000"/>
                    </a:solidFill>
                  </a:rPr>
                  <a:t>（*）式获得的</a:t>
                </a:r>
                <a14:m>
                  <m:oMath xmlns:m="http://schemas.openxmlformats.org/officeDocument/2006/math">
                    <m:r>
                      <a:rPr lang="en-US" altLang="zh-CN" sz="2800" i="1">
                        <a:solidFill>
                          <a:srgbClr val="FF0000"/>
                        </a:solidFill>
                        <a:latin typeface="Cambria Math"/>
                      </a:rPr>
                      <m:t>𝑨𝒖</m:t>
                    </m:r>
                    <m:r>
                      <a:rPr lang="en-US" altLang="zh-CN" sz="2800" i="1">
                        <a:solidFill>
                          <a:srgbClr val="FF0000"/>
                        </a:solidFill>
                        <a:latin typeface="Cambria Math"/>
                      </a:rPr>
                      <m:t>=</m:t>
                    </m:r>
                    <m:r>
                      <a:rPr lang="en-US" altLang="zh-CN" sz="2800" i="1">
                        <a:solidFill>
                          <a:srgbClr val="FF0000"/>
                        </a:solidFill>
                        <a:latin typeface="Cambria Math"/>
                      </a:rPr>
                      <m:t>𝒃</m:t>
                    </m:r>
                  </m:oMath>
                </a14:m>
                <a:r>
                  <a:rPr lang="zh-CN" altLang="en-US" sz="2800" dirty="0"/>
                  <a:t>的解</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oMath>
                </a14:m>
                <a:r>
                  <a:rPr lang="zh-CN" altLang="en-US" sz="2800" dirty="0"/>
                  <a:t>确实是原始约束问题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 </m:t>
                    </m:r>
                    <m:r>
                      <a:rPr lang="en-US" altLang="zh-CN" sz="2800" i="1">
                        <a:latin typeface="Cambria Math"/>
                      </a:rPr>
                      <m:t>𝒔𝒖𝒄𝒉</m:t>
                    </m:r>
                    <m:r>
                      <a:rPr lang="en-US" altLang="zh-CN" sz="2800" i="1">
                        <a:latin typeface="Cambria Math"/>
                      </a:rPr>
                      <m:t> </m:t>
                    </m:r>
                    <m:r>
                      <a:rPr lang="en-US" altLang="zh-CN" sz="2800" i="1">
                        <a:latin typeface="Cambria Math"/>
                      </a:rPr>
                      <m:t>𝒕𝒉𝒂𝒕</m:t>
                    </m:r>
                    <m:r>
                      <a:rPr lang="en-US" altLang="zh-CN" sz="2800" i="1">
                        <a:latin typeface="Cambria Math"/>
                      </a:rPr>
                      <m:t> </m:t>
                    </m:r>
                    <m:r>
                      <a:rPr lang="en-US" altLang="zh-CN" sz="2800" i="1">
                        <a:latin typeface="Cambria Math"/>
                      </a:rPr>
                      <m:t>𝑨𝒖</m:t>
                    </m:r>
                    <m:r>
                      <a:rPr lang="en-US" altLang="zh-CN" sz="2800" i="1">
                        <a:latin typeface="Cambria Math"/>
                      </a:rPr>
                      <m:t>=</m:t>
                    </m:r>
                    <m:r>
                      <a:rPr lang="en-US" altLang="zh-CN" sz="2800" i="1">
                        <a:latin typeface="Cambria Math"/>
                      </a:rPr>
                      <m:t>𝒃</m:t>
                    </m:r>
                  </m:oMath>
                </a14:m>
                <a:r>
                  <a:rPr lang="zh-CN" altLang="en-US" sz="2800" dirty="0"/>
                  <a:t>的解。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661" b="-4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8464455"/>
      </p:ext>
    </p:extLst>
  </p:cSld>
  <p:clrMapOvr>
    <a:masterClrMapping/>
  </p:clrMapOvr>
  <p:transition spd="med">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定理：令</a:t>
                </a:r>
                <a14:m>
                  <m:oMath xmlns:m="http://schemas.openxmlformats.org/officeDocument/2006/math">
                    <m:r>
                      <a:rPr lang="en-US" altLang="zh-CN" sz="2800" i="1">
                        <a:latin typeface="Cambria Math"/>
                      </a:rPr>
                      <m:t>𝑯</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𝒎</m:t>
                        </m:r>
                      </m:sup>
                    </m:sSup>
                    <m:r>
                      <a:rPr lang="en-US" altLang="zh-CN" sz="2800" i="1">
                        <a:latin typeface="Cambria Math"/>
                      </a:rPr>
                      <m:t>→</m:t>
                    </m:r>
                    <m:r>
                      <a:rPr lang="en-US" altLang="zh-CN" sz="2800" i="1">
                        <a:latin typeface="Cambria Math"/>
                      </a:rPr>
                      <m:t>𝑹</m:t>
                    </m:r>
                  </m:oMath>
                </a14:m>
                <a:r>
                  <a:rPr lang="zh-CN" altLang="en-US" sz="2800" dirty="0"/>
                  <a:t>是凸的。令</a:t>
                </a:r>
                <a14:m>
                  <m:oMath xmlns:m="http://schemas.openxmlformats.org/officeDocument/2006/math">
                    <m:r>
                      <a:rPr lang="en-US" altLang="zh-CN" sz="2800" i="1">
                        <a:latin typeface="Cambria Math"/>
                      </a:rPr>
                      <m:t>𝑨</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𝒎</m:t>
                        </m:r>
                      </m:sup>
                    </m:sSup>
                  </m:oMath>
                </a14:m>
                <a:r>
                  <a:rPr lang="zh-CN" altLang="en-US" sz="2800" dirty="0"/>
                  <a:t>是线性的。考虑问题</a:t>
                </a:r>
                <a:r>
                  <a:rPr lang="en-US" altLang="zh-CN" sz="2800" dirty="0">
                    <a:solidFill>
                      <a:srgbClr val="FF0000"/>
                    </a:solidFill>
                  </a:rPr>
                  <a:t>(*)</a:t>
                </a:r>
                <a:r>
                  <a:rPr lang="en-US" altLang="zh-CN" sz="2800" dirty="0"/>
                  <a:t>.</a:t>
                </a:r>
                <a:r>
                  <a:rPr lang="zh-CN" altLang="en-US" sz="2800" dirty="0"/>
                  <a:t>假设存在某个迭代子</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oMath>
                </a14:m>
                <a:r>
                  <a:rPr lang="zh-CN" altLang="en-US" sz="2800" dirty="0"/>
                  <a:t>满足</a:t>
                </a:r>
                <a14:m>
                  <m:oMath xmlns:m="http://schemas.openxmlformats.org/officeDocument/2006/math">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r>
                      <a:rPr lang="en-US" altLang="zh-CN" sz="2800" i="1">
                        <a:latin typeface="Cambria Math"/>
                      </a:rPr>
                      <m:t>𝒃</m:t>
                    </m:r>
                  </m:oMath>
                </a14:m>
                <a:r>
                  <a:rPr lang="en-US" altLang="zh-CN" sz="2800" dirty="0"/>
                  <a:t>,</a:t>
                </a:r>
                <a:r>
                  <a:rPr lang="zh-CN" altLang="en-US" sz="2800" dirty="0"/>
                  <a:t>则</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oMath>
                </a14:m>
                <a:r>
                  <a:rPr lang="zh-CN" altLang="en-US" sz="2800" dirty="0"/>
                  <a:t>是原问题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 </m:t>
                    </m:r>
                    <m:r>
                      <a:rPr lang="en-US" altLang="zh-CN" sz="2800" i="1">
                        <a:latin typeface="Cambria Math"/>
                      </a:rPr>
                      <m:t>𝒔𝒖𝒄𝒉</m:t>
                    </m:r>
                    <m:r>
                      <a:rPr lang="en-US" altLang="zh-CN" sz="2800" i="1">
                        <a:latin typeface="Cambria Math"/>
                      </a:rPr>
                      <m:t> </m:t>
                    </m:r>
                    <m:r>
                      <a:rPr lang="en-US" altLang="zh-CN" sz="2800" i="1">
                        <a:latin typeface="Cambria Math"/>
                      </a:rPr>
                      <m:t>𝒕𝒉𝒂𝒕</m:t>
                    </m:r>
                    <m:r>
                      <a:rPr lang="en-US" altLang="zh-CN" sz="2800" i="1">
                        <a:latin typeface="Cambria Math"/>
                      </a:rPr>
                      <m:t> </m:t>
                    </m:r>
                    <m:r>
                      <a:rPr lang="en-US" altLang="zh-CN" sz="2800" i="1">
                        <a:latin typeface="Cambria Math"/>
                      </a:rPr>
                      <m:t>𝑨𝒖</m:t>
                    </m:r>
                    <m:r>
                      <a:rPr lang="en-US" altLang="zh-CN" sz="2800" i="1">
                        <a:latin typeface="Cambria Math"/>
                      </a:rPr>
                      <m:t>=</m:t>
                    </m:r>
                    <m:r>
                      <a:rPr lang="en-US" altLang="zh-CN" sz="2800" i="1">
                        <a:latin typeface="Cambria Math"/>
                      </a:rPr>
                      <m:t>𝒃</m:t>
                    </m:r>
                  </m:oMath>
                </a14:m>
                <a:r>
                  <a:rPr lang="zh-CN" altLang="en-US" sz="2800" dirty="0"/>
                  <a:t>的一个解。</a:t>
                </a:r>
                <a:endParaRPr lang="en-US" altLang="zh-CN" sz="2800" dirty="0"/>
              </a:p>
              <a:p>
                <a:r>
                  <a:rPr lang="zh-CN" altLang="en-US" sz="2800" dirty="0"/>
                  <a:t>证明：令</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oMath>
                </a14:m>
                <a:r>
                  <a:rPr lang="zh-CN" altLang="en-US" sz="2800" dirty="0"/>
                  <a:t>使得</a:t>
                </a:r>
                <a14:m>
                  <m:oMath xmlns:m="http://schemas.openxmlformats.org/officeDocument/2006/math">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r>
                      <a:rPr lang="en-US" altLang="zh-CN" sz="2800" i="1">
                        <a:latin typeface="Cambria Math"/>
                      </a:rPr>
                      <m:t>𝒃</m:t>
                    </m:r>
                  </m:oMath>
                </a14:m>
                <a:r>
                  <a:rPr lang="en-US" altLang="zh-CN" sz="2800" dirty="0"/>
                  <a:t>,</a:t>
                </a:r>
                <a:r>
                  <a:rPr lang="zh-CN" altLang="en-US" sz="2800" dirty="0"/>
                  <a:t>且</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a:rPr lang="en-US" altLang="zh-CN" sz="2800" i="1">
                        <a:latin typeface="Cambria Math"/>
                      </a:rPr>
                      <m:t>𝑬</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𝑨𝒖</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a:t>
                </a:r>
                <a:r>
                  <a:rPr lang="zh-CN" altLang="en-US" sz="2800" dirty="0"/>
                  <a:t>令</a:t>
                </a:r>
                <a14:m>
                  <m:oMath xmlns:m="http://schemas.openxmlformats.org/officeDocument/2006/math">
                    <m:acc>
                      <m:accPr>
                        <m:chr m:val="̂"/>
                        <m:ctrlPr>
                          <a:rPr lang="en-US" altLang="zh-CN" sz="2800" i="1" dirty="0">
                            <a:latin typeface="Cambria Math" panose="02040503050406030204" pitchFamily="18" charset="0"/>
                          </a:rPr>
                        </m:ctrlPr>
                      </m:accPr>
                      <m:e>
                        <m:r>
                          <a:rPr lang="en-US" altLang="zh-CN" sz="2800" i="1" dirty="0">
                            <a:latin typeface="Cambria Math"/>
                          </a:rPr>
                          <m:t>𝒖</m:t>
                        </m:r>
                      </m:e>
                    </m:acc>
                  </m:oMath>
                </a14:m>
                <a:r>
                  <a:rPr lang="zh-CN" altLang="en-US" sz="2800" dirty="0"/>
                  <a:t>是原问题的解。则</a:t>
                </a:r>
                <a14:m>
                  <m:oMath xmlns:m="http://schemas.openxmlformats.org/officeDocument/2006/math">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r>
                      <a:rPr lang="en-US" altLang="zh-CN" sz="2800" i="1">
                        <a:latin typeface="Cambria Math"/>
                      </a:rPr>
                      <m:t>𝒃</m:t>
                    </m:r>
                    <m:r>
                      <a:rPr lang="en-US" altLang="zh-CN" sz="2800" i="1">
                        <a:latin typeface="Cambria Math"/>
                      </a:rPr>
                      <m:t>=</m:t>
                    </m:r>
                    <m:r>
                      <a:rPr lang="en-US" altLang="zh-CN" sz="2800" i="1">
                        <a:latin typeface="Cambria Math"/>
                      </a:rPr>
                      <m:t>𝑨</m:t>
                    </m:r>
                    <m:acc>
                      <m:accPr>
                        <m:chr m:val="̂"/>
                        <m:ctrlPr>
                          <a:rPr lang="en-US" altLang="zh-CN" sz="2800" i="1">
                            <a:latin typeface="Cambria Math" panose="02040503050406030204" pitchFamily="18" charset="0"/>
                          </a:rPr>
                        </m:ctrlPr>
                      </m:accPr>
                      <m:e>
                        <m:r>
                          <a:rPr lang="en-US" altLang="zh-CN" sz="2800" i="1">
                            <a:latin typeface="Cambria Math"/>
                          </a:rPr>
                          <m:t>𝒖</m:t>
                        </m:r>
                      </m:e>
                    </m:acc>
                  </m:oMath>
                </a14:m>
                <a:r>
                  <a:rPr lang="en-US" altLang="zh-CN" sz="2800" dirty="0"/>
                  <a:t>,</a:t>
                </a:r>
                <a:r>
                  <a:rPr lang="zh-CN" altLang="en-US" sz="2800" dirty="0"/>
                  <a:t>意味着</a:t>
                </a:r>
                <a14:m>
                  <m:oMath xmlns:m="http://schemas.openxmlformats.org/officeDocument/2006/math">
                    <m:r>
                      <m:rPr>
                        <m:lit/>
                      </m:rP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r>
                      <a:rPr lang="en-US" altLang="zh-CN" sz="2800" i="1">
                        <a:latin typeface="Cambria Math"/>
                      </a:rPr>
                      <m:t>=</m:t>
                    </m:r>
                    <m:r>
                      <m:rPr>
                        <m:lit/>
                      </m:rPr>
                      <a:rPr lang="en-US" altLang="zh-CN" sz="2800" i="1">
                        <a:latin typeface="Cambria Math"/>
                      </a:rPr>
                      <m:t>||</m:t>
                    </m:r>
                    <m:r>
                      <a:rPr lang="en-US" altLang="zh-CN" sz="2800" i="1">
                        <a:latin typeface="Cambria Math"/>
                      </a:rPr>
                      <m:t>𝑨</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a:t>
                </a:r>
                <a:r>
                  <a:rPr lang="zh-CN" altLang="en-US" sz="2800" dirty="0"/>
                  <a:t>从</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a:rPr>
                          <m:t>𝒖</m:t>
                        </m:r>
                      </m:e>
                      <m:sup>
                        <m:r>
                          <a:rPr lang="en-US" altLang="zh-CN" sz="2800" i="1" dirty="0">
                            <a:latin typeface="Cambria Math"/>
                          </a:rPr>
                          <m:t>∗</m:t>
                        </m:r>
                      </m:sup>
                    </m:sSup>
                  </m:oMath>
                </a14:m>
                <a:r>
                  <a:rPr lang="zh-CN" altLang="en-US" sz="2800" dirty="0"/>
                  <a:t>的定义有</a:t>
                </a:r>
                <a14:m>
                  <m:oMath xmlns:m="http://schemas.openxmlformats.org/officeDocument/2006/math">
                    <m:r>
                      <a:rPr lang="en-US" altLang="zh-CN" sz="2800" i="1">
                        <a:latin typeface="Cambria Math"/>
                      </a:rPr>
                      <m:t>𝑬</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r>
                      <a:rPr lang="en-US" altLang="zh-CN" sz="2800" i="1">
                        <a:latin typeface="Cambria Math"/>
                      </a:rPr>
                      <m:t>≤</m:t>
                    </m:r>
                    <m:r>
                      <a:rPr lang="en-US" altLang="zh-CN" sz="2800" i="1">
                        <a:latin typeface="Cambria Math"/>
                      </a:rPr>
                      <m:t>𝑬</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a:rPr>
                              <m:t>𝒖</m:t>
                            </m:r>
                          </m:e>
                        </m:acc>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𝒃</m:t>
                        </m:r>
                      </m:e>
                      <m:sup>
                        <m:r>
                          <a:rPr lang="en-US" altLang="zh-CN" sz="2800" i="1">
                            <a:latin typeface="Cambria Math"/>
                          </a:rPr>
                          <m:t>∗</m:t>
                        </m:r>
                      </m:sup>
                    </m:sSup>
                    <m:r>
                      <m:rPr>
                        <m:lit/>
                      </m:rPr>
                      <a:rPr lang="en-US" altLang="zh-CN" sz="2800" i="1">
                        <a:latin typeface="Cambria Math"/>
                      </a:rPr>
                      <m:t>|</m:t>
                    </m:r>
                    <m:sSubSup>
                      <m:sSubSupPr>
                        <m:ctrlPr>
                          <a:rPr lang="en-US" altLang="zh-CN" sz="2800" i="1">
                            <a:latin typeface="Cambria Math" panose="02040503050406030204" pitchFamily="18" charset="0"/>
                          </a:rPr>
                        </m:ctrlPr>
                      </m:sSubSupPr>
                      <m:e>
                        <m:r>
                          <m:rPr>
                            <m:lit/>
                          </m:rPr>
                          <a:rPr lang="en-US" altLang="zh-CN" sz="2800" i="1">
                            <a:latin typeface="Cambria Math"/>
                          </a:rPr>
                          <m:t>|</m:t>
                        </m:r>
                      </m:e>
                      <m:sub>
                        <m:r>
                          <a:rPr lang="en-US" altLang="zh-CN" sz="2800" i="1">
                            <a:latin typeface="Cambria Math"/>
                          </a:rPr>
                          <m:t>𝟐</m:t>
                        </m:r>
                      </m:sub>
                      <m:sup>
                        <m:r>
                          <a:rPr lang="en-US" altLang="zh-CN" sz="2800" i="1">
                            <a:latin typeface="Cambria Math"/>
                          </a:rPr>
                          <m:t>𝟐</m:t>
                        </m:r>
                      </m:sup>
                    </m:sSubSup>
                  </m:oMath>
                </a14:m>
                <a:r>
                  <a:rPr lang="en-US" altLang="zh-CN" sz="2800" dirty="0"/>
                  <a:t>,</a:t>
                </a:r>
                <a:r>
                  <a:rPr lang="zh-CN" altLang="en-US" sz="2800" dirty="0"/>
                  <a:t>从而可得</a:t>
                </a:r>
                <a14:m>
                  <m:oMath xmlns:m="http://schemas.openxmlformats.org/officeDocument/2006/math">
                    <m:r>
                      <a:rPr lang="en-US" altLang="zh-CN" sz="2800" i="1">
                        <a:latin typeface="Cambria Math"/>
                      </a:rPr>
                      <m:t>𝑬</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e>
                    </m:d>
                    <m:r>
                      <a:rPr lang="en-US" altLang="zh-CN" sz="2800" i="1">
                        <a:latin typeface="Cambria Math"/>
                      </a:rPr>
                      <m:t>≤</m:t>
                    </m:r>
                    <m:r>
                      <a:rPr lang="en-US" altLang="zh-CN" sz="2800" i="1">
                        <a:latin typeface="Cambria Math"/>
                      </a:rPr>
                      <m:t>𝑬</m:t>
                    </m:r>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oMath>
                </a14:m>
                <a:r>
                  <a:rPr lang="en-US" altLang="zh-CN" sz="2800" dirty="0"/>
                  <a:t>,</a:t>
                </a:r>
                <a:r>
                  <a:rPr lang="zh-CN" altLang="en-US" sz="2800" dirty="0"/>
                  <a:t>由于</a:t>
                </a:r>
                <a14:m>
                  <m:oMath xmlns:m="http://schemas.openxmlformats.org/officeDocument/2006/math">
                    <m:acc>
                      <m:accPr>
                        <m:chr m:val="̂"/>
                        <m:ctrlPr>
                          <a:rPr lang="en-US" altLang="zh-CN" sz="2800" i="1">
                            <a:latin typeface="Cambria Math" panose="02040503050406030204" pitchFamily="18" charset="0"/>
                          </a:rPr>
                        </m:ctrlPr>
                      </m:accPr>
                      <m:e>
                        <m:r>
                          <a:rPr lang="en-US" altLang="zh-CN" sz="2800" i="1">
                            <a:latin typeface="Cambria Math"/>
                          </a:rPr>
                          <m:t>𝒖</m:t>
                        </m:r>
                      </m:e>
                    </m:acc>
                  </m:oMath>
                </a14:m>
                <a:r>
                  <a:rPr lang="zh-CN" altLang="en-US" sz="2800" dirty="0"/>
                  <a:t>满足原始优化问题，这个不等式化为等式，表明</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m:t>
                        </m:r>
                      </m:sup>
                    </m:sSup>
                  </m:oMath>
                </a14:m>
                <a:r>
                  <a:rPr lang="zh-CN" altLang="en-US" sz="2800" dirty="0"/>
                  <a:t>解决原问题。</a:t>
                </a:r>
                <a:endParaRPr lang="en-US" altLang="zh-CN" sz="2800" dirty="0"/>
              </a:p>
              <a:p>
                <a:r>
                  <a:rPr lang="zh-CN" altLang="en-US" sz="2800" dirty="0"/>
                  <a:t>注意这里并没有要求</a:t>
                </a:r>
                <a14:m>
                  <m:oMath xmlns:m="http://schemas.openxmlformats.org/officeDocument/2006/math">
                    <m:r>
                      <a:rPr lang="en-US" altLang="zh-CN" sz="2800" i="1">
                        <a:latin typeface="Cambria Math"/>
                      </a:rPr>
                      <m:t>𝑨</m:t>
                    </m:r>
                  </m:oMath>
                </a14:m>
                <a:r>
                  <a:rPr lang="zh-CN" altLang="en-US" sz="2800" dirty="0"/>
                  <a:t>是线性的，因此可应用到非线性的情况</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7057256"/>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Bregman</a:t>
                </a:r>
                <a:r>
                  <a:rPr lang="zh-CN" altLang="en-US" dirty="0"/>
                  <a:t>迭代的优点：与传统的惩罚函数比较</a:t>
                </a:r>
                <a:endParaRPr lang="en-US" altLang="zh-CN" dirty="0"/>
              </a:p>
              <a:p>
                <a:r>
                  <a:rPr lang="zh-CN" altLang="en-US" dirty="0"/>
                  <a:t>收敛特别快：应用到某些合适类型的目标函数的时候，尤其是问题中的函数</a:t>
                </a:r>
                <a14:m>
                  <m:oMath xmlns:m="http://schemas.openxmlformats.org/officeDocument/2006/math">
                    <m:r>
                      <a:rPr lang="en-US" altLang="zh-CN" b="1" i="1" smtClean="0">
                        <a:latin typeface="Cambria Math"/>
                      </a:rPr>
                      <m:t>𝑬</m:t>
                    </m:r>
                  </m:oMath>
                </a14:m>
                <a:r>
                  <a:rPr lang="zh-CN" altLang="en-US" dirty="0"/>
                  <a:t>包含</a:t>
                </a:r>
                <a:r>
                  <a:rPr lang="en-US" altLang="zh-CN" dirty="0"/>
                  <a:t>L1-</a:t>
                </a:r>
                <a:r>
                  <a:rPr lang="zh-CN" altLang="en-US" dirty="0"/>
                  <a:t>正则项的时候，因而当收敛快的时候，仅仅要解少量无约束问题</a:t>
                </a:r>
                <a:endParaRPr lang="en-US" altLang="zh-CN" dirty="0"/>
              </a:p>
              <a:p>
                <a:r>
                  <a:rPr lang="zh-CN" altLang="en-US" dirty="0"/>
                  <a:t>也许是最重要的优点就是问题</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sub>
                    </m:sSub>
                    <m:r>
                      <a:rPr lang="en-US" altLang="zh-CN" b="1" i="1" smtClean="0">
                        <a:latin typeface="Cambria Math"/>
                      </a:rPr>
                      <m:t>𝑬</m:t>
                    </m:r>
                    <m:d>
                      <m:dPr>
                        <m:ctrlPr>
                          <a:rPr lang="en-US" altLang="zh-CN" b="1" i="1" smtClean="0">
                            <a:latin typeface="Cambria Math" panose="02040503050406030204" pitchFamily="18" charset="0"/>
                          </a:rPr>
                        </m:ctrlPr>
                      </m:dPr>
                      <m:e>
                        <m:r>
                          <a:rPr lang="en-US" altLang="zh-CN" b="1" i="1" smtClean="0">
                            <a:latin typeface="Cambria Math"/>
                          </a:rPr>
                          <m:t>𝒖</m:t>
                        </m:r>
                      </m:e>
                    </m:d>
                    <m:r>
                      <a:rPr lang="en-US" altLang="zh-CN" b="1" i="1" smtClean="0">
                        <a:latin typeface="Cambria Math"/>
                      </a:rPr>
                      <m:t>+</m:t>
                    </m:r>
                    <m:r>
                      <a:rPr lang="en-US" altLang="zh-CN" b="1" i="1" smtClean="0">
                        <a:latin typeface="Cambria Math"/>
                      </a:rPr>
                      <m:t>𝝀</m:t>
                    </m:r>
                    <m:r>
                      <a:rPr lang="en-US" altLang="zh-CN" b="1" i="1" smtClean="0">
                        <a:latin typeface="Cambria Math"/>
                      </a:rPr>
                      <m:t>𝑯</m:t>
                    </m:r>
                    <m:r>
                      <a:rPr lang="en-US" altLang="zh-CN" b="1" i="1" smtClean="0">
                        <a:latin typeface="Cambria Math"/>
                      </a:rPr>
                      <m:t>(</m:t>
                    </m:r>
                    <m:r>
                      <a:rPr lang="en-US" altLang="zh-CN" b="1" i="1" smtClean="0">
                        <a:latin typeface="Cambria Math"/>
                      </a:rPr>
                      <m:t>𝒖</m:t>
                    </m:r>
                    <m:r>
                      <a:rPr lang="en-US" altLang="zh-CN" b="1" i="1" smtClean="0">
                        <a:latin typeface="Cambria Math"/>
                      </a:rPr>
                      <m:t>)</m:t>
                    </m:r>
                  </m:oMath>
                </a14:m>
                <a:r>
                  <a:rPr lang="zh-CN" altLang="en-US" dirty="0"/>
                  <a:t>中的</a:t>
                </a:r>
                <a14:m>
                  <m:oMath xmlns:m="http://schemas.openxmlformats.org/officeDocument/2006/math">
                    <m:r>
                      <a:rPr lang="en-US" altLang="zh-CN" b="1" i="1" smtClean="0">
                        <a:latin typeface="Cambria Math"/>
                      </a:rPr>
                      <m:t>𝝀</m:t>
                    </m:r>
                  </m:oMath>
                </a14:m>
                <a:r>
                  <a:rPr lang="zh-CN" altLang="en-US" dirty="0"/>
                  <a:t>值为常数。因此我们可以选择一个</a:t>
                </a:r>
                <a14:m>
                  <m:oMath xmlns:m="http://schemas.openxmlformats.org/officeDocument/2006/math">
                    <m:r>
                      <a:rPr lang="en-US" altLang="zh-CN" b="1" i="1" smtClean="0">
                        <a:latin typeface="Cambria Math"/>
                      </a:rPr>
                      <m:t>𝝀</m:t>
                    </m:r>
                  </m:oMath>
                </a14:m>
                <a:r>
                  <a:rPr lang="zh-CN" altLang="en-US" dirty="0"/>
                  <a:t>值来最小化子问题的条件数，导致迭代优化方法，如</a:t>
                </a:r>
                <a:r>
                  <a:rPr lang="en-US" altLang="zh-CN" dirty="0"/>
                  <a:t>Newton</a:t>
                </a:r>
                <a:r>
                  <a:rPr lang="zh-CN" altLang="en-US" dirty="0"/>
                  <a:t>或者</a:t>
                </a:r>
                <a:r>
                  <a:rPr lang="en-US" altLang="zh-CN" dirty="0"/>
                  <a:t>G</a:t>
                </a:r>
                <a:r>
                  <a:rPr lang="zh-CN" altLang="en-US" dirty="0"/>
                  <a:t>啊</a:t>
                </a:r>
                <a:r>
                  <a:rPr lang="en-US" altLang="zh-CN" dirty="0"/>
                  <a:t>us</a:t>
                </a:r>
                <a:r>
                  <a:rPr lang="zh-CN" altLang="en-US" dirty="0"/>
                  <a:t>是</a:t>
                </a:r>
                <a:r>
                  <a:rPr lang="en-US" altLang="zh-CN" dirty="0"/>
                  <a:t>-Seidel</a:t>
                </a:r>
                <a:r>
                  <a:rPr lang="zh-CN" altLang="en-US" dirty="0"/>
                  <a:t>方法的快速收敛</a:t>
                </a:r>
                <a:endParaRPr lang="en-US" altLang="zh-CN" dirty="0"/>
              </a:p>
              <a:p>
                <a:r>
                  <a:rPr lang="en-US" altLang="zh-CN" dirty="0" err="1"/>
                  <a:t>Bregman</a:t>
                </a:r>
                <a:r>
                  <a:rPr lang="zh-CN" altLang="en-US" dirty="0"/>
                  <a:t>迭代也避免了使用连续方法中，当</a:t>
                </a:r>
                <a14:m>
                  <m:oMath xmlns:m="http://schemas.openxmlformats.org/officeDocument/2006/math">
                    <m:r>
                      <a:rPr lang="en-US" altLang="zh-CN" b="1" i="1" smtClean="0">
                        <a:latin typeface="Cambria Math"/>
                      </a:rPr>
                      <m:t>𝝀</m:t>
                    </m:r>
                    <m:r>
                      <a:rPr lang="en-US" altLang="zh-CN" b="1" i="1" smtClean="0">
                        <a:latin typeface="Cambria Math"/>
                      </a:rPr>
                      <m:t>→∞</m:t>
                    </m:r>
                  </m:oMath>
                </a14:m>
                <a:r>
                  <a:rPr lang="zh-CN" altLang="en-US" dirty="0"/>
                  <a:t>时的数值不稳定性问题</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3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3767075"/>
      </p:ext>
    </p:extLst>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Split </a:t>
            </a:r>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分裂</a:t>
                </a:r>
                <a:r>
                  <a:rPr lang="en-US" altLang="zh-CN" sz="2800" dirty="0" err="1"/>
                  <a:t>Bregman</a:t>
                </a:r>
                <a:r>
                  <a:rPr lang="en-US" altLang="zh-CN" sz="2800" dirty="0"/>
                  <a:t>-</a:t>
                </a:r>
                <a:r>
                  <a:rPr lang="zh-CN" altLang="en-US" sz="2800" dirty="0"/>
                  <a:t>一种对</a:t>
                </a:r>
                <a:r>
                  <a:rPr lang="en-US" altLang="zh-CN" sz="2800" dirty="0"/>
                  <a:t>L1-</a:t>
                </a:r>
                <a:r>
                  <a:rPr lang="zh-CN" altLang="en-US" sz="2800" dirty="0"/>
                  <a:t>正则化问题的更好的形式化方法</a:t>
                </a:r>
                <a:endParaRPr lang="en-US" altLang="zh-CN" sz="2800" dirty="0"/>
              </a:p>
              <a:p>
                <a:r>
                  <a:rPr lang="zh-CN" altLang="en-US" sz="2800" dirty="0"/>
                  <a:t>下面将应用</a:t>
                </a:r>
                <a:r>
                  <a:rPr lang="en-US" altLang="zh-CN" sz="2800" dirty="0" err="1"/>
                  <a:t>Bregman</a:t>
                </a:r>
                <a:r>
                  <a:rPr lang="zh-CN" altLang="en-US" sz="2800" dirty="0"/>
                  <a:t>框架来求解</a:t>
                </a:r>
                <a:r>
                  <a:rPr lang="en-US" altLang="zh-CN" sz="2800" dirty="0"/>
                  <a:t>L1-</a:t>
                </a:r>
                <a:r>
                  <a:rPr lang="zh-CN" altLang="en-US" sz="2800" dirty="0"/>
                  <a:t>正则化问题</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m:rPr>
                        <m:lit/>
                      </m:rPr>
                      <a:rPr lang="en-US" altLang="zh-CN" sz="2800" i="1">
                        <a:latin typeface="Cambria Math"/>
                      </a:rPr>
                      <m:t>|</m:t>
                    </m:r>
                    <m:r>
                      <a:rPr lang="en-US" altLang="zh-CN" sz="2800">
                        <a:latin typeface="Cambria Math"/>
                      </a:rPr>
                      <m:t>𝚽</m:t>
                    </m:r>
                    <m:d>
                      <m:dPr>
                        <m:ctrlPr>
                          <a:rPr lang="en-US" altLang="zh-CN" sz="2800" i="1">
                            <a:latin typeface="Cambria Math" panose="02040503050406030204" pitchFamily="18" charset="0"/>
                          </a:rPr>
                        </m:ctrlPr>
                      </m:dPr>
                      <m:e>
                        <m:r>
                          <a:rPr lang="en-US" altLang="zh-CN" sz="2800" i="1">
                            <a:latin typeface="Cambria Math"/>
                          </a:rPr>
                          <m:t>𝒖</m:t>
                        </m:r>
                      </m:e>
                    </m:d>
                    <m:r>
                      <m:rPr>
                        <m:lit/>
                      </m:rPr>
                      <a:rPr lang="en-US" altLang="zh-CN" sz="2800" i="1">
                        <a:latin typeface="Cambria Math"/>
                      </a:rPr>
                      <m:t>|</m:t>
                    </m:r>
                    <m:r>
                      <a:rPr lang="en-US" altLang="zh-CN" sz="2800" i="1">
                        <a:latin typeface="Cambria Math"/>
                      </a:rPr>
                      <m:t>+</m:t>
                    </m:r>
                    <m:r>
                      <a:rPr lang="en-US" altLang="zh-CN" sz="2800" i="1">
                        <a:latin typeface="Cambria Math"/>
                      </a:rPr>
                      <m:t>𝑯</m:t>
                    </m:r>
                    <m:r>
                      <a:rPr lang="en-US" altLang="zh-CN" sz="2800" i="1">
                        <a:latin typeface="Cambria Math"/>
                      </a:rPr>
                      <m:t>(</m:t>
                    </m:r>
                    <m:r>
                      <a:rPr lang="en-US" altLang="zh-CN" sz="2800" i="1">
                        <a:latin typeface="Cambria Math"/>
                      </a:rPr>
                      <m:t>𝒖</m:t>
                    </m:r>
                    <m:r>
                      <a:rPr lang="en-US" altLang="zh-CN" sz="2800">
                        <a:latin typeface="Cambria Math"/>
                      </a:rPr>
                      <m:t>)</m:t>
                    </m:r>
                  </m:oMath>
                </a14:m>
                <a:r>
                  <a:rPr lang="zh-CN" altLang="en-US" sz="2800" dirty="0"/>
                  <a:t>，假设</a:t>
                </a:r>
                <a14:m>
                  <m:oMath xmlns:m="http://schemas.openxmlformats.org/officeDocument/2006/math">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m:t>
                        </m:r>
                      </m:e>
                    </m:d>
                    <m:r>
                      <a:rPr lang="en-US" altLang="zh-CN" sz="2800" i="1">
                        <a:latin typeface="Cambria Math"/>
                      </a:rPr>
                      <m:t>,</m:t>
                    </m:r>
                    <m:r>
                      <m:rPr>
                        <m:lit/>
                      </m:rPr>
                      <a:rPr lang="en-US" altLang="zh-CN" sz="2800" i="1">
                        <a:latin typeface="Cambria Math"/>
                      </a:rPr>
                      <m:t>|</m:t>
                    </m:r>
                    <m:r>
                      <a:rPr lang="en-US" altLang="zh-CN" sz="2800">
                        <a:latin typeface="Cambria Math"/>
                      </a:rPr>
                      <m:t>𝚽</m:t>
                    </m:r>
                    <m:r>
                      <a:rPr lang="en-US" altLang="zh-CN" sz="2800">
                        <a:latin typeface="Cambria Math"/>
                      </a:rPr>
                      <m:t>(</m:t>
                    </m:r>
                    <m:r>
                      <a:rPr lang="en-US" altLang="zh-CN" sz="2800" i="1">
                        <a:latin typeface="Cambria Math"/>
                      </a:rPr>
                      <m:t>⋅)</m:t>
                    </m:r>
                    <m:r>
                      <m:rPr>
                        <m:lit/>
                      </m:rPr>
                      <a:rPr lang="en-US" altLang="zh-CN" sz="2800" i="1">
                        <a:latin typeface="Cambria Math"/>
                      </a:rPr>
                      <m:t>|</m:t>
                    </m:r>
                  </m:oMath>
                </a14:m>
                <a:r>
                  <a:rPr lang="zh-CN" altLang="en-US" sz="2800" dirty="0"/>
                  <a:t>都是凸泛函，且假定</a:t>
                </a:r>
                <a14:m>
                  <m:oMath xmlns:m="http://schemas.openxmlformats.org/officeDocument/2006/math">
                    <m:r>
                      <a:rPr lang="en-US" altLang="zh-CN" sz="2800">
                        <a:latin typeface="Cambria Math"/>
                      </a:rPr>
                      <m:t>𝚽</m:t>
                    </m:r>
                    <m:r>
                      <a:rPr lang="en-US" altLang="zh-CN" sz="2800">
                        <a:latin typeface="Cambria Math"/>
                      </a:rPr>
                      <m:t>(</m:t>
                    </m:r>
                    <m:r>
                      <a:rPr lang="en-US" altLang="zh-CN" sz="2800" i="1">
                        <a:latin typeface="Cambria Math"/>
                      </a:rPr>
                      <m:t>⋅)</m:t>
                    </m:r>
                  </m:oMath>
                </a14:m>
                <a:r>
                  <a:rPr lang="zh-CN" altLang="en-US" sz="2800" dirty="0"/>
                  <a:t>是可微的</a:t>
                </a:r>
                <a:endParaRPr lang="en-US" altLang="zh-CN" sz="2800" dirty="0"/>
              </a:p>
              <a:p>
                <a:r>
                  <a:rPr lang="zh-CN" altLang="en-US" sz="2800" dirty="0"/>
                  <a:t>方法关键是解耦合</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m:rPr>
                        <m:lit/>
                      </m:rPr>
                      <a:rPr lang="en-US" altLang="zh-CN" sz="2800" i="1">
                        <a:latin typeface="Cambria Math"/>
                      </a:rPr>
                      <m:t>|</m:t>
                    </m:r>
                    <m:r>
                      <a:rPr lang="en-US" altLang="zh-CN" sz="2800">
                        <a:latin typeface="Cambria Math"/>
                      </a:rPr>
                      <m:t>𝚽</m:t>
                    </m:r>
                    <m:d>
                      <m:dPr>
                        <m:ctrlPr>
                          <a:rPr lang="en-US" altLang="zh-CN" sz="2800" i="1">
                            <a:latin typeface="Cambria Math" panose="02040503050406030204" pitchFamily="18" charset="0"/>
                          </a:rPr>
                        </m:ctrlPr>
                      </m:dPr>
                      <m:e>
                        <m:r>
                          <a:rPr lang="en-US" altLang="zh-CN" sz="2800" i="1">
                            <a:latin typeface="Cambria Math"/>
                          </a:rPr>
                          <m:t>𝒖</m:t>
                        </m:r>
                      </m:e>
                    </m:d>
                    <m:r>
                      <m:rPr>
                        <m:lit/>
                      </m:rPr>
                      <a:rPr lang="en-US" altLang="zh-CN" sz="2800" i="1">
                        <a:latin typeface="Cambria Math"/>
                      </a:rPr>
                      <m:t>|</m:t>
                    </m:r>
                    <m:r>
                      <a:rPr lang="en-US" altLang="zh-CN" sz="2800" i="1">
                        <a:latin typeface="Cambria Math"/>
                      </a:rPr>
                      <m:t>+</m:t>
                    </m:r>
                    <m:r>
                      <a:rPr lang="en-US" altLang="zh-CN" sz="2800" i="1">
                        <a:latin typeface="Cambria Math"/>
                      </a:rPr>
                      <m:t>𝑯</m:t>
                    </m:r>
                    <m:r>
                      <a:rPr lang="en-US" altLang="zh-CN" sz="2800" i="1">
                        <a:latin typeface="Cambria Math"/>
                      </a:rPr>
                      <m:t>(</m:t>
                    </m:r>
                    <m:r>
                      <a:rPr lang="en-US" altLang="zh-CN" sz="2800" i="1">
                        <a:latin typeface="Cambria Math"/>
                      </a:rPr>
                      <m:t>𝒖</m:t>
                    </m:r>
                    <m:r>
                      <a:rPr lang="en-US" altLang="zh-CN" sz="2800">
                        <a:latin typeface="Cambria Math"/>
                      </a:rPr>
                      <m:t>)</m:t>
                    </m:r>
                  </m:oMath>
                </a14:m>
                <a:r>
                  <a:rPr lang="zh-CN" altLang="en-US" sz="2800" dirty="0"/>
                  <a:t>中能量的</a:t>
                </a:r>
                <a:r>
                  <a:rPr lang="en-US" altLang="zh-CN" sz="2800" dirty="0"/>
                  <a:t>L1</a:t>
                </a:r>
                <a:r>
                  <a:rPr lang="zh-CN" altLang="en-US" sz="2800" dirty="0"/>
                  <a:t>和</a:t>
                </a:r>
                <a:r>
                  <a:rPr lang="en-US" altLang="zh-CN" sz="2800" dirty="0"/>
                  <a:t>L2</a:t>
                </a:r>
                <a:r>
                  <a:rPr lang="zh-CN" altLang="en-US" sz="2800" dirty="0"/>
                  <a:t>部分；这种分类形式遵循</a:t>
                </a:r>
                <a:r>
                  <a:rPr lang="en-US" altLang="zh-CN" sz="2800" dirty="0"/>
                  <a:t>[5]</a:t>
                </a:r>
                <a:r>
                  <a:rPr lang="zh-CN" altLang="en-US" sz="2800" dirty="0"/>
                  <a:t>中的思想，那里采用类似的技术来应用到</a:t>
                </a:r>
                <a:r>
                  <a:rPr lang="en-US" altLang="zh-CN" sz="2800" dirty="0"/>
                  <a:t>L1-</a:t>
                </a:r>
                <a:r>
                  <a:rPr lang="zh-CN" altLang="en-US" sz="2800" dirty="0"/>
                  <a:t>正则化去卷积，不考虑</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sub>
                    </m:sSub>
                    <m:r>
                      <m:rPr>
                        <m:lit/>
                      </m:rPr>
                      <a:rPr lang="en-US" altLang="zh-CN" sz="2800" i="1">
                        <a:latin typeface="Cambria Math"/>
                      </a:rPr>
                      <m:t>|</m:t>
                    </m:r>
                    <m:r>
                      <a:rPr lang="en-US" altLang="zh-CN" sz="2800">
                        <a:latin typeface="Cambria Math"/>
                      </a:rPr>
                      <m:t>𝚽</m:t>
                    </m:r>
                    <m:d>
                      <m:dPr>
                        <m:ctrlPr>
                          <a:rPr lang="en-US" altLang="zh-CN" sz="2800" i="1">
                            <a:latin typeface="Cambria Math" panose="02040503050406030204" pitchFamily="18" charset="0"/>
                          </a:rPr>
                        </m:ctrlPr>
                      </m:dPr>
                      <m:e>
                        <m:r>
                          <a:rPr lang="en-US" altLang="zh-CN" sz="2800" i="1">
                            <a:latin typeface="Cambria Math"/>
                          </a:rPr>
                          <m:t>𝒖</m:t>
                        </m:r>
                      </m:e>
                    </m:d>
                    <m:r>
                      <m:rPr>
                        <m:lit/>
                      </m:rPr>
                      <a:rPr lang="en-US" altLang="zh-CN" sz="2800" i="1">
                        <a:latin typeface="Cambria Math"/>
                      </a:rPr>
                      <m:t>|</m:t>
                    </m:r>
                    <m:r>
                      <a:rPr lang="en-US" altLang="zh-CN" sz="2800" i="1">
                        <a:latin typeface="Cambria Math"/>
                      </a:rPr>
                      <m:t>+</m:t>
                    </m:r>
                    <m:r>
                      <a:rPr lang="en-US" altLang="zh-CN" sz="2800" i="1">
                        <a:latin typeface="Cambria Math"/>
                      </a:rPr>
                      <m:t>𝑯</m:t>
                    </m:r>
                    <m:r>
                      <a:rPr lang="en-US" altLang="zh-CN" sz="2800" i="1">
                        <a:latin typeface="Cambria Math"/>
                      </a:rPr>
                      <m:t>(</m:t>
                    </m:r>
                    <m:r>
                      <a:rPr lang="en-US" altLang="zh-CN" sz="2800" i="1">
                        <a:latin typeface="Cambria Math"/>
                      </a:rPr>
                      <m:t>𝒖</m:t>
                    </m:r>
                    <m:r>
                      <a:rPr lang="en-US" altLang="zh-CN" sz="2800" i="1">
                        <a:latin typeface="Cambria Math"/>
                      </a:rPr>
                      <m:t>)</m:t>
                    </m:r>
                  </m:oMath>
                </a14:m>
                <a:r>
                  <a:rPr lang="zh-CN" altLang="en-US" sz="2800" dirty="0"/>
                  <a:t>，现在考虑</a:t>
                </a:r>
                <a14:m>
                  <m:oMath xmlns:m="http://schemas.openxmlformats.org/officeDocument/2006/math">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r>
                          <a:rPr lang="en-US" altLang="zh-CN" sz="2800" i="1">
                            <a:latin typeface="Cambria Math"/>
                          </a:rPr>
                          <m:t>,</m:t>
                        </m:r>
                        <m:r>
                          <a:rPr lang="en-US" altLang="zh-CN" sz="2800" i="1">
                            <a:latin typeface="Cambria Math"/>
                          </a:rPr>
                          <m:t>𝒅</m:t>
                        </m:r>
                      </m:sub>
                    </m:sSub>
                    <m:r>
                      <m:rPr>
                        <m:lit/>
                      </m:rPr>
                      <a:rPr lang="en-US" altLang="zh-CN" sz="2800" i="1">
                        <a:latin typeface="Cambria Math"/>
                      </a:rPr>
                      <m:t>|</m:t>
                    </m:r>
                    <m:r>
                      <a:rPr lang="en-US" altLang="zh-CN" sz="2800" i="1">
                        <a:latin typeface="Cambria Math"/>
                      </a:rPr>
                      <m:t>𝒅</m:t>
                    </m:r>
                    <m:r>
                      <m:rPr>
                        <m:lit/>
                      </m:rPr>
                      <a:rPr lang="en-US" altLang="zh-CN" sz="2800" i="1">
                        <a:latin typeface="Cambria Math"/>
                      </a:rPr>
                      <m:t>|</m:t>
                    </m:r>
                    <m:r>
                      <a:rPr lang="en-US" altLang="zh-CN" sz="2800" i="1">
                        <a:latin typeface="Cambria Math"/>
                      </a:rPr>
                      <m:t>+</m:t>
                    </m:r>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𝒔𝒖𝒄𝒉</m:t>
                    </m:r>
                    <m:r>
                      <a:rPr lang="en-US" altLang="zh-CN" sz="2800" i="1">
                        <a:latin typeface="Cambria Math"/>
                      </a:rPr>
                      <m:t> </m:t>
                    </m:r>
                    <m:r>
                      <a:rPr lang="en-US" altLang="zh-CN" sz="2800" i="1">
                        <a:latin typeface="Cambria Math"/>
                      </a:rPr>
                      <m:t>𝒕𝒉𝒂𝒕</m:t>
                    </m:r>
                    <m:r>
                      <a:rPr lang="en-US" altLang="zh-CN" sz="2800" i="1">
                        <a:latin typeface="Cambria Math"/>
                      </a:rPr>
                      <m:t>  </m:t>
                    </m:r>
                    <m:r>
                      <a:rPr lang="en-US" altLang="zh-CN" sz="2800" i="1">
                        <a:latin typeface="Cambria Math"/>
                      </a:rPr>
                      <m:t>𝒅</m:t>
                    </m:r>
                    <m:r>
                      <a:rPr lang="en-US" altLang="zh-CN" sz="2800" i="1">
                        <a:latin typeface="Cambria Math"/>
                      </a:rPr>
                      <m:t>=</m:t>
                    </m:r>
                    <m:r>
                      <a:rPr lang="en-US" altLang="zh-CN" sz="2800">
                        <a:latin typeface="Cambria Math"/>
                      </a:rPr>
                      <m:t>𝚽</m:t>
                    </m:r>
                    <m:r>
                      <a:rPr lang="en-US" altLang="zh-CN" sz="2800" i="1">
                        <a:latin typeface="Cambria Math"/>
                      </a:rPr>
                      <m:t>(</m:t>
                    </m:r>
                    <m:r>
                      <a:rPr lang="en-US" altLang="zh-CN" sz="2800" i="1">
                        <a:latin typeface="Cambria Math"/>
                      </a:rPr>
                      <m:t>𝒖</m:t>
                    </m:r>
                    <m:r>
                      <a:rPr lang="en-US" altLang="zh-CN" sz="2800">
                        <a:latin typeface="Cambria Math"/>
                      </a:rPr>
                      <m:t>)</m:t>
                    </m:r>
                  </m:oMath>
                </a14:m>
                <a:endParaRPr lang="en-US" altLang="zh-CN" sz="2800" dirty="0"/>
              </a:p>
              <a:p>
                <a:r>
                  <a:rPr lang="zh-CN" altLang="en-US" sz="2800" dirty="0"/>
                  <a:t>显然，这个问题与原问题等价，为求解该问题，首先将其转化为无约束问题</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i="1">
                          <a:solidFill>
                            <a:srgbClr val="CC00CC"/>
                          </a:solidFill>
                          <a:latin typeface="Cambria Math"/>
                        </a:rPr>
                        <m:t>(</m:t>
                      </m:r>
                      <m:r>
                        <a:rPr lang="zh-CN" altLang="en-US" sz="2800" i="1">
                          <a:solidFill>
                            <a:srgbClr val="CC00CC"/>
                          </a:solidFill>
                          <a:latin typeface="Cambria Math"/>
                        </a:rPr>
                        <m:t>∗∗</m:t>
                      </m:r>
                      <m:r>
                        <a:rPr lang="en-US" altLang="zh-CN" sz="2800" i="1">
                          <a:solidFill>
                            <a:srgbClr val="CC00CC"/>
                          </a:solidFill>
                          <a:latin typeface="Cambria Math"/>
                        </a:rPr>
                        <m:t>)</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𝒖</m:t>
                          </m:r>
                          <m:r>
                            <a:rPr lang="en-US" altLang="zh-CN" sz="2800" i="1">
                              <a:latin typeface="Cambria Math"/>
                            </a:rPr>
                            <m:t>,</m:t>
                          </m:r>
                          <m:r>
                            <a:rPr lang="en-US" altLang="zh-CN" sz="2800" i="1">
                              <a:latin typeface="Cambria Math"/>
                            </a:rPr>
                            <m:t>𝒅</m:t>
                          </m:r>
                        </m:sub>
                      </m:sSub>
                      <m:r>
                        <m:rPr>
                          <m:lit/>
                        </m:rPr>
                        <a:rPr lang="en-US" altLang="zh-CN" sz="2800" i="1">
                          <a:latin typeface="Cambria Math"/>
                        </a:rPr>
                        <m:t>|</m:t>
                      </m:r>
                      <m:r>
                        <a:rPr lang="en-US" altLang="zh-CN" sz="2800" i="1">
                          <a:latin typeface="Cambria Math"/>
                        </a:rPr>
                        <m:t>𝒅</m:t>
                      </m:r>
                      <m:r>
                        <m:rPr>
                          <m:lit/>
                        </m:rPr>
                        <a:rPr lang="en-US" altLang="zh-CN" sz="2800" i="1">
                          <a:latin typeface="Cambria Math"/>
                        </a:rPr>
                        <m:t>|</m:t>
                      </m:r>
                      <m:r>
                        <a:rPr lang="en-US" altLang="zh-CN" sz="2800" i="1">
                          <a:latin typeface="Cambria Math"/>
                        </a:rPr>
                        <m:t>+</m:t>
                      </m:r>
                      <m:r>
                        <a:rPr lang="en-US" altLang="zh-CN" sz="2800" i="1">
                          <a:latin typeface="Cambria Math"/>
                        </a:rPr>
                        <m:t>𝑯</m:t>
                      </m:r>
                      <m:d>
                        <m:dPr>
                          <m:ctrlPr>
                            <a:rPr lang="en-US" altLang="zh-CN" sz="2800" i="1">
                              <a:latin typeface="Cambria Math" panose="02040503050406030204" pitchFamily="18" charset="0"/>
                            </a:rPr>
                          </m:ctrlPr>
                        </m:dPr>
                        <m:e>
                          <m:r>
                            <a:rPr lang="en-US" altLang="zh-CN" sz="2800" i="1">
                              <a:latin typeface="Cambria Math"/>
                            </a:rPr>
                            <m:t>𝒖</m:t>
                          </m:r>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𝝀</m:t>
                          </m:r>
                        </m:num>
                        <m:den>
                          <m:r>
                            <a:rPr lang="en-US" altLang="zh-CN" sz="2800" i="1">
                              <a:latin typeface="Cambria Math"/>
                            </a:rPr>
                            <m:t>𝟐</m:t>
                          </m:r>
                        </m:den>
                      </m:f>
                      <m:r>
                        <m:rPr>
                          <m:lit/>
                        </m:rPr>
                        <a:rPr lang="en-US" altLang="zh-CN" sz="2800" i="1">
                          <a:latin typeface="Cambria Math"/>
                        </a:rPr>
                        <m:t>||</m:t>
                      </m:r>
                      <m:r>
                        <a:rPr lang="en-US" altLang="zh-CN" sz="2800" i="1">
                          <a:latin typeface="Cambria Math"/>
                        </a:rPr>
                        <m:t>𝒅</m:t>
                      </m:r>
                      <m:r>
                        <a:rPr lang="en-US" altLang="zh-CN" sz="2800" i="1">
                          <a:latin typeface="Cambria Math"/>
                        </a:rPr>
                        <m:t>−</m:t>
                      </m:r>
                      <m:r>
                        <a:rPr lang="en-US" altLang="zh-CN" sz="2800">
                          <a:latin typeface="Cambria Math"/>
                        </a:rPr>
                        <m:t>𝚽</m:t>
                      </m:r>
                      <m:d>
                        <m:dPr>
                          <m:ctrlPr>
                            <a:rPr lang="en-US" altLang="zh-CN" sz="2800" i="1">
                              <a:latin typeface="Cambria Math" panose="02040503050406030204" pitchFamily="18" charset="0"/>
                            </a:rPr>
                          </m:ctrlPr>
                        </m:dPr>
                        <m:e>
                          <m:r>
                            <a:rPr lang="en-US" altLang="zh-CN" sz="2800" i="1">
                              <a:latin typeface="Cambria Math"/>
                            </a:rPr>
                            <m:t>𝒖</m:t>
                          </m:r>
                        </m:e>
                      </m:d>
                      <m:r>
                        <m:rPr>
                          <m:lit/>
                        </m:rPr>
                        <a:rPr lang="en-US" altLang="zh-CN" sz="2800">
                          <a:latin typeface="Cambria Math"/>
                        </a:rPr>
                        <m:t>|</m:t>
                      </m:r>
                      <m:sSubSup>
                        <m:sSubSupPr>
                          <m:ctrlPr>
                            <a:rPr lang="en-US" altLang="zh-CN" sz="2800" i="1">
                              <a:latin typeface="Cambria Math" panose="02040503050406030204" pitchFamily="18" charset="0"/>
                            </a:rPr>
                          </m:ctrlPr>
                        </m:sSubSupPr>
                        <m:e>
                          <m:r>
                            <m:rPr>
                              <m:lit/>
                            </m:rPr>
                            <a:rPr lang="en-US" altLang="zh-CN" sz="2800">
                              <a:latin typeface="Cambria Math"/>
                            </a:rPr>
                            <m:t>|</m:t>
                          </m:r>
                        </m:e>
                        <m:sub>
                          <m:r>
                            <a:rPr lang="en-US" altLang="zh-CN" sz="2800">
                              <a:latin typeface="Cambria Math"/>
                            </a:rPr>
                            <m:t>𝟐</m:t>
                          </m:r>
                        </m:sub>
                        <m:sup>
                          <m:r>
                            <a:rPr lang="en-US" altLang="zh-CN" sz="2800">
                              <a:latin typeface="Cambria Math"/>
                            </a:rPr>
                            <m:t>𝟐</m:t>
                          </m:r>
                        </m:sup>
                      </m:sSubSup>
                    </m:oMath>
                  </m:oMathPara>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926" b="-3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6870732"/>
      </p:ext>
    </p:extLst>
  </p:cSld>
  <p:clrMapOvr>
    <a:masterClrMapping/>
  </p:clrMapOvr>
  <p:transition spd="med">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Split </a:t>
            </a:r>
            <a:r>
              <a:rPr lang="en-US" altLang="zh-CN" dirty="0" err="1"/>
              <a:t>Bregman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这是与</a:t>
                </a:r>
                <a:r>
                  <a:rPr lang="en-US" altLang="zh-CN" sz="2400" dirty="0"/>
                  <a:t>[6]</a:t>
                </a:r>
                <a:r>
                  <a:rPr lang="zh-CN" altLang="en-US" sz="2400" dirty="0"/>
                  <a:t>不同的地方。如果令</a:t>
                </a:r>
                <a14:m>
                  <m:oMath xmlns:m="http://schemas.openxmlformats.org/officeDocument/2006/math">
                    <m:r>
                      <a:rPr lang="en-US" altLang="zh-CN" sz="2400" i="1">
                        <a:latin typeface="Cambria Math"/>
                      </a:rPr>
                      <m:t>𝑬</m:t>
                    </m:r>
                    <m:d>
                      <m:dPr>
                        <m:ctrlPr>
                          <a:rPr lang="en-US" altLang="zh-CN" sz="2400" i="1">
                            <a:latin typeface="Cambria Math" panose="02040503050406030204" pitchFamily="18" charset="0"/>
                          </a:rPr>
                        </m:ctrlPr>
                      </m:dPr>
                      <m:e>
                        <m:r>
                          <a:rPr lang="en-US" altLang="zh-CN" sz="2400" i="1">
                            <a:latin typeface="Cambria Math"/>
                          </a:rPr>
                          <m:t>𝒖</m:t>
                        </m:r>
                        <m:r>
                          <a:rPr lang="en-US" altLang="zh-CN" sz="2400" i="1">
                            <a:latin typeface="Cambria Math"/>
                          </a:rPr>
                          <m:t>,</m:t>
                        </m:r>
                        <m:r>
                          <a:rPr lang="en-US" altLang="zh-CN" sz="2400" i="1">
                            <a:latin typeface="Cambria Math"/>
                          </a:rPr>
                          <m:t>𝒅</m:t>
                        </m:r>
                      </m:e>
                    </m:d>
                    <m:r>
                      <a:rPr lang="en-US" altLang="zh-CN" sz="2400" i="1">
                        <a:latin typeface="Cambria Math"/>
                      </a:rPr>
                      <m:t>=</m:t>
                    </m:r>
                    <m:r>
                      <m:rPr>
                        <m:lit/>
                      </m:rPr>
                      <a:rPr lang="en-US" altLang="zh-CN" sz="2400" i="1">
                        <a:latin typeface="Cambria Math"/>
                      </a:rPr>
                      <m:t>|</m:t>
                    </m:r>
                    <m:r>
                      <a:rPr lang="en-US" altLang="zh-CN" sz="2400" i="1">
                        <a:latin typeface="Cambria Math"/>
                      </a:rPr>
                      <m:t>𝒅</m:t>
                    </m:r>
                    <m:r>
                      <m:rPr>
                        <m:lit/>
                      </m:rPr>
                      <a:rPr lang="en-US" altLang="zh-CN" sz="2400" i="1">
                        <a:latin typeface="Cambria Math"/>
                      </a:rPr>
                      <m:t>|</m:t>
                    </m:r>
                    <m:r>
                      <a:rPr lang="en-US" altLang="zh-CN" sz="2400" i="1">
                        <a:latin typeface="Cambria Math"/>
                      </a:rPr>
                      <m:t>+</m:t>
                    </m:r>
                    <m:r>
                      <a:rPr lang="en-US" altLang="zh-CN" sz="2400" i="1">
                        <a:latin typeface="Cambria Math"/>
                      </a:rPr>
                      <m:t>𝑯</m:t>
                    </m:r>
                    <m:r>
                      <a:rPr lang="en-US" altLang="zh-CN" sz="2400" i="1">
                        <a:latin typeface="Cambria Math"/>
                      </a:rPr>
                      <m:t>(</m:t>
                    </m:r>
                    <m:r>
                      <a:rPr lang="en-US" altLang="zh-CN" sz="2400" i="1">
                        <a:latin typeface="Cambria Math"/>
                      </a:rPr>
                      <m:t>𝒖</m:t>
                    </m:r>
                    <m:r>
                      <a:rPr lang="en-US" altLang="zh-CN" sz="2400" i="1">
                        <a:latin typeface="Cambria Math"/>
                      </a:rPr>
                      <m:t>)</m:t>
                    </m:r>
                  </m:oMath>
                </a14:m>
                <a:r>
                  <a:rPr lang="en-US" altLang="zh-CN" sz="2400" dirty="0"/>
                  <a:t>,</a:t>
                </a:r>
                <a:r>
                  <a:rPr lang="zh-CN" altLang="en-US" sz="2400" dirty="0"/>
                  <a:t>并定义</a:t>
                </a:r>
                <a14:m>
                  <m:oMath xmlns:m="http://schemas.openxmlformats.org/officeDocument/2006/math">
                    <m:r>
                      <a:rPr lang="en-US" altLang="zh-CN" sz="2400" i="1">
                        <a:latin typeface="Cambria Math"/>
                      </a:rPr>
                      <m:t>𝑨</m:t>
                    </m:r>
                    <m:d>
                      <m:dPr>
                        <m:ctrlPr>
                          <a:rPr lang="en-US" altLang="zh-CN" sz="2400" i="1">
                            <a:latin typeface="Cambria Math" panose="02040503050406030204" pitchFamily="18" charset="0"/>
                          </a:rPr>
                        </m:ctrlPr>
                      </m:dPr>
                      <m:e>
                        <m:r>
                          <a:rPr lang="en-US" altLang="zh-CN" sz="2400" i="1">
                            <a:latin typeface="Cambria Math"/>
                          </a:rPr>
                          <m:t>𝒖</m:t>
                        </m:r>
                        <m:r>
                          <a:rPr lang="en-US" altLang="zh-CN" sz="2400" i="1">
                            <a:latin typeface="Cambria Math"/>
                          </a:rPr>
                          <m:t>,</m:t>
                        </m:r>
                        <m:r>
                          <a:rPr lang="en-US" altLang="zh-CN" sz="2400" i="1">
                            <a:latin typeface="Cambria Math"/>
                          </a:rPr>
                          <m:t>𝒅</m:t>
                        </m:r>
                      </m:e>
                    </m:d>
                    <m:r>
                      <a:rPr lang="en-US" altLang="zh-CN" sz="2400" i="1">
                        <a:latin typeface="Cambria Math"/>
                      </a:rPr>
                      <m:t>=</m:t>
                    </m:r>
                    <m:r>
                      <a:rPr lang="en-US" altLang="zh-CN" sz="2400" i="1">
                        <a:latin typeface="Cambria Math"/>
                      </a:rPr>
                      <m:t>𝒅</m:t>
                    </m:r>
                    <m:r>
                      <a:rPr lang="en-US" altLang="zh-CN" sz="2400" i="1">
                        <a:latin typeface="Cambria Math"/>
                      </a:rPr>
                      <m:t>−</m:t>
                    </m:r>
                    <m:r>
                      <a:rPr lang="en-US" altLang="zh-CN" sz="2400">
                        <a:latin typeface="Cambria Math"/>
                      </a:rPr>
                      <m:t>𝚽</m:t>
                    </m:r>
                    <m:d>
                      <m:dPr>
                        <m:ctrlPr>
                          <a:rPr lang="en-US" altLang="zh-CN" sz="2400" i="1">
                            <a:latin typeface="Cambria Math" panose="02040503050406030204" pitchFamily="18" charset="0"/>
                          </a:rPr>
                        </m:ctrlPr>
                      </m:dPr>
                      <m:e>
                        <m:r>
                          <a:rPr lang="en-US" altLang="zh-CN" sz="2400" i="1">
                            <a:latin typeface="Cambria Math"/>
                          </a:rPr>
                          <m:t>𝒖</m:t>
                        </m:r>
                      </m:e>
                    </m:d>
                    <m:r>
                      <a:rPr lang="en-US" altLang="zh-CN" sz="2400">
                        <a:latin typeface="Cambria Math"/>
                      </a:rPr>
                      <m:t>,</m:t>
                    </m:r>
                  </m:oMath>
                </a14:m>
                <a:r>
                  <a:rPr lang="zh-CN" altLang="en-US" sz="2400" dirty="0"/>
                  <a:t>则</a:t>
                </a:r>
                <a14:m>
                  <m:oMath xmlns:m="http://schemas.openxmlformats.org/officeDocument/2006/math">
                    <m:r>
                      <a:rPr lang="en-US" altLang="zh-CN" sz="2400" i="1">
                        <a:solidFill>
                          <a:srgbClr val="CC00CC"/>
                        </a:solidFill>
                        <a:latin typeface="Cambria Math"/>
                      </a:rPr>
                      <m:t>(</m:t>
                    </m:r>
                    <m:r>
                      <a:rPr lang="zh-CN" altLang="en-US" sz="2400" i="1">
                        <a:solidFill>
                          <a:srgbClr val="CC00CC"/>
                        </a:solidFill>
                        <a:latin typeface="Cambria Math"/>
                      </a:rPr>
                      <m:t>∗∗</m:t>
                    </m:r>
                    <m:r>
                      <a:rPr lang="en-US" altLang="zh-CN" sz="2400" i="1">
                        <a:solidFill>
                          <a:srgbClr val="CC00CC"/>
                        </a:solidFill>
                        <a:latin typeface="Cambria Math"/>
                      </a:rPr>
                      <m:t>)</m:t>
                    </m:r>
                  </m:oMath>
                </a14:m>
                <a:r>
                  <a:rPr lang="zh-CN" altLang="en-US" sz="2400" dirty="0"/>
                  <a:t>为</a:t>
                </a:r>
                <a:r>
                  <a:rPr lang="en-US" altLang="zh-CN" sz="2400" dirty="0">
                    <a:solidFill>
                      <a:srgbClr val="FF0000"/>
                    </a:solidFill>
                  </a:rPr>
                  <a:t>(*)</a:t>
                </a:r>
                <a:r>
                  <a:rPr lang="zh-CN" altLang="en-US" sz="2400" dirty="0"/>
                  <a:t>的一个简单应用，为了强化约束条件，将这个问题代入之前的</a:t>
                </a:r>
                <a:r>
                  <a:rPr lang="en-US" altLang="zh-CN" sz="2400" dirty="0" err="1"/>
                  <a:t>Bregman</a:t>
                </a:r>
                <a:r>
                  <a:rPr lang="zh-CN" altLang="en-US" sz="2400" dirty="0"/>
                  <a:t>迭代公式</a:t>
                </a:r>
                <a:endParaRPr lang="en-US" altLang="zh-CN" sz="2400" i="1" dirty="0">
                  <a:latin typeface="Cambria Math"/>
                </a:endParaRPr>
              </a:p>
              <a:p>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sub>
                    </m:sSub>
                    <m:sSubSup>
                      <m:sSubSupPr>
                        <m:ctrlPr>
                          <a:rPr lang="en-US" altLang="zh-CN" sz="2400" i="1">
                            <a:latin typeface="Cambria Math" panose="02040503050406030204" pitchFamily="18" charset="0"/>
                          </a:rPr>
                        </m:ctrlPr>
                      </m:sSubSupPr>
                      <m:e>
                        <m:r>
                          <a:rPr lang="en-US" altLang="zh-CN" sz="2400" i="1">
                            <a:latin typeface="Cambria Math"/>
                          </a:rPr>
                          <m:t>𝑫</m:t>
                        </m:r>
                      </m:e>
                      <m:sub>
                        <m:r>
                          <a:rPr lang="en-US" altLang="zh-CN" sz="2400" i="1">
                            <a:latin typeface="Cambria Math"/>
                          </a:rPr>
                          <m:t>𝑬</m:t>
                        </m:r>
                      </m:sub>
                      <m:sup>
                        <m:r>
                          <a:rPr lang="en-US" altLang="zh-CN" sz="2400" i="1">
                            <a:latin typeface="Cambria Math"/>
                          </a:rPr>
                          <m:t>𝒑</m:t>
                        </m:r>
                      </m:sup>
                    </m:sSubSup>
                    <m:d>
                      <m:dPr>
                        <m:ctrlPr>
                          <a:rPr lang="en-US" altLang="zh-CN" sz="2400" i="1">
                            <a:latin typeface="Cambria Math" panose="02040503050406030204" pitchFamily="18" charset="0"/>
                          </a:rPr>
                        </m:ctrlPr>
                      </m:dPr>
                      <m:e>
                        <m:r>
                          <a:rPr lang="en-US" altLang="zh-CN" sz="2400" i="1">
                            <a:latin typeface="Cambria Math"/>
                          </a:rPr>
                          <m:t>𝒖</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sup>
                        </m:sSup>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𝝀</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𝒃</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sub>
                      </m:sSub>
                      <m:r>
                        <a:rPr lang="en-US" altLang="zh-CN" sz="2400" i="1">
                          <a:latin typeface="Cambria Math"/>
                        </a:rPr>
                        <m:t>𝑬</m:t>
                      </m:r>
                      <m:d>
                        <m:dPr>
                          <m:ctrlPr>
                            <a:rPr lang="en-US" altLang="zh-CN" sz="2400" i="1">
                              <a:latin typeface="Cambria Math" panose="02040503050406030204" pitchFamily="18" charset="0"/>
                            </a:rPr>
                          </m:ctrlPr>
                        </m:dPr>
                        <m:e>
                          <m:r>
                            <a:rPr lang="en-US" altLang="zh-CN" sz="2400" i="1">
                              <a:latin typeface="Cambria Math"/>
                            </a:rPr>
                            <m:t>𝒖</m:t>
                          </m:r>
                        </m:e>
                      </m:d>
                      <m:r>
                        <a:rPr lang="en-US" altLang="zh-CN" sz="2400" i="1">
                          <a:latin typeface="Cambria Math"/>
                        </a:rPr>
                        <m:t>−</m:t>
                      </m:r>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𝒑</m:t>
                              </m:r>
                            </m:e>
                            <m:sup>
                              <m:r>
                                <a:rPr lang="en-US" altLang="zh-CN" sz="2400" i="1">
                                  <a:latin typeface="Cambria Math"/>
                                </a:rPr>
                                <m:t>𝒌</m:t>
                              </m:r>
                            </m:sup>
                          </m:sSup>
                          <m:r>
                            <a:rPr lang="en-US" altLang="zh-CN" sz="2400" i="1">
                              <a:latin typeface="Cambria Math"/>
                            </a:rPr>
                            <m:t>,</m:t>
                          </m:r>
                          <m:r>
                            <a:rPr lang="en-US" altLang="zh-CN" sz="2400" i="1">
                              <a:latin typeface="Cambria Math"/>
                            </a:rPr>
                            <m:t>𝒖</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sup>
                          </m:sSup>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𝝀</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𝑨𝒖</m:t>
                      </m:r>
                      <m:r>
                        <a:rPr lang="en-US" altLang="zh-CN" sz="2400" i="1">
                          <a:latin typeface="Cambria Math"/>
                        </a:rPr>
                        <m:t>−</m:t>
                      </m:r>
                      <m:r>
                        <a:rPr lang="en-US" altLang="zh-CN" sz="2400" i="1">
                          <a:latin typeface="Cambria Math"/>
                        </a:rPr>
                        <m:t>𝒃</m:t>
                      </m:r>
                      <m:r>
                        <m:rPr>
                          <m:lit/>
                        </m:rPr>
                        <a:rPr lang="en-US" altLang="zh-CN" sz="2400" i="1">
                          <a:latin typeface="Cambria Math"/>
                        </a:rPr>
                        <m:t>|</m:t>
                      </m:r>
                      <m:sSubSup>
                        <m:sSubSupPr>
                          <m:ctrlPr>
                            <a:rPr lang="en-US" altLang="zh-CN" sz="2400" i="1">
                              <a:latin typeface="Cambria Math" panose="02040503050406030204" pitchFamily="18" charset="0"/>
                            </a:rPr>
                          </m:ctrlPr>
                        </m:sSubSupPr>
                        <m:e>
                          <m:r>
                            <m:rPr>
                              <m:lit/>
                            </m:rPr>
                            <a:rPr lang="en-US" altLang="zh-CN" sz="2400" i="1">
                              <a:latin typeface="Cambria Math"/>
                            </a:rPr>
                            <m:t>|</m:t>
                          </m:r>
                        </m:e>
                        <m:sub>
                          <m:r>
                            <a:rPr lang="en-US" altLang="zh-CN" sz="2400" i="1">
                              <a:latin typeface="Cambria Math"/>
                            </a:rPr>
                            <m:t>𝟐</m:t>
                          </m:r>
                        </m:sub>
                        <m:sup>
                          <m:r>
                            <a:rPr lang="en-US" altLang="zh-CN" sz="2400" i="1">
                              <a:latin typeface="Cambria Math"/>
                            </a:rPr>
                            <m:t>𝟐</m:t>
                          </m:r>
                        </m:sup>
                      </m:sSubSup>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𝒑</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𝒑</m:t>
                          </m:r>
                        </m:e>
                        <m:sup>
                          <m:r>
                            <a:rPr lang="en-US" altLang="zh-CN" sz="2400" i="1">
                              <a:latin typeface="Cambria Math"/>
                            </a:rPr>
                            <m:t>𝒌</m:t>
                          </m:r>
                        </m:sup>
                      </m:sSup>
                      <m:r>
                        <a:rPr lang="en-US" altLang="zh-CN" sz="2400" i="1">
                          <a:latin typeface="Cambria Math"/>
                        </a:rPr>
                        <m:t>−</m:t>
                      </m:r>
                      <m:r>
                        <a:rPr lang="en-US" altLang="zh-CN" sz="2400" i="1">
                          <a:latin typeface="Cambria Math"/>
                        </a:rPr>
                        <m:t>𝝀</m:t>
                      </m:r>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m:t>
                      </m:r>
                      <m:r>
                        <a:rPr lang="en-US" altLang="zh-CN" sz="2400" i="1">
                          <a:latin typeface="Cambria Math"/>
                        </a:rPr>
                        <m:t>𝑨</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r>
                        <a:rPr lang="en-US" altLang="zh-CN" sz="2400" i="1">
                          <a:latin typeface="Cambria Math"/>
                        </a:rPr>
                        <m:t>𝒃</m:t>
                      </m:r>
                      <m:r>
                        <a:rPr lang="en-US" altLang="zh-CN" sz="2400" i="1">
                          <a:latin typeface="Cambria Math"/>
                        </a:rPr>
                        <m:t>)</m:t>
                      </m:r>
                    </m:oMath>
                  </m:oMathPara>
                </a14:m>
                <a:endParaRPr lang="en-US" altLang="zh-CN" sz="2400" dirty="0"/>
              </a:p>
              <a:p>
                <a:pPr marL="0" indent="0">
                  <a:buNone/>
                </a:pPr>
                <a:r>
                  <a:rPr lang="zh-CN" altLang="en-US" sz="2400" dirty="0"/>
                  <a:t>可得：</a:t>
                </a:r>
                <a14:m>
                  <m:oMath xmlns:m="http://schemas.openxmlformats.org/officeDocument/2006/math">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𝒌</m:t>
                            </m:r>
                            <m:r>
                              <a:rPr lang="en-US" altLang="zh-CN" sz="2400" i="1">
                                <a:latin typeface="Cambria Math"/>
                              </a:rPr>
                              <m:t>+</m:t>
                            </m:r>
                            <m:r>
                              <a:rPr lang="en-US" altLang="zh-CN" sz="2400" i="1">
                                <a:latin typeface="Cambria Math"/>
                              </a:rPr>
                              <m:t>𝟏</m:t>
                            </m:r>
                          </m:sup>
                        </m:sSup>
                      </m:e>
                    </m:d>
                    <m:r>
                      <a:rPr lang="en-US" altLang="zh-CN" sz="2400" i="1">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r>
                          <a:rPr lang="en-US" altLang="zh-CN" sz="2400" i="1">
                            <a:latin typeface="Cambria Math"/>
                          </a:rPr>
                          <m:t>,</m:t>
                        </m:r>
                        <m:r>
                          <a:rPr lang="en-US" altLang="zh-CN" sz="2400" i="1">
                            <a:latin typeface="Cambria Math"/>
                          </a:rPr>
                          <m:t>𝒅</m:t>
                        </m:r>
                      </m:sub>
                    </m:sSub>
                    <m:sSubSup>
                      <m:sSubSupPr>
                        <m:ctrlPr>
                          <a:rPr lang="en-US" altLang="zh-CN" sz="2400" i="1">
                            <a:latin typeface="Cambria Math" panose="02040503050406030204" pitchFamily="18" charset="0"/>
                          </a:rPr>
                        </m:ctrlPr>
                      </m:sSubSupPr>
                      <m:e>
                        <m:r>
                          <a:rPr lang="en-US" altLang="zh-CN" sz="2400" i="1">
                            <a:latin typeface="Cambria Math"/>
                          </a:rPr>
                          <m:t>𝑫</m:t>
                        </m:r>
                      </m:e>
                      <m:sub>
                        <m:r>
                          <a:rPr lang="en-US" altLang="zh-CN" sz="2400" i="1">
                            <a:latin typeface="Cambria Math"/>
                          </a:rPr>
                          <m:t>𝑬</m:t>
                        </m:r>
                      </m:sub>
                      <m:sup>
                        <m:r>
                          <a:rPr lang="en-US" altLang="zh-CN" sz="2400" i="1">
                            <a:latin typeface="Cambria Math"/>
                          </a:rPr>
                          <m:t>𝒑</m:t>
                        </m:r>
                      </m:sup>
                    </m:sSubSup>
                    <m:d>
                      <m:dPr>
                        <m:ctrlPr>
                          <a:rPr lang="en-US" altLang="zh-CN" sz="2400" i="1">
                            <a:latin typeface="Cambria Math" panose="02040503050406030204" pitchFamily="18" charset="0"/>
                          </a:rPr>
                        </m:ctrlPr>
                      </m:dPr>
                      <m:e>
                        <m:r>
                          <a:rPr lang="en-US" altLang="zh-CN" sz="2400" i="1">
                            <a:latin typeface="Cambria Math"/>
                          </a:rPr>
                          <m:t>𝒖</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sup>
                        </m:sSup>
                        <m:r>
                          <a:rPr lang="en-US" altLang="zh-CN" sz="2400" i="1">
                            <a:latin typeface="Cambria Math"/>
                          </a:rPr>
                          <m:t>,</m:t>
                        </m:r>
                        <m:r>
                          <a:rPr lang="en-US" altLang="zh-CN" sz="2400" i="1">
                            <a:latin typeface="Cambria Math"/>
                          </a:rPr>
                          <m:t>𝒅</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𝒌</m:t>
                            </m:r>
                          </m:sup>
                        </m:sSup>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𝝀</m:t>
                        </m:r>
                      </m:num>
                      <m:den>
                        <m:r>
                          <a:rPr lang="en-US" altLang="zh-CN" sz="2400" i="1">
                            <a:latin typeface="Cambria Math"/>
                          </a:rPr>
                          <m:t>𝟐</m:t>
                        </m:r>
                      </m:den>
                    </m:f>
                    <m:r>
                      <m:rPr>
                        <m:lit/>
                      </m:rPr>
                      <a:rPr lang="en-US" altLang="zh-CN" sz="2400" i="1">
                        <a:latin typeface="Cambria Math"/>
                      </a:rPr>
                      <m:t>||</m:t>
                    </m:r>
                    <m:r>
                      <a:rPr lang="en-US" altLang="zh-CN" sz="2400" i="1">
                        <a:latin typeface="Cambria Math"/>
                      </a:rPr>
                      <m:t>𝒅</m:t>
                    </m:r>
                    <m:r>
                      <a:rPr lang="en-US" altLang="zh-CN" sz="2400" i="1">
                        <a:latin typeface="Cambria Math"/>
                      </a:rPr>
                      <m:t>−</m:t>
                    </m:r>
                    <m:r>
                      <a:rPr lang="en-US" altLang="zh-CN" sz="2400">
                        <a:latin typeface="Cambria Math"/>
                      </a:rPr>
                      <m:t>𝚽</m:t>
                    </m:r>
                    <m:d>
                      <m:dPr>
                        <m:ctrlPr>
                          <a:rPr lang="en-US" altLang="zh-CN" sz="2400" i="1">
                            <a:latin typeface="Cambria Math" panose="02040503050406030204" pitchFamily="18" charset="0"/>
                          </a:rPr>
                        </m:ctrlPr>
                      </m:dPr>
                      <m:e>
                        <m:r>
                          <a:rPr lang="en-US" altLang="zh-CN" sz="2400" i="1">
                            <a:latin typeface="Cambria Math"/>
                          </a:rPr>
                          <m:t>𝒖</m:t>
                        </m:r>
                      </m:e>
                    </m:d>
                    <m:r>
                      <m:rPr>
                        <m:lit/>
                      </m:rPr>
                      <a:rPr lang="en-US" altLang="zh-CN" sz="2400">
                        <a:latin typeface="Cambria Math"/>
                      </a:rPr>
                      <m:t>|</m:t>
                    </m:r>
                    <m:sSubSup>
                      <m:sSubSupPr>
                        <m:ctrlPr>
                          <a:rPr lang="en-US" altLang="zh-CN" sz="2400" i="1">
                            <a:latin typeface="Cambria Math" panose="02040503050406030204" pitchFamily="18" charset="0"/>
                          </a:rPr>
                        </m:ctrlPr>
                      </m:sSubSupPr>
                      <m:e>
                        <m:r>
                          <m:rPr>
                            <m:lit/>
                          </m:rPr>
                          <a:rPr lang="en-US" altLang="zh-CN" sz="2400">
                            <a:latin typeface="Cambria Math"/>
                          </a:rPr>
                          <m:t>|</m:t>
                        </m:r>
                      </m:e>
                      <m:sub>
                        <m:r>
                          <a:rPr lang="en-US" altLang="zh-CN" sz="2400">
                            <a:latin typeface="Cambria Math"/>
                          </a:rPr>
                          <m:t>𝟐</m:t>
                        </m:r>
                      </m:sub>
                      <m:sup>
                        <m:r>
                          <a:rPr lang="en-US" altLang="zh-CN" sz="2400">
                            <a:latin typeface="Cambria Math"/>
                          </a:rPr>
                          <m:t>𝟐</m:t>
                        </m:r>
                      </m:sup>
                    </m:sSubSup>
                    <m:r>
                      <a:rPr lang="en-US" altLang="zh-CN" sz="2400">
                        <a:latin typeface="Cambria Math"/>
                      </a:rPr>
                      <m:t>=</m:t>
                    </m:r>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𝒖</m:t>
                        </m:r>
                        <m:r>
                          <a:rPr lang="en-US" altLang="zh-CN" sz="2400" i="1">
                            <a:latin typeface="Cambria Math"/>
                          </a:rPr>
                          <m:t>,</m:t>
                        </m:r>
                        <m:r>
                          <a:rPr lang="en-US" altLang="zh-CN" sz="2400" i="1">
                            <a:latin typeface="Cambria Math"/>
                          </a:rPr>
                          <m:t>𝒅</m:t>
                        </m:r>
                      </m:sub>
                    </m:sSub>
                    <m:r>
                      <a:rPr lang="en-US" altLang="zh-CN" sz="2400" i="1">
                        <a:latin typeface="Cambria Math"/>
                      </a:rPr>
                      <m:t>𝑬</m:t>
                    </m:r>
                    <m:d>
                      <m:dPr>
                        <m:ctrlPr>
                          <a:rPr lang="en-US" altLang="zh-CN" sz="2400" i="1">
                            <a:latin typeface="Cambria Math" panose="02040503050406030204" pitchFamily="18" charset="0"/>
                          </a:rPr>
                        </m:ctrlPr>
                      </m:dPr>
                      <m:e>
                        <m:r>
                          <a:rPr lang="en-US" altLang="zh-CN" sz="2400" i="1">
                            <a:latin typeface="Cambria Math"/>
                          </a:rPr>
                          <m:t>𝒖</m:t>
                        </m:r>
                        <m:r>
                          <a:rPr lang="en-US" altLang="zh-CN" sz="2400" i="1">
                            <a:latin typeface="Cambria Math"/>
                          </a:rPr>
                          <m:t>,</m:t>
                        </m:r>
                        <m:r>
                          <a:rPr lang="en-US" altLang="zh-CN" sz="2400" i="1">
                            <a:latin typeface="Cambria Math"/>
                          </a:rPr>
                          <m:t>𝒅</m:t>
                        </m:r>
                      </m:e>
                    </m:d>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𝒖</m:t>
                            </m:r>
                          </m:sub>
                          <m:sup>
                            <m:r>
                              <a:rPr lang="en-US" altLang="zh-CN" sz="2400" i="1">
                                <a:latin typeface="Cambria Math"/>
                              </a:rPr>
                              <m:t>𝒌</m:t>
                            </m:r>
                          </m:sup>
                        </m:sSubSup>
                        <m:r>
                          <a:rPr lang="en-US" altLang="zh-CN" sz="2400" i="1">
                            <a:latin typeface="Cambria Math"/>
                          </a:rPr>
                          <m:t>,</m:t>
                        </m:r>
                        <m:r>
                          <a:rPr lang="en-US" altLang="zh-CN" sz="2400" i="1">
                            <a:latin typeface="Cambria Math"/>
                          </a:rPr>
                          <m:t>𝒖</m:t>
                        </m:r>
                        <m:r>
                          <m:rPr>
                            <m:lit/>
                          </m:rPr>
                          <a:rPr lang="en-US" altLang="zh-CN" sz="2400" i="1">
                            <a:latin typeface="Cambria Math"/>
                          </a:rPr>
                          <m:t>|</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sup>
                        </m:sSup>
                      </m:e>
                    </m:d>
                    <m:r>
                      <a:rPr lang="en-US" altLang="zh-CN" sz="2400" i="1">
                        <a:latin typeface="Cambria Math"/>
                      </a:rPr>
                      <m:t>−</m:t>
                    </m:r>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𝒅</m:t>
                            </m:r>
                          </m:sub>
                          <m:sup>
                            <m:r>
                              <a:rPr lang="en-US" altLang="zh-CN" sz="2400" i="1">
                                <a:latin typeface="Cambria Math"/>
                              </a:rPr>
                              <m:t>𝒌</m:t>
                            </m:r>
                          </m:sup>
                        </m:sSubSup>
                        <m:r>
                          <a:rPr lang="en-US" altLang="zh-CN" sz="2400" i="1">
                            <a:latin typeface="Cambria Math"/>
                          </a:rPr>
                          <m:t>,</m:t>
                        </m:r>
                        <m:r>
                          <a:rPr lang="en-US" altLang="zh-CN" sz="2400" i="1">
                            <a:latin typeface="Cambria Math"/>
                          </a:rPr>
                          <m:t>𝒅</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𝒌</m:t>
                            </m:r>
                          </m:sup>
                        </m:sSup>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𝝀</m:t>
                        </m:r>
                      </m:num>
                      <m:den>
                        <m:r>
                          <a:rPr lang="en-US" altLang="zh-CN" sz="2400" i="1">
                            <a:latin typeface="Cambria Math"/>
                          </a:rPr>
                          <m:t>𝟐</m:t>
                        </m:r>
                      </m:den>
                    </m:f>
                    <m:r>
                      <m:rPr>
                        <m:lit/>
                      </m:rPr>
                      <a:rPr lang="en-US" altLang="zh-CN" sz="2400" i="1">
                        <a:latin typeface="Cambria Math"/>
                      </a:rPr>
                      <m:t>||</m:t>
                    </m:r>
                    <m:r>
                      <a:rPr lang="en-US" altLang="zh-CN" sz="2400" i="1">
                        <a:latin typeface="Cambria Math"/>
                      </a:rPr>
                      <m:t>𝒅</m:t>
                    </m:r>
                    <m:r>
                      <a:rPr lang="en-US" altLang="zh-CN" sz="2400" i="1">
                        <a:latin typeface="Cambria Math"/>
                      </a:rPr>
                      <m:t>−</m:t>
                    </m:r>
                    <m:r>
                      <a:rPr lang="en-US" altLang="zh-CN" sz="2400">
                        <a:latin typeface="Cambria Math"/>
                      </a:rPr>
                      <m:t>𝚽</m:t>
                    </m:r>
                    <m:d>
                      <m:dPr>
                        <m:ctrlPr>
                          <a:rPr lang="en-US" altLang="zh-CN" sz="2400" i="1">
                            <a:latin typeface="Cambria Math" panose="02040503050406030204" pitchFamily="18" charset="0"/>
                          </a:rPr>
                        </m:ctrlPr>
                      </m:dPr>
                      <m:e>
                        <m:r>
                          <a:rPr lang="en-US" altLang="zh-CN" sz="2400" i="1">
                            <a:latin typeface="Cambria Math"/>
                          </a:rPr>
                          <m:t>𝒖</m:t>
                        </m:r>
                      </m:e>
                    </m:d>
                    <m:r>
                      <m:rPr>
                        <m:lit/>
                      </m:rPr>
                      <a:rPr lang="en-US" altLang="zh-CN" sz="2400">
                        <a:latin typeface="Cambria Math"/>
                      </a:rPr>
                      <m:t>|</m:t>
                    </m:r>
                    <m:sSubSup>
                      <m:sSubSupPr>
                        <m:ctrlPr>
                          <a:rPr lang="en-US" altLang="zh-CN" sz="2400" i="1">
                            <a:latin typeface="Cambria Math" panose="02040503050406030204" pitchFamily="18" charset="0"/>
                          </a:rPr>
                        </m:ctrlPr>
                      </m:sSubSupPr>
                      <m:e>
                        <m:r>
                          <m:rPr>
                            <m:lit/>
                          </m:rPr>
                          <a:rPr lang="en-US" altLang="zh-CN" sz="2400">
                            <a:latin typeface="Cambria Math"/>
                          </a:rPr>
                          <m:t>|</m:t>
                        </m:r>
                      </m:e>
                      <m:sub>
                        <m:r>
                          <a:rPr lang="en-US" altLang="zh-CN" sz="2400">
                            <a:latin typeface="Cambria Math"/>
                          </a:rPr>
                          <m:t>𝟐</m:t>
                        </m:r>
                      </m:sub>
                      <m:sup>
                        <m:r>
                          <a:rPr lang="en-US" altLang="zh-CN" sz="2400">
                            <a:latin typeface="Cambria Math"/>
                          </a:rPr>
                          <m:t>𝟐</m:t>
                        </m:r>
                      </m:sup>
                    </m:sSubSup>
                  </m:oMath>
                </a14:m>
                <a:endParaRPr lang="en-US" altLang="zh-CN" sz="2400" i="1"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𝒖</m:t>
                          </m:r>
                        </m:sub>
                        <m:sup>
                          <m:r>
                            <a:rPr lang="en-US" altLang="zh-CN" sz="2400" i="1">
                              <a:latin typeface="Cambria Math"/>
                            </a:rPr>
                            <m:t>𝒌</m:t>
                          </m:r>
                          <m:r>
                            <a:rPr lang="en-US" altLang="zh-CN" sz="2400" i="1">
                              <a:latin typeface="Cambria Math"/>
                            </a:rPr>
                            <m:t>+</m:t>
                          </m:r>
                          <m:r>
                            <a:rPr lang="en-US" altLang="zh-CN" sz="2400" i="1">
                              <a:latin typeface="Cambria Math"/>
                            </a:rPr>
                            <m:t>𝟏</m:t>
                          </m:r>
                        </m:sup>
                      </m:sSubSup>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𝒖</m:t>
                          </m:r>
                        </m:sub>
                        <m:sup>
                          <m:r>
                            <a:rPr lang="en-US" altLang="zh-CN" sz="2400" i="1">
                              <a:latin typeface="Cambria Math"/>
                            </a:rPr>
                            <m:t>𝒌</m:t>
                          </m:r>
                        </m:sup>
                      </m:sSubSup>
                      <m:r>
                        <a:rPr lang="en-US" altLang="zh-CN" sz="2400" i="1">
                          <a:latin typeface="Cambria Math"/>
                        </a:rPr>
                        <m:t>−</m:t>
                      </m:r>
                      <m:r>
                        <a:rPr lang="en-US" altLang="zh-CN" sz="2400" i="1">
                          <a:latin typeface="Cambria Math"/>
                        </a:rPr>
                        <m:t>𝝀</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a:latin typeface="Cambria Math"/>
                                </a:rPr>
                                <m:t>𝛁𝚽</m:t>
                              </m:r>
                            </m:e>
                          </m:d>
                        </m:e>
                        <m:sup>
                          <m:r>
                            <a:rPr lang="en-US" altLang="zh-CN" sz="2400">
                              <a:latin typeface="Cambria Math"/>
                            </a:rPr>
                            <m:t>𝐓</m:t>
                          </m:r>
                        </m:sup>
                      </m:sSup>
                      <m:d>
                        <m:dPr>
                          <m:ctrlPr>
                            <a:rPr lang="en-US" altLang="zh-CN" sz="2400" i="1">
                              <a:latin typeface="Cambria Math" panose="02040503050406030204" pitchFamily="18" charset="0"/>
                            </a:rPr>
                          </m:ctrlPr>
                        </m:dPr>
                        <m:e>
                          <m:r>
                            <a:rPr lang="en-US" altLang="zh-CN" sz="2400">
                              <a:latin typeface="Cambria Math"/>
                            </a:rPr>
                            <m:t>𝚽</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𝒌</m:t>
                              </m:r>
                              <m:r>
                                <a:rPr lang="en-US" altLang="zh-CN" sz="2400" i="1">
                                  <a:latin typeface="Cambria Math"/>
                                </a:rPr>
                                <m:t>+</m:t>
                              </m:r>
                              <m:r>
                                <a:rPr lang="en-US" altLang="zh-CN" sz="2400" i="1">
                                  <a:latin typeface="Cambria Math"/>
                                </a:rPr>
                                <m:t>𝟏</m:t>
                              </m:r>
                            </m:sup>
                          </m:sSup>
                        </m:e>
                      </m:d>
                      <m:r>
                        <a:rPr lang="en-US" altLang="zh-CN" sz="2400">
                          <a:latin typeface="Cambria Math"/>
                        </a:rPr>
                        <m:t>,</m:t>
                      </m:r>
                    </m:oMath>
                  </m:oMathPara>
                </a14:m>
                <a:endParaRPr lang="en-US" altLang="zh-CN" sz="2400" i="1"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𝒅</m:t>
                          </m:r>
                        </m:sub>
                        <m:sup>
                          <m:r>
                            <a:rPr lang="en-US" altLang="zh-CN" sz="2400" i="1">
                              <a:latin typeface="Cambria Math"/>
                            </a:rPr>
                            <m:t>𝒌</m:t>
                          </m:r>
                          <m:r>
                            <a:rPr lang="en-US" altLang="zh-CN" sz="2400" i="1">
                              <a:latin typeface="Cambria Math"/>
                            </a:rPr>
                            <m:t>+</m:t>
                          </m:r>
                          <m:r>
                            <a:rPr lang="en-US" altLang="zh-CN" sz="2400" i="1">
                              <a:latin typeface="Cambria Math"/>
                            </a:rPr>
                            <m:t>𝟏</m:t>
                          </m:r>
                        </m:sup>
                      </m:sSubSup>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𝒑</m:t>
                          </m:r>
                        </m:e>
                        <m:sub>
                          <m:r>
                            <a:rPr lang="en-US" altLang="zh-CN" sz="2400" i="1">
                              <a:latin typeface="Cambria Math"/>
                            </a:rPr>
                            <m:t>𝒅</m:t>
                          </m:r>
                        </m:sub>
                        <m:sup>
                          <m:r>
                            <a:rPr lang="en-US" altLang="zh-CN" sz="2400" i="1">
                              <a:latin typeface="Cambria Math"/>
                            </a:rPr>
                            <m:t>𝒌</m:t>
                          </m:r>
                        </m:sup>
                      </m:sSubSup>
                      <m:r>
                        <a:rPr lang="en-US" altLang="zh-CN" sz="2400" i="1">
                          <a:latin typeface="Cambria Math"/>
                        </a:rPr>
                        <m:t>−</m:t>
                      </m:r>
                      <m:r>
                        <a:rPr lang="en-US" altLang="zh-CN" sz="2400" i="1">
                          <a:latin typeface="Cambria Math"/>
                        </a:rPr>
                        <m:t>𝝀</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r>
                        <a:rPr lang="en-US" altLang="zh-CN" sz="2400">
                          <a:latin typeface="Cambria Math"/>
                        </a:rPr>
                        <m:t>𝚽</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a:latin typeface="Cambria Math"/>
                        </a:rPr>
                        <m:t>)</m:t>
                      </m:r>
                    </m:oMath>
                  </m:oMathPara>
                </a14:m>
                <a:endParaRPr lang="en-US" altLang="zh-CN" sz="2400" i="1" dirty="0"/>
              </a:p>
              <a:p>
                <a:pPr marL="0" indent="0">
                  <a:buNone/>
                </a:pPr>
                <a:r>
                  <a:rPr lang="zh-CN" altLang="en-US" sz="2400" dirty="0"/>
                  <a:t>与前面类似，将其应用到对应简化格式中可得如下优美的两阶段算法</a:t>
                </a:r>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58" t="-1193" b="-3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3260554"/>
      </p:ext>
    </p:extLst>
  </p:cSld>
  <p:clrMapOvr>
    <a:masterClrMapping/>
  </p:clrMapOvr>
  <p:transition spd="med">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Split </a:t>
            </a:r>
            <a:r>
              <a:rPr lang="en-US" altLang="zh-CN" dirty="0" err="1"/>
              <a:t>Bregman</a:t>
            </a:r>
            <a:r>
              <a:rPr lang="en-US" altLang="zh-CN" dirty="0"/>
              <a:t> Iteration</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d>
                        <m:dPr>
                          <m:ctrlPr>
                            <a:rPr lang="en-US" altLang="zh-CN" b="1" i="1" smtClean="0">
                              <a:latin typeface="Cambria Math" panose="02040503050406030204" pitchFamily="18" charset="0"/>
                            </a:rPr>
                          </m:ctrlPr>
                        </m:dPr>
                        <m:e>
                          <m:r>
                            <a:rPr lang="en-US" altLang="zh-CN" b="1" i="1" smtClean="0">
                              <a:latin typeface="Cambria Math"/>
                            </a:rPr>
                            <m:t>𝟑</m:t>
                          </m:r>
                        </m:e>
                      </m:d>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𝒅</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e>
                      </m:d>
                      <m:r>
                        <a:rPr lang="en-US" altLang="zh-CN" b="1" i="1" smtClean="0">
                          <a:latin typeface="Cambria Math"/>
                        </a:rPr>
                        <m:t>=</m:t>
                      </m:r>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𝒖</m:t>
                          </m:r>
                          <m:r>
                            <a:rPr lang="en-US" altLang="zh-CN" b="1" i="1" smtClean="0">
                              <a:latin typeface="Cambria Math"/>
                            </a:rPr>
                            <m:t>,</m:t>
                          </m:r>
                          <m:r>
                            <a:rPr lang="en-US" altLang="zh-CN" b="1" i="1" smtClean="0">
                              <a:latin typeface="Cambria Math"/>
                            </a:rPr>
                            <m:t>𝒅</m:t>
                          </m:r>
                        </m:sub>
                      </m:sSub>
                      <m:r>
                        <m:rPr>
                          <m:lit/>
                        </m:rPr>
                        <a:rPr lang="en-US" altLang="zh-CN" b="1" i="1" smtClean="0">
                          <a:latin typeface="Cambria Math"/>
                        </a:rPr>
                        <m:t>|</m:t>
                      </m:r>
                      <m:r>
                        <a:rPr lang="en-US" altLang="zh-CN" b="1" i="1" smtClean="0">
                          <a:latin typeface="Cambria Math"/>
                        </a:rPr>
                        <m:t>𝒅</m:t>
                      </m:r>
                      <m:r>
                        <m:rPr>
                          <m:lit/>
                        </m:rPr>
                        <a:rPr lang="en-US" altLang="zh-CN" b="1" i="1" smtClean="0">
                          <a:latin typeface="Cambria Math"/>
                        </a:rPr>
                        <m:t>|</m:t>
                      </m:r>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r>
                            <a:rPr lang="en-US" altLang="zh-CN" b="1" i="1" smtClean="0">
                              <a:latin typeface="Cambria Math"/>
                            </a:rPr>
                            <m:t>𝒖</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𝝀</m:t>
                          </m:r>
                        </m:num>
                        <m:den>
                          <m:r>
                            <a:rPr lang="en-US" altLang="zh-CN" b="1" i="1" smtClean="0">
                              <a:latin typeface="Cambria Math"/>
                            </a:rPr>
                            <m:t>𝟐</m:t>
                          </m:r>
                        </m:den>
                      </m:f>
                      <m:r>
                        <m:rPr>
                          <m:lit/>
                        </m:rPr>
                        <a:rPr lang="en-US" altLang="zh-CN" b="1" i="1" smtClean="0">
                          <a:latin typeface="Cambria Math"/>
                        </a:rPr>
                        <m:t>||</m:t>
                      </m:r>
                      <m:r>
                        <a:rPr lang="en-US" altLang="zh-CN" b="1" i="1" smtClean="0">
                          <a:latin typeface="Cambria Math"/>
                        </a:rPr>
                        <m:t>𝒅</m:t>
                      </m:r>
                      <m:r>
                        <a:rPr lang="en-US" altLang="zh-CN" b="1" i="1" smtClean="0">
                          <a:latin typeface="Cambria Math"/>
                        </a:rPr>
                        <m:t>−</m:t>
                      </m:r>
                      <m:r>
                        <a:rPr lang="en-US" altLang="zh-CN" b="1" i="0" smtClean="0">
                          <a:latin typeface="Cambria Math"/>
                        </a:rPr>
                        <m:t>𝚽</m:t>
                      </m:r>
                      <m:d>
                        <m:dPr>
                          <m:ctrlPr>
                            <a:rPr lang="en-US" altLang="zh-CN" b="1" i="1" smtClean="0">
                              <a:latin typeface="Cambria Math" panose="02040503050406030204" pitchFamily="18" charset="0"/>
                            </a:rPr>
                          </m:ctrlPr>
                        </m:dPr>
                        <m:e>
                          <m:r>
                            <a:rPr lang="en-US" altLang="zh-CN" b="1" i="1" smtClean="0">
                              <a:latin typeface="Cambria Math"/>
                            </a:rPr>
                            <m:t>𝒖</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𝒌</m:t>
                          </m:r>
                        </m:sup>
                      </m:sSup>
                      <m:r>
                        <m:rPr>
                          <m:lit/>
                        </m:rPr>
                        <a:rPr lang="en-US" altLang="zh-CN" b="1" i="0" smtClean="0">
                          <a:latin typeface="Cambria Math"/>
                        </a:rPr>
                        <m:t>|</m:t>
                      </m:r>
                      <m:sSubSup>
                        <m:sSubSupPr>
                          <m:ctrlPr>
                            <a:rPr lang="en-US" altLang="zh-CN" b="1" i="1" smtClean="0">
                              <a:latin typeface="Cambria Math" panose="02040503050406030204" pitchFamily="18" charset="0"/>
                            </a:rPr>
                          </m:ctrlPr>
                        </m:sSubSupPr>
                        <m:e>
                          <m:r>
                            <m:rPr>
                              <m:lit/>
                            </m:rPr>
                            <a:rPr lang="en-US" altLang="zh-CN" b="1" i="0" smtClean="0">
                              <a:latin typeface="Cambria Math"/>
                            </a:rPr>
                            <m:t>|</m:t>
                          </m:r>
                        </m:e>
                        <m:sub>
                          <m:r>
                            <a:rPr lang="en-US" altLang="zh-CN" b="1" i="0" smtClean="0">
                              <a:latin typeface="Cambria Math"/>
                            </a:rPr>
                            <m:t>𝟐</m:t>
                          </m:r>
                        </m:sub>
                        <m:sup>
                          <m:r>
                            <a:rPr lang="en-US" altLang="zh-CN" b="1" i="0" smtClean="0">
                              <a:latin typeface="Cambria Math"/>
                            </a:rPr>
                            <m:t>𝟐</m:t>
                          </m:r>
                        </m:sup>
                      </m:sSubSup>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e>
                          </m:d>
                          <m:r>
                            <a:rPr lang="en-US" altLang="zh-CN" b="1" i="1" smtClean="0">
                              <a:latin typeface="Cambria Math"/>
                            </a:rPr>
                            <m:t>𝒃</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𝒌</m:t>
                          </m:r>
                        </m:sup>
                      </m:sSup>
                      <m:r>
                        <a:rPr lang="en-US" altLang="zh-CN" b="1" i="1" smtClean="0">
                          <a:latin typeface="Cambria Math"/>
                        </a:rPr>
                        <m:t>+(</m:t>
                      </m:r>
                      <m:r>
                        <a:rPr lang="en-US" altLang="zh-CN" b="1" i="0" smtClean="0">
                          <a:latin typeface="Cambria Math"/>
                        </a:rPr>
                        <m:t>𝚽</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𝒖</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𝒅</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0" smtClean="0">
                          <a:latin typeface="Cambria Math"/>
                        </a:rPr>
                        <m:t>)</m:t>
                      </m:r>
                    </m:oMath>
                  </m:oMathPara>
                </a14:m>
                <a:endParaRPr lang="en-US" altLang="zh-CN" dirty="0"/>
              </a:p>
              <a:p>
                <a:r>
                  <a:rPr lang="zh-CN" altLang="en-US" dirty="0"/>
                  <a:t>我们将最开始的</a:t>
                </a:r>
                <a:r>
                  <a:rPr lang="en-US" altLang="zh-CN" dirty="0"/>
                  <a:t>L1-</a:t>
                </a:r>
                <a:r>
                  <a:rPr lang="zh-CN" altLang="en-US" dirty="0"/>
                  <a:t>正则化问题转化为一系列无约束优化问题，以及</a:t>
                </a:r>
                <a:r>
                  <a:rPr lang="en-US" altLang="zh-CN" dirty="0" err="1"/>
                  <a:t>Bregman</a:t>
                </a:r>
                <a:r>
                  <a:rPr lang="zh-CN" altLang="en-US" dirty="0"/>
                  <a:t>更新。下面会看到，这种形式化形式比传统的解</a:t>
                </a:r>
                <a:r>
                  <a:rPr lang="en-US" altLang="zh-CN" dirty="0"/>
                  <a:t>L1-</a:t>
                </a:r>
                <a:r>
                  <a:rPr lang="zh-CN" altLang="en-US" dirty="0"/>
                  <a:t>正则化方法更有效</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090525"/>
      </p:ext>
    </p:extLst>
  </p:cSld>
  <p:clrMapOvr>
    <a:masterClrMapping/>
  </p:clrMapOvr>
  <p:transition spd="med">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Alternating Direction Methods(ADM)</a:t>
            </a:r>
            <a:endParaRPr lang="zh-CN" altLang="en-US" dirty="0"/>
          </a:p>
        </p:txBody>
      </p:sp>
      <p:sp>
        <p:nvSpPr>
          <p:cNvPr id="3" name="Content Placeholder 2"/>
          <p:cNvSpPr>
            <a:spLocks noGrp="1"/>
          </p:cNvSpPr>
          <p:nvPr>
            <p:ph idx="1"/>
          </p:nvPr>
        </p:nvSpPr>
        <p:spPr/>
        <p:txBody>
          <a:bodyPr/>
          <a:lstStyle/>
          <a:p>
            <a:r>
              <a:rPr lang="en-US" altLang="zh-CN" sz="2400" dirty="0"/>
              <a:t>The Alternating Direction of Multipliers(ADMM), </a:t>
            </a:r>
            <a:r>
              <a:rPr lang="zh-CN" altLang="en-US" sz="2400" dirty="0"/>
              <a:t>这是一种增广拉格朗日算法</a:t>
            </a:r>
            <a:r>
              <a:rPr lang="en-US" altLang="zh-CN" sz="2400" dirty="0"/>
              <a:t>(Augmented </a:t>
            </a:r>
            <a:r>
              <a:rPr lang="en-US" altLang="zh-CN" sz="2400" dirty="0" err="1"/>
              <a:t>Lagrangian</a:t>
            </a:r>
            <a:r>
              <a:rPr lang="en-US" altLang="zh-CN" sz="2400" dirty="0"/>
              <a:t> Algorithm)</a:t>
            </a:r>
          </a:p>
          <a:p>
            <a:r>
              <a:rPr lang="zh-CN" altLang="en-US" sz="2400" dirty="0"/>
              <a:t>起源于</a:t>
            </a:r>
            <a:r>
              <a:rPr lang="en-US" altLang="zh-CN" sz="2400" dirty="0"/>
              <a:t>1980’s, </a:t>
            </a:r>
            <a:r>
              <a:rPr lang="zh-CN" altLang="en-US" sz="2400" dirty="0"/>
              <a:t>是一种凸优化算法，最近，由于其在各种机器学习和图像处理问题中的应用，又受到大家的重视</a:t>
            </a:r>
            <a:endParaRPr lang="en-US" altLang="zh-CN" sz="2400" dirty="0"/>
          </a:p>
          <a:p>
            <a:pPr lvl="1"/>
            <a:r>
              <a:rPr lang="zh-CN" altLang="en-US" sz="2000" dirty="0"/>
              <a:t>对这些问题，算法执行相对较好，例如，当修改适用于传统问题时，好于如</a:t>
            </a:r>
            <a:r>
              <a:rPr lang="en-US" altLang="zh-CN" sz="2000" dirty="0"/>
              <a:t>Minimum-cost network flows</a:t>
            </a:r>
          </a:p>
          <a:p>
            <a:pPr lvl="1"/>
            <a:r>
              <a:rPr lang="en-US" altLang="zh-CN" sz="2000" dirty="0"/>
              <a:t>ADMM</a:t>
            </a:r>
            <a:r>
              <a:rPr lang="zh-CN" altLang="en-US" sz="2000" dirty="0"/>
              <a:t>利用了这些问题的结构，涉及相对简单的优化求和形式，但是有时非光滑凸函数</a:t>
            </a:r>
            <a:endParaRPr lang="en-US" altLang="zh-CN" sz="2000" dirty="0"/>
          </a:p>
          <a:p>
            <a:pPr lvl="1"/>
            <a:r>
              <a:rPr lang="zh-CN" altLang="en-US" sz="2000" dirty="0"/>
              <a:t>要求的精度并不是极端高，从而减小了</a:t>
            </a:r>
            <a:r>
              <a:rPr lang="en-US" altLang="zh-CN" sz="2000" dirty="0"/>
              <a:t>ADMM</a:t>
            </a:r>
            <a:r>
              <a:rPr lang="zh-CN" altLang="en-US" sz="2000" dirty="0"/>
              <a:t>拖尾收敛速率的影响</a:t>
            </a:r>
            <a:endParaRPr lang="en-US" altLang="zh-CN" sz="2000" dirty="0"/>
          </a:p>
          <a:p>
            <a:pPr lvl="1"/>
            <a:r>
              <a:rPr lang="zh-CN" altLang="en-US" sz="2000" dirty="0"/>
              <a:t>与应用有关，经常相对容易在分布式内存、并行方式来实现，尤其对大数据问题</a:t>
            </a:r>
            <a:endParaRPr lang="en-US" altLang="zh-CN" sz="2000" dirty="0"/>
          </a:p>
        </p:txBody>
      </p:sp>
      <p:sp>
        <p:nvSpPr>
          <p:cNvPr id="4" name="Rectangle 3"/>
          <p:cNvSpPr/>
          <p:nvPr/>
        </p:nvSpPr>
        <p:spPr>
          <a:xfrm>
            <a:off x="1781942" y="6129462"/>
            <a:ext cx="9561512" cy="1015663"/>
          </a:xfrm>
          <a:prstGeom prst="rect">
            <a:avLst/>
          </a:prstGeom>
        </p:spPr>
        <p:txBody>
          <a:bodyPr wrap="square">
            <a:spAutoFit/>
          </a:bodyPr>
          <a:lstStyle/>
          <a:p>
            <a:pPr algn="l"/>
            <a:r>
              <a:rPr lang="en-US" altLang="zh-CN" sz="1200" dirty="0">
                <a:solidFill>
                  <a:srgbClr val="FF0000"/>
                </a:solidFill>
              </a:rPr>
              <a:t>M. Fortin and R. </a:t>
            </a:r>
            <a:r>
              <a:rPr lang="en-US" altLang="zh-CN" sz="1200" dirty="0" err="1">
                <a:solidFill>
                  <a:srgbClr val="FF0000"/>
                </a:solidFill>
              </a:rPr>
              <a:t>Glowinski</a:t>
            </a:r>
            <a:r>
              <a:rPr lang="en-US" altLang="zh-CN" sz="1200" dirty="0">
                <a:solidFill>
                  <a:srgbClr val="FF0000"/>
                </a:solidFill>
              </a:rPr>
              <a:t>. On decomposition-coordination methods using an </a:t>
            </a:r>
            <a:r>
              <a:rPr lang="en-US" altLang="zh-CN" sz="1200" dirty="0" err="1">
                <a:solidFill>
                  <a:srgbClr val="FF0000"/>
                </a:solidFill>
              </a:rPr>
              <a:t>aug-mented</a:t>
            </a:r>
            <a:r>
              <a:rPr lang="en-US" altLang="zh-CN" sz="1200" dirty="0">
                <a:solidFill>
                  <a:srgbClr val="FF0000"/>
                </a:solidFill>
              </a:rPr>
              <a:t> </a:t>
            </a:r>
            <a:r>
              <a:rPr lang="en-US" altLang="zh-CN" sz="1200" dirty="0" err="1">
                <a:solidFill>
                  <a:srgbClr val="FF0000"/>
                </a:solidFill>
              </a:rPr>
              <a:t>Lagrangian</a:t>
            </a:r>
            <a:r>
              <a:rPr lang="en-US" altLang="zh-CN" sz="1200" dirty="0">
                <a:solidFill>
                  <a:srgbClr val="FF0000"/>
                </a:solidFill>
              </a:rPr>
              <a:t>. In M. Fortin and R. </a:t>
            </a:r>
            <a:r>
              <a:rPr lang="en-US" altLang="zh-CN" sz="1200" dirty="0" err="1">
                <a:solidFill>
                  <a:srgbClr val="FF0000"/>
                </a:solidFill>
              </a:rPr>
              <a:t>Glowinski</a:t>
            </a:r>
            <a:r>
              <a:rPr lang="en-US" altLang="zh-CN" sz="1200" dirty="0">
                <a:solidFill>
                  <a:srgbClr val="FF0000"/>
                </a:solidFill>
              </a:rPr>
              <a:t>, editors, Augmented </a:t>
            </a:r>
            <a:r>
              <a:rPr lang="en-US" altLang="zh-CN" sz="1200" dirty="0" err="1">
                <a:solidFill>
                  <a:srgbClr val="FF0000"/>
                </a:solidFill>
              </a:rPr>
              <a:t>Lagrangian</a:t>
            </a:r>
            <a:r>
              <a:rPr lang="en-US" altLang="zh-CN" sz="1200" dirty="0">
                <a:solidFill>
                  <a:srgbClr val="FF0000"/>
                </a:solidFill>
              </a:rPr>
              <a:t> Methods: Applications to the Solution of Boundary-Value Problems. North-Holland: Amsterdam, 1983.</a:t>
            </a:r>
          </a:p>
          <a:p>
            <a:pPr algn="l"/>
            <a:r>
              <a:rPr lang="en-US" altLang="zh-CN" sz="1200" dirty="0">
                <a:solidFill>
                  <a:srgbClr val="FF0000"/>
                </a:solidFill>
              </a:rPr>
              <a:t>D. </a:t>
            </a:r>
            <a:r>
              <a:rPr lang="en-US" altLang="zh-CN" sz="1200" dirty="0" err="1">
                <a:solidFill>
                  <a:srgbClr val="FF0000"/>
                </a:solidFill>
              </a:rPr>
              <a:t>Gabay</a:t>
            </a:r>
            <a:r>
              <a:rPr lang="en-US" altLang="zh-CN" sz="1200" dirty="0">
                <a:solidFill>
                  <a:srgbClr val="FF0000"/>
                </a:solidFill>
              </a:rPr>
              <a:t>. Applications of the method of multipliers to </a:t>
            </a:r>
            <a:r>
              <a:rPr lang="en-US" altLang="zh-CN" sz="1200" dirty="0" err="1">
                <a:solidFill>
                  <a:srgbClr val="FF0000"/>
                </a:solidFill>
              </a:rPr>
              <a:t>variational</a:t>
            </a:r>
            <a:r>
              <a:rPr lang="en-US" altLang="zh-CN" sz="1200" dirty="0">
                <a:solidFill>
                  <a:srgbClr val="FF0000"/>
                </a:solidFill>
              </a:rPr>
              <a:t> inequalities. In M. Fortin and R. </a:t>
            </a:r>
            <a:r>
              <a:rPr lang="en-US" altLang="zh-CN" sz="1200" dirty="0" err="1">
                <a:solidFill>
                  <a:srgbClr val="FF0000"/>
                </a:solidFill>
              </a:rPr>
              <a:t>Glowinski</a:t>
            </a:r>
            <a:r>
              <a:rPr lang="en-US" altLang="zh-CN" sz="1200" dirty="0">
                <a:solidFill>
                  <a:srgbClr val="FF0000"/>
                </a:solidFill>
              </a:rPr>
              <a:t>, editors, Augmented </a:t>
            </a:r>
            <a:r>
              <a:rPr lang="en-US" altLang="zh-CN" sz="1200" dirty="0" err="1">
                <a:solidFill>
                  <a:srgbClr val="FF0000"/>
                </a:solidFill>
              </a:rPr>
              <a:t>Lagrangian</a:t>
            </a:r>
            <a:r>
              <a:rPr lang="en-US" altLang="zh-CN" sz="1200" dirty="0">
                <a:solidFill>
                  <a:srgbClr val="FF0000"/>
                </a:solidFill>
              </a:rPr>
              <a:t> Methods: Applications to the Solution of Boundary-Value Problems. North-Holland: Amsterdam, 1983.</a:t>
            </a:r>
            <a:endParaRPr lang="zh-CN" altLang="en-US" sz="1200" dirty="0">
              <a:solidFill>
                <a:srgbClr val="FF0000"/>
              </a:solidFill>
            </a:endParaRPr>
          </a:p>
        </p:txBody>
      </p:sp>
    </p:spTree>
    <p:extLst>
      <p:ext uri="{BB962C8B-B14F-4D97-AF65-F5344CB8AC3E}">
        <p14:creationId xmlns:p14="http://schemas.microsoft.com/office/powerpoint/2010/main" val="2169795657"/>
      </p:ext>
    </p:extLst>
  </p:cSld>
  <p:clrMapOvr>
    <a:masterClrMapping/>
  </p:clrMapOvr>
  <p:transition spd="med">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Alternating Direction Methods(ADM)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对于大多数</a:t>
                </a:r>
                <a:r>
                  <a:rPr lang="en-US" altLang="zh-CN" sz="2400" dirty="0"/>
                  <a:t>ADMM</a:t>
                </a:r>
                <a:r>
                  <a:rPr lang="zh-CN" altLang="en-US" sz="2400" dirty="0"/>
                  <a:t>的应用，下面就是一般的形式</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sub>
                      </m:sSub>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𝑴𝒙</m:t>
                          </m:r>
                        </m:e>
                      </m:d>
                      <m:r>
                        <a:rPr lang="en-US" altLang="zh-CN" sz="2400" i="1">
                          <a:latin typeface="Cambria Math"/>
                        </a:rPr>
                        <m:t>          </m:t>
                      </m:r>
                      <m:r>
                        <a:rPr lang="en-US" altLang="zh-CN" sz="2400" i="1">
                          <a:solidFill>
                            <a:srgbClr val="CC00CC"/>
                          </a:solidFill>
                          <a:latin typeface="Cambria Math"/>
                        </a:rPr>
                        <m:t>(</m:t>
                      </m:r>
                      <m:r>
                        <a:rPr lang="en-US" altLang="zh-CN" sz="2400" i="1">
                          <a:solidFill>
                            <a:srgbClr val="CC00CC"/>
                          </a:solidFill>
                          <a:latin typeface="Cambria Math"/>
                        </a:rPr>
                        <m:t>𝒆</m:t>
                      </m:r>
                      <m:r>
                        <a:rPr lang="en-US" altLang="zh-CN" sz="2400" i="1">
                          <a:solidFill>
                            <a:srgbClr val="CC00CC"/>
                          </a:solidFill>
                          <a:latin typeface="Cambria Math"/>
                        </a:rPr>
                        <m:t>𝟏</m:t>
                      </m:r>
                      <m:r>
                        <a:rPr lang="en-US" altLang="zh-CN" sz="2400" i="1">
                          <a:solidFill>
                            <a:srgbClr val="CC00CC"/>
                          </a:solidFill>
                          <a:latin typeface="Cambria Math"/>
                        </a:rPr>
                        <m:t>)</m:t>
                      </m:r>
                    </m:oMath>
                  </m:oMathPara>
                </a14:m>
                <a:endParaRPr lang="en-US" altLang="zh-CN" sz="2400" i="1" dirty="0">
                  <a:solidFill>
                    <a:srgbClr val="CC00CC"/>
                  </a:solidFill>
                  <a:latin typeface="Cambria Math"/>
                </a:endParaRPr>
              </a:p>
              <a:p>
                <a:pPr marL="0" indent="0">
                  <a:buNone/>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𝑴</m:t>
                        </m:r>
                      </m:e>
                      <m:sub>
                        <m:r>
                          <a:rPr lang="en-US" altLang="zh-CN" sz="2400" i="1">
                            <a:latin typeface="Cambria Math"/>
                          </a:rPr>
                          <m:t>𝒎</m:t>
                        </m:r>
                        <m:r>
                          <a:rPr lang="en-US" altLang="zh-CN" sz="2400" i="1">
                            <a:latin typeface="Cambria Math"/>
                          </a:rPr>
                          <m:t>×</m:t>
                        </m:r>
                        <m:r>
                          <a:rPr lang="en-US" altLang="zh-CN" sz="2400" i="1">
                            <a:latin typeface="Cambria Math"/>
                          </a:rPr>
                          <m:t>𝒏</m:t>
                        </m:r>
                      </m:sub>
                    </m:sSub>
                  </m:oMath>
                </a14:m>
                <a:r>
                  <a:rPr lang="zh-CN" altLang="en-US" sz="2400" dirty="0"/>
                  <a:t>通常假定列满秩，</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r>
                      <a:rPr lang="en-US" altLang="zh-CN" sz="2400" i="1">
                        <a:latin typeface="Cambria Math"/>
                      </a:rPr>
                      <m:t>𝒈</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𝒎</m:t>
                        </m:r>
                      </m:sup>
                    </m:sSup>
                    <m:r>
                      <a:rPr lang="en-US" altLang="zh-CN" sz="2400" i="1">
                        <a:latin typeface="Cambria Math"/>
                      </a:rPr>
                      <m:t>→</m:t>
                    </m:r>
                    <m:r>
                      <a:rPr lang="en-US" altLang="zh-CN" sz="2400" i="1">
                        <a:latin typeface="Cambria Math"/>
                      </a:rPr>
                      <m:t>𝑹</m:t>
                    </m:r>
                  </m:oMath>
                </a14:m>
                <a:r>
                  <a:rPr lang="zh-CN" altLang="en-US" sz="2400" dirty="0"/>
                  <a:t>为凸函数，并假定</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𝒈</m:t>
                    </m:r>
                  </m:oMath>
                </a14:m>
                <a:r>
                  <a:rPr lang="zh-CN" altLang="en-US" sz="2400" dirty="0"/>
                  <a:t>可取</a:t>
                </a:r>
                <a14:m>
                  <m:oMath xmlns:m="http://schemas.openxmlformats.org/officeDocument/2006/math">
                    <m:r>
                      <a:rPr lang="en-US" altLang="zh-CN" sz="2400" i="1">
                        <a:latin typeface="Cambria Math"/>
                      </a:rPr>
                      <m:t>+</m:t>
                    </m:r>
                    <m:r>
                      <a:rPr lang="en-US" altLang="zh-CN" sz="2400" i="1">
                        <a:latin typeface="Cambria Math"/>
                        <a:ea typeface="Cambria Math"/>
                      </a:rPr>
                      <m:t>∞</m:t>
                    </m:r>
                  </m:oMath>
                </a14:m>
                <a:r>
                  <a:rPr lang="en-US" altLang="zh-CN" sz="2400" dirty="0"/>
                  <a:t>,</a:t>
                </a:r>
                <a:r>
                  <a:rPr lang="zh-CN" altLang="en-US" sz="2400" dirty="0"/>
                  <a:t>从而可以将约束嵌入到目标函数</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𝒈</m:t>
                    </m:r>
                  </m:oMath>
                </a14:m>
                <a:r>
                  <a:rPr lang="zh-CN" altLang="en-US" sz="2400" dirty="0"/>
                  <a:t>中，意即</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oMath>
                </a14:m>
                <a:r>
                  <a:rPr lang="zh-CN" altLang="en-US" sz="2400" dirty="0"/>
                  <a:t>或者</a:t>
                </a:r>
                <a14:m>
                  <m:oMath xmlns:m="http://schemas.openxmlformats.org/officeDocument/2006/math">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𝑴𝒙</m:t>
                        </m:r>
                      </m:e>
                    </m:d>
                    <m:r>
                      <a:rPr lang="en-US" altLang="zh-CN" sz="2400" i="1">
                        <a:latin typeface="Cambria Math"/>
                      </a:rPr>
                      <m:t>=∞</m:t>
                    </m:r>
                  </m:oMath>
                </a14:m>
                <a:r>
                  <a:rPr lang="zh-CN" altLang="en-US" sz="2400" dirty="0"/>
                  <a:t>，则</a:t>
                </a:r>
                <a14:m>
                  <m:oMath xmlns:m="http://schemas.openxmlformats.org/officeDocument/2006/math">
                    <m:r>
                      <a:rPr lang="en-US" altLang="zh-CN" sz="2400" i="1">
                        <a:latin typeface="Cambria Math"/>
                      </a:rPr>
                      <m:t>𝒙</m:t>
                    </m:r>
                  </m:oMath>
                </a14:m>
                <a:r>
                  <a:rPr lang="zh-CN" altLang="en-US" sz="2400" dirty="0"/>
                  <a:t>不是上述问题的可行解</a:t>
                </a:r>
                <a:endParaRPr lang="en-US" altLang="zh-CN" sz="2400" dirty="0"/>
              </a:p>
              <a:p>
                <a:r>
                  <a:rPr lang="zh-CN" altLang="en-US" sz="2400" dirty="0"/>
                  <a:t>通过无穷尽的使用</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𝒈</m:t>
                    </m:r>
                  </m:oMath>
                </a14:m>
                <a:r>
                  <a:rPr lang="zh-CN" altLang="en-US" sz="2400" dirty="0"/>
                  <a:t>，可以将很多凸优化问题建模为上述的一般形式</a:t>
                </a:r>
                <a:endParaRPr lang="en-US" altLang="zh-CN" sz="2400" dirty="0"/>
              </a:p>
              <a:p>
                <a:r>
                  <a:rPr lang="zh-CN" altLang="en-US" sz="2400" dirty="0"/>
                  <a:t>例如下面的</a:t>
                </a:r>
                <a:r>
                  <a:rPr lang="en-US" altLang="zh-CN" sz="2400" dirty="0"/>
                  <a:t>Lasso</a:t>
                </a:r>
                <a:r>
                  <a:rPr lang="zh-CN" altLang="en-US" sz="2400" dirty="0"/>
                  <a:t>或者压缩感知问题：</a:t>
                </a:r>
                <a:endParaRPr lang="en-US" altLang="zh-CN" sz="2400" dirty="0"/>
              </a:p>
              <a:p>
                <a:pPr marL="0" indent="0" algn="ctr">
                  <a:buNone/>
                </a:pPr>
                <a14:m>
                  <m:oMath xmlns:m="http://schemas.openxmlformats.org/officeDocument/2006/math">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sub>
                    </m:sSub>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den>
                    </m:f>
                    <m:r>
                      <m:rPr>
                        <m:lit/>
                      </m:rPr>
                      <a:rPr lang="en-US" altLang="zh-CN" sz="2400" i="1">
                        <a:latin typeface="Cambria Math"/>
                      </a:rPr>
                      <m:t>||</m:t>
                    </m:r>
                    <m:r>
                      <a:rPr lang="en-US" altLang="zh-CN" sz="2400" i="1">
                        <a:latin typeface="Cambria Math"/>
                      </a:rPr>
                      <m:t>𝑨𝒙</m:t>
                    </m:r>
                    <m:r>
                      <a:rPr lang="en-US" altLang="zh-CN" sz="2400" i="1">
                        <a:latin typeface="Cambria Math"/>
                      </a:rPr>
                      <m:t>−</m:t>
                    </m:r>
                    <m:r>
                      <a:rPr lang="en-US" altLang="zh-CN" sz="2400" i="1">
                        <a:latin typeface="Cambria Math"/>
                      </a:rPr>
                      <m:t>𝒃</m:t>
                    </m:r>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r>
                      <a:rPr lang="en-US" altLang="zh-CN" sz="2400" i="1">
                        <a:latin typeface="Cambria Math"/>
                      </a:rPr>
                      <m:t>+</m:t>
                    </m:r>
                    <m:r>
                      <a:rPr lang="en-US" altLang="zh-CN" sz="2400" i="1">
                        <a:latin typeface="Cambria Math"/>
                      </a:rPr>
                      <m:t>𝒗</m:t>
                    </m:r>
                    <m:r>
                      <m:rPr>
                        <m:lit/>
                      </m:rPr>
                      <a:rPr lang="en-US" altLang="zh-CN" sz="2400" i="1">
                        <a:latin typeface="Cambria Math"/>
                      </a:rPr>
                      <m:t>||</m:t>
                    </m:r>
                    <m:r>
                      <a:rPr lang="en-US" altLang="zh-CN" sz="2400" i="1">
                        <a:latin typeface="Cambria Math"/>
                      </a:rPr>
                      <m:t>𝒙</m:t>
                    </m:r>
                    <m:r>
                      <m:rPr>
                        <m:lit/>
                      </m:rPr>
                      <a:rPr lang="en-US" altLang="zh-CN" sz="2400" i="1">
                        <a:latin typeface="Cambria Math"/>
                      </a:rPr>
                      <m:t>|</m:t>
                    </m:r>
                    <m:sSub>
                      <m:sSubPr>
                        <m:ctrlPr>
                          <a:rPr lang="en-US" altLang="zh-CN" sz="2400" i="1">
                            <a:latin typeface="Cambria Math" panose="02040503050406030204" pitchFamily="18" charset="0"/>
                          </a:rPr>
                        </m:ctrlPr>
                      </m:sSubPr>
                      <m:e>
                        <m:r>
                          <m:rPr>
                            <m:lit/>
                          </m:rPr>
                          <a:rPr lang="en-US" altLang="zh-CN" sz="2400" i="1">
                            <a:latin typeface="Cambria Math"/>
                          </a:rPr>
                          <m:t>|</m:t>
                        </m:r>
                      </m:e>
                      <m:sub>
                        <m:r>
                          <a:rPr lang="en-US" altLang="zh-CN" sz="2400" i="1">
                            <a:latin typeface="Cambria Math"/>
                          </a:rPr>
                          <m:t>𝟏</m:t>
                        </m:r>
                      </m:sub>
                    </m:sSub>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𝑨</m:t>
                        </m:r>
                      </m:e>
                      <m:sub>
                        <m:r>
                          <a:rPr lang="en-US" altLang="zh-CN" sz="2400" i="1" dirty="0">
                            <a:latin typeface="Cambria Math"/>
                          </a:rPr>
                          <m:t>𝒑</m:t>
                        </m:r>
                        <m:r>
                          <a:rPr lang="en-US" altLang="zh-CN" sz="2400" i="1" dirty="0">
                            <a:latin typeface="Cambria Math"/>
                          </a:rPr>
                          <m:t>×</m:t>
                        </m:r>
                        <m:r>
                          <a:rPr lang="en-US" altLang="zh-CN" sz="2400" i="1" dirty="0">
                            <a:latin typeface="Cambria Math"/>
                          </a:rPr>
                          <m:t>𝒏</m:t>
                        </m:r>
                      </m:sub>
                    </m:sSub>
                  </m:oMath>
                </a14:m>
                <a:r>
                  <a:rPr lang="en-US" altLang="zh-CN" sz="2400" dirty="0"/>
                  <a:t>,</a:t>
                </a:r>
                <a14:m>
                  <m:oMath xmlns:m="http://schemas.openxmlformats.org/officeDocument/2006/math">
                    <m:r>
                      <a:rPr lang="en-US" altLang="zh-CN" sz="2400" i="1" dirty="0">
                        <a:latin typeface="Cambria Math"/>
                      </a:rPr>
                      <m:t>𝒃</m:t>
                    </m:r>
                    <m:r>
                      <a:rPr lang="en-US" altLang="zh-CN" sz="2400" i="1" dirty="0">
                        <a:latin typeface="Cambria Math"/>
                      </a:rPr>
                      <m:t>∈</m:t>
                    </m:r>
                    <m:sSup>
                      <m:sSupPr>
                        <m:ctrlPr>
                          <a:rPr lang="en-US" altLang="zh-CN" sz="2400" i="1" dirty="0">
                            <a:latin typeface="Cambria Math" panose="02040503050406030204" pitchFamily="18" charset="0"/>
                          </a:rPr>
                        </m:ctrlPr>
                      </m:sSupPr>
                      <m:e>
                        <m:r>
                          <a:rPr lang="en-US" altLang="zh-CN" sz="2400" i="1" dirty="0">
                            <a:latin typeface="Cambria Math"/>
                          </a:rPr>
                          <m:t>𝑹</m:t>
                        </m:r>
                      </m:e>
                      <m:sup>
                        <m:r>
                          <a:rPr lang="en-US" altLang="zh-CN" sz="2400" i="1" dirty="0">
                            <a:latin typeface="Cambria Math"/>
                          </a:rPr>
                          <m:t>𝒑</m:t>
                        </m:r>
                      </m:sup>
                    </m:sSup>
                    <m:r>
                      <a:rPr lang="en-US" altLang="zh-CN" sz="2400" i="1" dirty="0">
                        <a:latin typeface="Cambria Math"/>
                      </a:rPr>
                      <m:t>,</m:t>
                    </m:r>
                    <m:r>
                      <a:rPr lang="en-US" altLang="zh-CN" sz="2400" i="1" dirty="0">
                        <a:latin typeface="Cambria Math"/>
                      </a:rPr>
                      <m:t>𝒗</m:t>
                    </m:r>
                    <m:r>
                      <a:rPr lang="en-US" altLang="zh-CN" sz="2400" i="1" dirty="0">
                        <a:latin typeface="Cambria Math"/>
                      </a:rPr>
                      <m:t>&gt;</m:t>
                    </m:r>
                    <m:r>
                      <a:rPr lang="en-US" altLang="zh-CN" sz="2400" i="1" dirty="0">
                        <a:latin typeface="Cambria Math"/>
                      </a:rPr>
                      <m:t>𝟎</m:t>
                    </m:r>
                  </m:oMath>
                </a14:m>
                <a:endParaRPr lang="en-US" altLang="zh-CN" sz="2400" dirty="0"/>
              </a:p>
              <a:p>
                <a:r>
                  <a:rPr lang="zh-CN" altLang="en-US" sz="2400" dirty="0"/>
                  <a:t>物理意义清晰：求线性方程</a:t>
                </a:r>
                <a14:m>
                  <m:oMath xmlns:m="http://schemas.openxmlformats.org/officeDocument/2006/math">
                    <m:r>
                      <a:rPr lang="en-US" altLang="zh-CN" sz="2400" i="1">
                        <a:latin typeface="Cambria Math"/>
                      </a:rPr>
                      <m:t>𝑨𝒙</m:t>
                    </m:r>
                    <m:r>
                      <a:rPr lang="en-US" altLang="zh-CN" sz="2400" i="1">
                        <a:latin typeface="Cambria Math"/>
                      </a:rPr>
                      <m:t>=</m:t>
                    </m:r>
                    <m:r>
                      <a:rPr lang="en-US" altLang="zh-CN" sz="2400" i="1">
                        <a:latin typeface="Cambria Math"/>
                      </a:rPr>
                      <m:t>𝒃</m:t>
                    </m:r>
                  </m:oMath>
                </a14:m>
                <a:r>
                  <a:rPr lang="zh-CN" altLang="en-US" sz="2400" dirty="0"/>
                  <a:t>的近似解，参数</a:t>
                </a:r>
                <a14:m>
                  <m:oMath xmlns:m="http://schemas.openxmlformats.org/officeDocument/2006/math">
                    <m:r>
                      <a:rPr lang="en-US" altLang="zh-CN" sz="2400" i="1">
                        <a:latin typeface="Cambria Math"/>
                      </a:rPr>
                      <m:t>𝒗</m:t>
                    </m:r>
                  </m:oMath>
                </a14:m>
                <a:r>
                  <a:rPr lang="zh-CN" altLang="en-US" sz="2400" dirty="0"/>
                  <a:t>越大，表明模型更重视解的稀疏性，否则更重视解的精确性，这里的</a:t>
                </a:r>
                <a:r>
                  <a:rPr lang="en-US" altLang="zh-CN" sz="2400" dirty="0"/>
                  <a:t>1-</a:t>
                </a:r>
                <a:r>
                  <a:rPr lang="zh-CN" altLang="en-US" sz="2400" dirty="0"/>
                  <a:t>范数也可用别的复杂范数替换</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58"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7587186"/>
      </p:ext>
    </p:extLst>
  </p:cSld>
  <p:clrMapOvr>
    <a:masterClrMapping/>
  </p:clrMapOvr>
  <p:transition spd="med">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Alternating Direction Methods(ADM)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例如如果</a:t>
                </a:r>
                <a14:m>
                  <m:oMath xmlns:m="http://schemas.openxmlformats.org/officeDocument/2006/math">
                    <m:r>
                      <a:rPr lang="en-US" altLang="zh-CN" sz="2400" i="1">
                        <a:latin typeface="Cambria Math"/>
                      </a:rPr>
                      <m:t>𝒙</m:t>
                    </m:r>
                  </m:oMath>
                </a14:m>
                <a:r>
                  <a:rPr lang="zh-CN" altLang="en-US" sz="2400" dirty="0"/>
                  <a:t>是矩阵，可以用核范数</a:t>
                </a:r>
                <a:r>
                  <a:rPr lang="en-US" altLang="zh-CN" sz="2400" dirty="0"/>
                  <a:t>(</a:t>
                </a:r>
                <a:r>
                  <a:rPr lang="zh-CN" altLang="en-US" sz="2400" dirty="0"/>
                  <a:t>奇异值之和</a:t>
                </a:r>
                <a:r>
                  <a:rPr lang="en-US" altLang="zh-CN" sz="2400" dirty="0"/>
                  <a:t>)</a:t>
                </a:r>
                <a:r>
                  <a:rPr lang="zh-CN" altLang="en-US" sz="2400" dirty="0"/>
                  <a:t>，从而使得</a:t>
                </a:r>
                <a14:m>
                  <m:oMath xmlns:m="http://schemas.openxmlformats.org/officeDocument/2006/math">
                    <m:r>
                      <a:rPr lang="en-US" altLang="zh-CN" sz="2400" i="1">
                        <a:latin typeface="Cambria Math"/>
                      </a:rPr>
                      <m:t>𝒙</m:t>
                    </m:r>
                  </m:oMath>
                </a14:m>
                <a:r>
                  <a:rPr lang="zh-CN" altLang="en-US" sz="2400" dirty="0"/>
                  <a:t>更低秩</a:t>
                </a:r>
                <a:endParaRPr lang="en-US" altLang="zh-CN" sz="2400" dirty="0"/>
              </a:p>
              <a:p>
                <a:r>
                  <a:rPr lang="zh-CN" altLang="en-US" sz="2400" dirty="0"/>
                  <a:t>对问题</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𝒆</m:t>
                        </m:r>
                        <m:r>
                          <a:rPr lang="en-US" altLang="zh-CN" sz="2400" i="1">
                            <a:latin typeface="Cambria Math"/>
                          </a:rPr>
                          <m:t>𝟏</m:t>
                        </m:r>
                      </m:e>
                    </m:d>
                  </m:oMath>
                </a14:m>
                <a:r>
                  <a:rPr lang="en-US" altLang="zh-CN" sz="2400" i="1" dirty="0">
                    <a:latin typeface="Cambria Math"/>
                  </a:rPr>
                  <a:t>,</a:t>
                </a:r>
                <a:r>
                  <a:rPr lang="zh-CN" altLang="en-US" sz="2400" dirty="0">
                    <a:latin typeface="Cambria Math"/>
                  </a:rPr>
                  <a:t>介绍如下的经典</a:t>
                </a:r>
                <a:r>
                  <a:rPr lang="en-US" altLang="zh-CN" sz="2400" dirty="0">
                    <a:latin typeface="Cambria Math"/>
                  </a:rPr>
                  <a:t>Augmented </a:t>
                </a:r>
                <a:r>
                  <a:rPr lang="en-US" altLang="zh-CN" sz="2400" dirty="0" err="1">
                    <a:latin typeface="Cambria Math"/>
                  </a:rPr>
                  <a:t>Lagrangian</a:t>
                </a:r>
                <a:r>
                  <a:rPr lang="en-US" altLang="zh-CN" sz="2400" dirty="0">
                    <a:latin typeface="Cambria Math"/>
                  </a:rPr>
                  <a:t> </a:t>
                </a:r>
                <a:r>
                  <a:rPr lang="zh-CN" altLang="en-US" sz="2400" dirty="0">
                    <a:latin typeface="Cambria Math"/>
                  </a:rPr>
                  <a:t>方法</a:t>
                </a:r>
                <a:r>
                  <a:rPr lang="en-US" altLang="zh-CN" sz="2400" dirty="0">
                    <a:latin typeface="Cambria Math"/>
                  </a:rPr>
                  <a:t>(ALM)</a:t>
                </a:r>
                <a:r>
                  <a:rPr lang="zh-CN" altLang="en-US" sz="2400" dirty="0">
                    <a:latin typeface="Cambria Math"/>
                  </a:rPr>
                  <a:t>和</a:t>
                </a:r>
                <a:r>
                  <a:rPr lang="en-US" altLang="zh-CN" sz="2400" dirty="0">
                    <a:latin typeface="Cambria Math"/>
                  </a:rPr>
                  <a:t>ADMM</a:t>
                </a:r>
                <a:r>
                  <a:rPr lang="zh-CN" altLang="en-US" sz="2400" dirty="0">
                    <a:latin typeface="Cambria Math"/>
                  </a:rPr>
                  <a:t>方法</a:t>
                </a:r>
                <a:r>
                  <a:rPr lang="en-US" altLang="zh-CN" sz="2400" dirty="0">
                    <a:latin typeface="Cambria Math"/>
                  </a:rPr>
                  <a:t>: </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𝒆</m:t>
                    </m:r>
                    <m:r>
                      <a:rPr lang="en-US" altLang="zh-CN" sz="2400" i="1">
                        <a:solidFill>
                          <a:srgbClr val="CC00CC"/>
                        </a:solidFill>
                        <a:latin typeface="Cambria Math"/>
                      </a:rPr>
                      <m:t>𝟏</m:t>
                    </m:r>
                    <m:r>
                      <a:rPr lang="en-US" altLang="zh-CN" sz="2400" i="1">
                        <a:latin typeface="Cambria Math"/>
                      </a:rPr>
                      <m:t>)</m:t>
                    </m:r>
                  </m:oMath>
                </a14:m>
                <a:r>
                  <a:rPr lang="zh-CN" altLang="en-US" sz="2400" dirty="0">
                    <a:latin typeface="Cambria Math"/>
                  </a:rPr>
                  <a:t>可写为</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𝒛</m:t>
                        </m:r>
                      </m:e>
                    </m:d>
                    <m:r>
                      <a:rPr lang="en-US" altLang="zh-CN" sz="2400" i="1">
                        <a:latin typeface="Cambria Math"/>
                      </a:rPr>
                      <m:t>, </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𝑴𝒙</m:t>
                    </m:r>
                    <m:r>
                      <a:rPr lang="en-US" altLang="zh-CN" sz="2400" i="1">
                        <a:latin typeface="Cambria Math"/>
                      </a:rPr>
                      <m:t>=</m:t>
                    </m:r>
                    <m:r>
                      <a:rPr lang="en-US" altLang="zh-CN" sz="2400" i="1">
                        <a:latin typeface="Cambria Math"/>
                      </a:rPr>
                      <m:t>𝒛</m:t>
                    </m:r>
                  </m:oMath>
                </a14:m>
                <a:r>
                  <a:rPr lang="en-US" altLang="zh-CN" sz="2400" dirty="0">
                    <a:latin typeface="Cambria Math"/>
                  </a:rPr>
                  <a:t>(</a:t>
                </a:r>
                <a:r>
                  <a:rPr lang="en-US" altLang="zh-CN" sz="2400" dirty="0">
                    <a:solidFill>
                      <a:srgbClr val="CC00CC"/>
                    </a:solidFill>
                    <a:latin typeface="Cambria Math"/>
                  </a:rPr>
                  <a:t>e2),</a:t>
                </a:r>
                <a:r>
                  <a:rPr lang="zh-CN" altLang="en-US" sz="2400" dirty="0">
                    <a:latin typeface="Cambria Math"/>
                  </a:rPr>
                  <a:t>相当于引入附加决策变量</a:t>
                </a:r>
                <a14:m>
                  <m:oMath xmlns:m="http://schemas.openxmlformats.org/officeDocument/2006/math">
                    <m:r>
                      <a:rPr lang="en-US" altLang="zh-CN" sz="2400" i="1">
                        <a:latin typeface="Cambria Math"/>
                      </a:rPr>
                      <m:t>𝒛</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𝒎</m:t>
                        </m:r>
                      </m:sup>
                    </m:sSup>
                  </m:oMath>
                </a14:m>
                <a:r>
                  <a:rPr lang="en-US" altLang="zh-CN" sz="2400" dirty="0">
                    <a:latin typeface="Cambria Math"/>
                  </a:rPr>
                  <a:t>, </a:t>
                </a:r>
                <a:r>
                  <a:rPr lang="zh-CN" altLang="en-US" sz="2400" dirty="0">
                    <a:latin typeface="Cambria Math"/>
                  </a:rPr>
                  <a:t>这时候其经典增广拉格朗日方法为如下的递归算法，分别用</a:t>
                </a:r>
                <a:r>
                  <a:rPr lang="en-US" altLang="zh-CN" sz="2400" dirty="0">
                    <a:solidFill>
                      <a:srgbClr val="CC00CC"/>
                    </a:solidFill>
                    <a:latin typeface="Cambria Math"/>
                  </a:rPr>
                  <a:t>(e3)</a:t>
                </a:r>
                <a:r>
                  <a:rPr lang="zh-CN" altLang="en-US" sz="2400" dirty="0">
                    <a:solidFill>
                      <a:srgbClr val="CC00CC"/>
                    </a:solidFill>
                    <a:latin typeface="Cambria Math"/>
                  </a:rPr>
                  <a:t>，</a:t>
                </a:r>
                <a:r>
                  <a:rPr lang="en-US" altLang="zh-CN" sz="2400" dirty="0">
                    <a:solidFill>
                      <a:srgbClr val="CC00CC"/>
                    </a:solidFill>
                    <a:latin typeface="Cambria Math"/>
                  </a:rPr>
                  <a:t>(e4)</a:t>
                </a:r>
                <a:r>
                  <a:rPr lang="zh-CN" altLang="en-US" sz="2400" dirty="0">
                    <a:solidFill>
                      <a:srgbClr val="CC00CC"/>
                    </a:solidFill>
                    <a:latin typeface="Cambria Math"/>
                  </a:rPr>
                  <a:t>表示如下的公式</a:t>
                </a:r>
                <a:r>
                  <a:rPr lang="en-US" altLang="zh-CN" sz="2400" dirty="0">
                    <a:solidFill>
                      <a:srgbClr val="CC00CC"/>
                    </a:solidFill>
                    <a:latin typeface="Cambria Math"/>
                  </a:rPr>
                  <a:t>:</a:t>
                </a:r>
              </a:p>
              <a:p>
                <a:pPr marL="0" indent="0" algn="ctr">
                  <a:buNone/>
                </a:pPr>
                <a14:m>
                  <m:oMathPara xmlns:m="http://schemas.openxmlformats.org/officeDocument/2006/math">
                    <m:oMathParaPr>
                      <m:jc m:val="centerGroup"/>
                    </m:oMathParaPr>
                    <m:oMath xmlns:m="http://schemas.openxmlformats.org/officeDocument/2006/math">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r>
                        <a:rPr lang="en-US" altLang="zh-CN" sz="1800" i="1">
                          <a:latin typeface="Cambria Math"/>
                        </a:rPr>
                        <m:t>∈</m:t>
                      </m:r>
                      <m:r>
                        <a:rPr lang="en-US" altLang="zh-CN" sz="1800" i="1">
                          <a:latin typeface="Cambria Math"/>
                        </a:rPr>
                        <m:t>𝑨𝒓𝒈</m:t>
                      </m:r>
                      <m:r>
                        <a:rPr lang="en-US" altLang="zh-CN" sz="1800" i="1">
                          <a:latin typeface="Cambria Math"/>
                        </a:rPr>
                        <m:t> </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r>
                            <a:rPr lang="en-US" altLang="zh-CN" sz="1800" i="1">
                              <a:latin typeface="Cambria Math"/>
                            </a:rPr>
                            <m:t>,</m:t>
                          </m:r>
                          <m:r>
                            <a:rPr lang="en-US" altLang="zh-CN" sz="1800" i="1">
                              <a:latin typeface="Cambria Math"/>
                            </a:rPr>
                            <m:t>𝒛</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𝒈</m:t>
                          </m:r>
                          <m:d>
                            <m:dPr>
                              <m:ctrlPr>
                                <a:rPr lang="en-US" altLang="zh-CN" sz="1800" i="1">
                                  <a:latin typeface="Cambria Math" panose="02040503050406030204" pitchFamily="18" charset="0"/>
                                </a:rPr>
                              </m:ctrlPr>
                            </m:dPr>
                            <m:e>
                              <m:r>
                                <a:rPr lang="en-US" altLang="zh-CN" sz="1800" i="1">
                                  <a:latin typeface="Cambria Math"/>
                                </a:rPr>
                                <m:t>𝒛</m:t>
                              </m:r>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𝑴𝒙</m:t>
                              </m:r>
                              <m:r>
                                <a:rPr lang="en-US" altLang="zh-CN" sz="1800" i="1">
                                  <a:latin typeface="Cambria Math"/>
                                </a:rPr>
                                <m:t>−</m:t>
                              </m:r>
                              <m:r>
                                <a:rPr lang="en-US" altLang="zh-CN" sz="1800" i="1">
                                  <a:latin typeface="Cambria Math"/>
                                </a:rPr>
                                <m:t>𝒛</m:t>
                              </m:r>
                            </m:e>
                          </m:d>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𝒄</m:t>
                                  </m:r>
                                </m:e>
                                <m:sub>
                                  <m:r>
                                    <a:rPr lang="en-US" altLang="zh-CN" sz="1800" i="1">
                                      <a:latin typeface="Cambria Math"/>
                                    </a:rPr>
                                    <m:t>𝒌</m:t>
                                  </m:r>
                                </m:sub>
                              </m:sSub>
                            </m:num>
                            <m:den>
                              <m:r>
                                <a:rPr lang="en-US" altLang="zh-CN" sz="1800" i="1">
                                  <a:latin typeface="Cambria Math"/>
                                </a:rPr>
                                <m:t>𝟐</m:t>
                              </m:r>
                            </m:den>
                          </m:f>
                          <m:r>
                            <m:rPr>
                              <m:lit/>
                            </m:rPr>
                            <a:rPr lang="en-US" altLang="zh-CN" sz="1800" i="1">
                              <a:latin typeface="Cambria Math"/>
                            </a:rPr>
                            <m:t>||</m:t>
                          </m:r>
                          <m:r>
                            <a:rPr lang="en-US" altLang="zh-CN" sz="1800" i="1">
                              <a:latin typeface="Cambria Math"/>
                            </a:rPr>
                            <m:t>𝑴𝒙</m:t>
                          </m:r>
                          <m:r>
                            <a:rPr lang="en-US" altLang="zh-CN" sz="1800" i="1">
                              <a:latin typeface="Cambria Math"/>
                            </a:rPr>
                            <m:t>−</m:t>
                          </m:r>
                          <m:r>
                            <a:rPr lang="en-US" altLang="zh-CN" sz="1800" i="1">
                              <a:latin typeface="Cambria Math"/>
                            </a:rPr>
                            <m:t>𝒛</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e>
                      </m:d>
                      <m:r>
                        <a:rPr lang="en-US" altLang="zh-CN" sz="1800" i="1">
                          <a:latin typeface="Cambria Math"/>
                        </a:rPr>
                        <m:t> </m:t>
                      </m:r>
                      <m:r>
                        <a:rPr lang="en-US" altLang="zh-CN" sz="1800" i="1">
                          <a:solidFill>
                            <a:srgbClr val="FF0000"/>
                          </a:solidFill>
                          <a:latin typeface="Cambria Math"/>
                        </a:rPr>
                        <m:t>(</m:t>
                      </m:r>
                      <m:r>
                        <a:rPr lang="en-US" altLang="zh-CN" sz="1800" i="1">
                          <a:solidFill>
                            <a:srgbClr val="FF0000"/>
                          </a:solidFill>
                          <a:latin typeface="Cambria Math"/>
                        </a:rPr>
                        <m:t>𝒆</m:t>
                      </m:r>
                      <m:r>
                        <a:rPr lang="en-US" altLang="zh-CN" sz="1800" i="1">
                          <a:solidFill>
                            <a:srgbClr val="FF0000"/>
                          </a:solidFill>
                          <a:latin typeface="Cambria Math"/>
                        </a:rPr>
                        <m:t>𝟑</m:t>
                      </m:r>
                      <m:r>
                        <a:rPr lang="en-US" altLang="zh-CN" sz="1800" i="1">
                          <a:solidFill>
                            <a:srgbClr val="FF0000"/>
                          </a:solidFill>
                          <a:latin typeface="Cambria Math"/>
                        </a:rPr>
                        <m:t>)</m:t>
                      </m:r>
                    </m:oMath>
                  </m:oMathPara>
                </a14:m>
                <a:endParaRPr lang="en-US" altLang="zh-CN" sz="2000" dirty="0">
                  <a:solidFill>
                    <a:srgbClr val="FF0000"/>
                  </a:solidFill>
                  <a:latin typeface="Cambria Math"/>
                </a:endParaRPr>
              </a:p>
              <a:p>
                <a:pPr marL="0" indent="0" algn="ctr">
                  <a:buNone/>
                </a:pPr>
                <a:r>
                  <a:rPr lang="en-US" altLang="zh-CN" sz="2000" dirty="0">
                    <a:latin typeface="Cambria Math"/>
                  </a:rPr>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𝒄</m:t>
                        </m:r>
                      </m:e>
                      <m:sub>
                        <m:r>
                          <a:rPr lang="en-US" altLang="zh-CN" sz="2400" i="1">
                            <a:latin typeface="Cambria Math"/>
                          </a:rPr>
                          <m:t>𝒌</m:t>
                        </m:r>
                      </m:sub>
                    </m:sSub>
                    <m:d>
                      <m:dPr>
                        <m:ctrlPr>
                          <a:rPr lang="en-US" altLang="zh-CN" sz="2400" i="1">
                            <a:latin typeface="Cambria Math" panose="02040503050406030204" pitchFamily="18" charset="0"/>
                          </a:rPr>
                        </m:ctrlPr>
                      </m:dPr>
                      <m:e>
                        <m:r>
                          <a:rPr lang="en-US" altLang="zh-CN" sz="2400" i="1">
                            <a:latin typeface="Cambria Math"/>
                          </a:rPr>
                          <m:t>𝑴</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𝒛</m:t>
                            </m:r>
                          </m:e>
                          <m:sup>
                            <m:r>
                              <a:rPr lang="en-US" altLang="zh-CN" sz="2400" i="1">
                                <a:latin typeface="Cambria Math"/>
                              </a:rPr>
                              <m:t>𝒌</m:t>
                            </m:r>
                            <m:r>
                              <a:rPr lang="en-US" altLang="zh-CN" sz="2400" i="1">
                                <a:latin typeface="Cambria Math"/>
                              </a:rPr>
                              <m:t>+</m:t>
                            </m:r>
                            <m:r>
                              <a:rPr lang="en-US" altLang="zh-CN" sz="2400" i="1">
                                <a:latin typeface="Cambria Math"/>
                              </a:rPr>
                              <m:t>𝟏</m:t>
                            </m:r>
                          </m:sup>
                        </m:sSup>
                      </m:e>
                    </m:d>
                  </m:oMath>
                </a14:m>
                <a:r>
                  <a:rPr lang="en-US" altLang="zh-CN" sz="2400" dirty="0">
                    <a:latin typeface="Cambria Math"/>
                  </a:rPr>
                  <a:t> </a:t>
                </a:r>
                <a:r>
                  <a:rPr lang="en-US" altLang="zh-CN" sz="2400" dirty="0">
                    <a:solidFill>
                      <a:srgbClr val="CC00CC"/>
                    </a:solidFill>
                    <a:latin typeface="Cambria Math"/>
                  </a:rPr>
                  <a:t>(e4)</a:t>
                </a:r>
              </a:p>
              <a:p>
                <a:pPr marL="0" indent="0">
                  <a:buNone/>
                </a:pPr>
                <a:r>
                  <a:rPr lang="zh-CN" altLang="en-US" sz="2400" dirty="0">
                    <a:latin typeface="Cambria Math"/>
                  </a:rPr>
                  <a:t>这里</a:t>
                </a:r>
                <a14:m>
                  <m:oMath xmlns:m="http://schemas.openxmlformats.org/officeDocument/2006/math">
                    <m:r>
                      <m:rPr>
                        <m:lit/>
                      </m:rP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r>
                      <m:rPr>
                        <m:lit/>
                      </m:rPr>
                      <a:rPr lang="en-US" altLang="zh-CN" sz="2400" i="1">
                        <a:latin typeface="Cambria Math"/>
                      </a:rPr>
                      <m:t>}</m:t>
                    </m:r>
                  </m:oMath>
                </a14:m>
                <a:r>
                  <a:rPr lang="zh-CN" altLang="en-US" sz="2400" dirty="0">
                    <a:latin typeface="Cambria Math"/>
                  </a:rPr>
                  <a:t>是约束</a:t>
                </a:r>
                <a14:m>
                  <m:oMath xmlns:m="http://schemas.openxmlformats.org/officeDocument/2006/math">
                    <m:r>
                      <a:rPr lang="en-US" altLang="zh-CN" sz="2400" i="1">
                        <a:latin typeface="Cambria Math"/>
                      </a:rPr>
                      <m:t>𝑴𝒙</m:t>
                    </m:r>
                    <m:r>
                      <a:rPr lang="en-US" altLang="zh-CN" sz="2400" i="1">
                        <a:latin typeface="Cambria Math"/>
                      </a:rPr>
                      <m:t>=</m:t>
                    </m:r>
                    <m:r>
                      <a:rPr lang="en-US" altLang="zh-CN" sz="2400" i="1">
                        <a:latin typeface="Cambria Math"/>
                      </a:rPr>
                      <m:t>𝒛</m:t>
                    </m:r>
                  </m:oMath>
                </a14:m>
                <a:r>
                  <a:rPr lang="zh-CN" altLang="en-US" sz="2400" dirty="0">
                    <a:latin typeface="Cambria Math"/>
                  </a:rPr>
                  <a:t>的拉格朗日乘子的估计序列，</a:t>
                </a:r>
                <a14:m>
                  <m:oMath xmlns:m="http://schemas.openxmlformats.org/officeDocument/2006/math">
                    <m:r>
                      <m:rPr>
                        <m:lit/>
                      </m:rP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𝒌</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𝒛</m:t>
                        </m:r>
                      </m:e>
                      <m:sup>
                        <m:r>
                          <a:rPr lang="en-US" altLang="zh-CN" sz="2400" i="1">
                            <a:latin typeface="Cambria Math"/>
                          </a:rPr>
                          <m:t>𝒌</m:t>
                        </m:r>
                      </m:sup>
                    </m:sSup>
                    <m:r>
                      <m:rPr>
                        <m:lit/>
                      </m:rPr>
                      <a:rPr lang="en-US" altLang="zh-CN" sz="2400" i="1">
                        <a:latin typeface="Cambria Math"/>
                      </a:rPr>
                      <m:t>)</m:t>
                    </m:r>
                    <m:r>
                      <a:rPr lang="en-US" altLang="zh-CN" sz="2400" i="1">
                        <a:latin typeface="Cambria Math"/>
                      </a:rPr>
                      <m:t>}</m:t>
                    </m:r>
                  </m:oMath>
                </a14:m>
                <a:r>
                  <a:rPr lang="zh-CN" altLang="en-US" sz="2400" dirty="0">
                    <a:latin typeface="Cambria Math"/>
                  </a:rPr>
                  <a:t>解向量</a:t>
                </a:r>
                <a14:m>
                  <m:oMath xmlns:m="http://schemas.openxmlformats.org/officeDocument/2006/math">
                    <m:r>
                      <a:rPr lang="en-US" altLang="zh-CN" sz="2400" i="1">
                        <a:latin typeface="Cambria Math"/>
                      </a:rPr>
                      <m:t>𝒙</m:t>
                    </m:r>
                    <m:r>
                      <a:rPr lang="en-US" altLang="zh-CN" sz="2400" i="1">
                        <a:latin typeface="Cambria Math"/>
                      </a:rPr>
                      <m:t>,</m:t>
                    </m:r>
                    <m:r>
                      <a:rPr lang="en-US" altLang="zh-CN" sz="2400" i="1">
                        <a:latin typeface="Cambria Math"/>
                      </a:rPr>
                      <m:t>𝒛</m:t>
                    </m:r>
                  </m:oMath>
                </a14:m>
                <a:r>
                  <a:rPr lang="zh-CN" altLang="en-US" sz="2400" dirty="0">
                    <a:latin typeface="Cambria Math"/>
                  </a:rPr>
                  <a:t>的估计序列，</a:t>
                </a:r>
                <a14:m>
                  <m:oMath xmlns:m="http://schemas.openxmlformats.org/officeDocument/2006/math">
                    <m:r>
                      <m:rPr>
                        <m:lit/>
                      </m:rP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𝒄</m:t>
                        </m:r>
                      </m:e>
                      <m:sub>
                        <m:r>
                          <a:rPr lang="en-US" altLang="zh-CN" sz="2400" i="1">
                            <a:latin typeface="Cambria Math"/>
                          </a:rPr>
                          <m:t>𝒌</m:t>
                        </m:r>
                      </m:sub>
                    </m:sSub>
                    <m:r>
                      <m:rPr>
                        <m:lit/>
                      </m:rPr>
                      <a:rPr lang="en-US" altLang="zh-CN" sz="2400" i="1">
                        <a:latin typeface="Cambria Math"/>
                      </a:rPr>
                      <m:t>}</m:t>
                    </m:r>
                  </m:oMath>
                </a14:m>
                <a:r>
                  <a:rPr lang="zh-CN" altLang="en-US" sz="2400" dirty="0">
                    <a:latin typeface="Cambria Math"/>
                  </a:rPr>
                  <a:t>是以</a:t>
                </a:r>
                <a:r>
                  <a:rPr lang="en-US" altLang="zh-CN" sz="2400" dirty="0">
                    <a:latin typeface="Cambria Math"/>
                  </a:rPr>
                  <a:t>0</a:t>
                </a:r>
                <a:r>
                  <a:rPr lang="zh-CN" altLang="en-US" sz="2400" dirty="0">
                    <a:latin typeface="Cambria Math"/>
                  </a:rPr>
                  <a:t>为界的正标量参数序列</a:t>
                </a:r>
                <a14:m>
                  <m:oMath xmlns:m="http://schemas.openxmlformats.org/officeDocument/2006/math">
                    <m:r>
                      <a:rPr lang="en-US" altLang="zh-CN" sz="2400" i="1">
                        <a:latin typeface="Cambria Math"/>
                      </a:rPr>
                      <m:t>〈⋅,⋅〉</m:t>
                    </m:r>
                  </m:oMath>
                </a14:m>
                <a:r>
                  <a:rPr lang="zh-CN" altLang="en-US" sz="2400" dirty="0">
                    <a:latin typeface="Cambria Math"/>
                  </a:rPr>
                  <a:t>表示通常的内积</a:t>
                </a:r>
                <a:r>
                  <a:rPr lang="en-US" altLang="zh-CN" sz="2400" dirty="0">
                    <a:latin typeface="Cambria Math"/>
                  </a:rPr>
                  <a:t>.</a:t>
                </a:r>
              </a:p>
              <a:p>
                <a:r>
                  <a:rPr lang="zh-CN" altLang="en-US" sz="2400" dirty="0">
                    <a:latin typeface="Cambria Math"/>
                  </a:rPr>
                  <a:t>注意，标准的增广拉格朗日算法</a:t>
                </a:r>
                <a:r>
                  <a:rPr lang="en-US" altLang="zh-CN" sz="2400" dirty="0">
                    <a:solidFill>
                      <a:srgbClr val="FF0000"/>
                    </a:solidFill>
                    <a:latin typeface="Cambria Math"/>
                  </a:rPr>
                  <a:t>(e3,e4)</a:t>
                </a:r>
                <a:r>
                  <a:rPr lang="zh-CN" altLang="en-US" sz="2400" dirty="0">
                    <a:latin typeface="Cambria Math"/>
                  </a:rPr>
                  <a:t>并不具有很大吸引力，因为子问题</a:t>
                </a:r>
                <a:r>
                  <a:rPr lang="en-US" altLang="zh-CN" sz="2400" dirty="0">
                    <a:solidFill>
                      <a:srgbClr val="FF0000"/>
                    </a:solidFill>
                    <a:latin typeface="Cambria Math"/>
                  </a:rPr>
                  <a:t>(e3)</a:t>
                </a:r>
                <a:r>
                  <a:rPr lang="zh-CN" altLang="en-US" sz="2400" dirty="0">
                    <a:latin typeface="Cambria Math"/>
                  </a:rPr>
                  <a:t>通过</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𝒄</m:t>
                            </m:r>
                          </m:e>
                          <m:sub>
                            <m:r>
                              <a:rPr lang="en-US" altLang="zh-CN" sz="2400" i="1">
                                <a:latin typeface="Cambria Math"/>
                              </a:rPr>
                              <m:t>𝒌</m:t>
                            </m:r>
                          </m:sub>
                        </m:sSub>
                      </m:num>
                      <m:den>
                        <m:r>
                          <a:rPr lang="en-US" altLang="zh-CN" sz="2400" i="1">
                            <a:latin typeface="Cambria Math"/>
                          </a:rPr>
                          <m:t>𝟐</m:t>
                        </m:r>
                      </m:den>
                    </m:f>
                    <m:r>
                      <m:rPr>
                        <m:lit/>
                      </m:rPr>
                      <a:rPr lang="en-US" altLang="zh-CN" sz="2400" i="1">
                        <a:latin typeface="Cambria Math"/>
                      </a:rPr>
                      <m:t>||</m:t>
                    </m:r>
                    <m:r>
                      <a:rPr lang="en-US" altLang="zh-CN" sz="2400" i="1">
                        <a:latin typeface="Cambria Math"/>
                      </a:rPr>
                      <m:t>𝑴𝒙</m:t>
                    </m:r>
                    <m:r>
                      <a:rPr lang="en-US" altLang="zh-CN" sz="2400" i="1">
                        <a:latin typeface="Cambria Math"/>
                      </a:rPr>
                      <m:t>−</m:t>
                    </m:r>
                    <m:r>
                      <a:rPr lang="en-US" altLang="zh-CN" sz="2400" i="1">
                        <a:latin typeface="Cambria Math"/>
                      </a:rPr>
                      <m:t>𝒛</m:t>
                    </m:r>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oMath>
                </a14:m>
                <a:r>
                  <a:rPr lang="zh-CN" altLang="en-US" sz="2400" dirty="0">
                    <a:latin typeface="Cambria Math"/>
                  </a:rPr>
                  <a:t>将</a:t>
                </a:r>
                <a14:m>
                  <m:oMath xmlns:m="http://schemas.openxmlformats.org/officeDocument/2006/math">
                    <m:r>
                      <a:rPr lang="en-US" altLang="zh-CN" sz="2400" i="1" dirty="0">
                        <a:latin typeface="Cambria Math"/>
                      </a:rPr>
                      <m:t>𝒈</m:t>
                    </m:r>
                    <m:r>
                      <a:rPr lang="en-US" altLang="zh-CN" sz="2400" i="1" dirty="0">
                        <a:latin typeface="Cambria Math"/>
                      </a:rPr>
                      <m:t>,</m:t>
                    </m:r>
                    <m:r>
                      <a:rPr lang="en-US" altLang="zh-CN" sz="2400" i="1" dirty="0">
                        <a:latin typeface="Cambria Math"/>
                      </a:rPr>
                      <m:t>𝒇</m:t>
                    </m:r>
                  </m:oMath>
                </a14:m>
                <a:r>
                  <a:rPr lang="zh-CN" altLang="en-US" sz="2400" dirty="0">
                    <a:latin typeface="Cambria Math"/>
                  </a:rPr>
                  <a:t>紧密耦合，因而子问题并不会比原始问题更容易解决</a:t>
                </a:r>
                <a:endParaRPr lang="en-US" altLang="zh-CN" sz="2400" dirty="0">
                  <a:latin typeface="Cambria Math"/>
                </a:endParaRPr>
              </a:p>
              <a:p>
                <a:endParaRPr lang="en-US" altLang="zh-CN" sz="2400" dirty="0">
                  <a:latin typeface="Cambria Math"/>
                </a:endParaRPr>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58" t="-1193" r="-728" b="-54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503868"/>
      </p:ext>
    </p:extLst>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Vector Norms and Matrix Norms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由欧几里德范数诱导的矩阵范数即为</a:t>
                </a:r>
                <a:r>
                  <a:rPr lang="en-US" altLang="zh-CN" sz="2400" dirty="0"/>
                  <a:t>2</a:t>
                </a:r>
                <a:r>
                  <a:rPr lang="zh-CN" altLang="en-US" sz="2400" dirty="0"/>
                  <a:t>范数</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𝑨</m:t>
                            </m:r>
                          </m:e>
                        </m:d>
                      </m:e>
                      <m:sub>
                        <m:r>
                          <a:rPr lang="en-US" altLang="zh-CN" sz="2400" i="1">
                            <a:latin typeface="Cambria Math"/>
                          </a:rPr>
                          <m:t>𝟐</m:t>
                        </m:r>
                      </m:sub>
                    </m:sSub>
                    <m:r>
                      <a:rPr lang="en-US" altLang="zh-CN" sz="2400" i="1">
                        <a:latin typeface="Cambria Math"/>
                      </a:rPr>
                      <m:t>=</m:t>
                    </m:r>
                    <m:r>
                      <a:rPr lang="en-US" altLang="zh-CN" sz="2400" i="1">
                        <a:latin typeface="Cambria Math"/>
                      </a:rPr>
                      <m:t>𝒎𝒂</m:t>
                    </m:r>
                    <m:sSub>
                      <m:sSubPr>
                        <m:ctrlPr>
                          <a:rPr lang="en-US" altLang="zh-CN" sz="2400" i="1">
                            <a:latin typeface="Cambria Math" panose="02040503050406030204" pitchFamily="18" charset="0"/>
                          </a:rPr>
                        </m:ctrlPr>
                      </m:sSubPr>
                      <m:e>
                        <m:r>
                          <a:rPr lang="en-US" altLang="zh-CN" sz="2400" i="1">
                            <a:latin typeface="Cambria Math"/>
                          </a:rPr>
                          <m:t>𝒙</m:t>
                        </m:r>
                      </m:e>
                      <m:sub>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𝟐</m:t>
                            </m:r>
                          </m:sub>
                        </m:sSub>
                        <m:r>
                          <a:rPr lang="en-US" altLang="zh-CN" sz="2400" i="1">
                            <a:latin typeface="Cambria Math"/>
                          </a:rPr>
                          <m:t>=</m:t>
                        </m:r>
                        <m:r>
                          <a:rPr lang="en-US" altLang="zh-CN" sz="2400" i="1">
                            <a:latin typeface="Cambria Math"/>
                          </a:rPr>
                          <m:t>𝟏</m:t>
                        </m:r>
                      </m:sub>
                    </m:sSub>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𝑨𝒙</m:t>
                            </m:r>
                          </m:e>
                        </m:d>
                      </m:e>
                      <m:sub>
                        <m:r>
                          <a:rPr lang="en-US" altLang="zh-CN" sz="2400" i="1">
                            <a:latin typeface="Cambria Math"/>
                          </a:rPr>
                          <m:t>𝟐</m:t>
                        </m:r>
                      </m:sub>
                    </m:sSub>
                    <m:r>
                      <a:rPr lang="en-US" altLang="zh-CN" sz="2400" i="1">
                        <a:latin typeface="Cambria Math"/>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𝒎𝒂𝒙</m:t>
                            </m:r>
                          </m:sub>
                        </m:sSub>
                      </m:e>
                    </m:rad>
                  </m:oMath>
                </a14:m>
                <a:r>
                  <a:rPr lang="zh-CN" altLang="en-US" sz="2400" dirty="0"/>
                  <a:t> </a:t>
                </a:r>
                <a:r>
                  <a:rPr lang="en-US" altLang="zh-CN" sz="2400" dirty="0"/>
                  <a:t>,</a:t>
                </a:r>
                <a:r>
                  <a:rPr lang="zh-CN" altLang="en-US" sz="2400" dirty="0"/>
                  <a:t>这里</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𝒎𝒂𝒙</m:t>
                        </m:r>
                      </m:sub>
                    </m:sSub>
                  </m:oMath>
                </a14:m>
                <a:r>
                  <a:rPr lang="zh-CN" altLang="en-US" sz="2400" dirty="0"/>
                  <a:t>是使得</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m:t>
                        </m:r>
                      </m:sup>
                    </m:sSup>
                    <m:r>
                      <a:rPr lang="en-US" altLang="zh-CN" sz="2400" i="1">
                        <a:latin typeface="Cambria Math"/>
                      </a:rPr>
                      <m:t>𝑨</m:t>
                    </m:r>
                    <m:r>
                      <a:rPr lang="en-US" altLang="zh-CN" sz="2400" i="1">
                        <a:latin typeface="Cambria Math"/>
                      </a:rPr>
                      <m:t>−</m:t>
                    </m:r>
                    <m:r>
                      <a:rPr lang="en-US" altLang="zh-CN" sz="2400" i="1">
                        <a:latin typeface="Cambria Math"/>
                      </a:rPr>
                      <m:t>𝝀</m:t>
                    </m:r>
                    <m:r>
                      <a:rPr lang="en-US" altLang="zh-CN" sz="2400" i="1">
                        <a:latin typeface="Cambria Math"/>
                      </a:rPr>
                      <m:t>𝑰</m:t>
                    </m:r>
                    <m:r>
                      <a:rPr lang="en-US" altLang="zh-CN" sz="2400" i="1">
                        <a:latin typeface="Cambria Math"/>
                      </a:rPr>
                      <m:t> </m:t>
                    </m:r>
                  </m:oMath>
                </a14:m>
                <a:r>
                  <a:rPr lang="zh-CN" altLang="en-US" sz="2400" dirty="0"/>
                  <a:t>奇异的最大数</a:t>
                </a:r>
                <a14:m>
                  <m:oMath xmlns:m="http://schemas.openxmlformats.org/officeDocument/2006/math">
                    <m:r>
                      <a:rPr lang="en-US" altLang="zh-CN" sz="2400" i="1">
                        <a:latin typeface="Cambria Math"/>
                      </a:rPr>
                      <m:t>𝝀</m:t>
                    </m:r>
                  </m:oMath>
                </a14:m>
                <a:endParaRPr lang="en-US" altLang="zh-CN" sz="2400" dirty="0"/>
              </a:p>
              <a:p>
                <a:r>
                  <a:rPr lang="zh-CN" altLang="en-US" sz="2400" dirty="0"/>
                  <a:t>若</a:t>
                </a:r>
                <a14:m>
                  <m:oMath xmlns:m="http://schemas.openxmlformats.org/officeDocument/2006/math">
                    <m:r>
                      <a:rPr lang="en-US" altLang="zh-CN" sz="2400" i="1">
                        <a:latin typeface="Cambria Math"/>
                      </a:rPr>
                      <m:t>𝑨</m:t>
                    </m:r>
                  </m:oMath>
                </a14:m>
                <a:r>
                  <a:rPr lang="zh-CN" altLang="en-US" sz="2400" dirty="0"/>
                  <a:t>非奇异，则</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m:t>
                                </m:r>
                                <m:r>
                                  <a:rPr lang="en-US" altLang="zh-CN" sz="2400" i="1">
                                    <a:latin typeface="Cambria Math"/>
                                  </a:rPr>
                                  <m:t>𝟏</m:t>
                                </m:r>
                              </m:sup>
                            </m:sSup>
                          </m:e>
                        </m:d>
                      </m:e>
                      <m:sub>
                        <m:r>
                          <a:rPr lang="en-US" altLang="zh-CN" sz="2400" i="1">
                            <a:latin typeface="Cambria Math"/>
                          </a:rPr>
                          <m:t>𝟐</m:t>
                        </m:r>
                      </m:sub>
                    </m:sSub>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𝒎𝒊</m:t>
                        </m:r>
                        <m:sSub>
                          <m:sSubPr>
                            <m:ctrlPr>
                              <a:rPr lang="en-US" altLang="zh-CN" sz="2400" i="1">
                                <a:latin typeface="Cambria Math" panose="02040503050406030204" pitchFamily="18" charset="0"/>
                              </a:rPr>
                            </m:ctrlPr>
                          </m:sSubPr>
                          <m:e>
                            <m:r>
                              <a:rPr lang="en-US" altLang="zh-CN" sz="2400" i="1">
                                <a:latin typeface="Cambria Math"/>
                              </a:rPr>
                              <m:t>𝒏</m:t>
                            </m:r>
                          </m:e>
                          <m:sub>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𝟐</m:t>
                                </m:r>
                              </m:sub>
                            </m:sSub>
                            <m:r>
                              <a:rPr lang="en-US" altLang="zh-CN" sz="2400" i="1">
                                <a:latin typeface="Cambria Math"/>
                              </a:rPr>
                              <m:t>=</m:t>
                            </m:r>
                            <m:r>
                              <a:rPr lang="en-US" altLang="zh-CN" sz="2400" i="1">
                                <a:latin typeface="Cambria Math"/>
                              </a:rPr>
                              <m:t>𝟏</m:t>
                            </m:r>
                            <m:r>
                              <a:rPr lang="en-US" altLang="zh-CN" sz="2400" i="1">
                                <a:latin typeface="Cambria Math"/>
                              </a:rPr>
                              <m:t> </m:t>
                            </m:r>
                          </m:sub>
                        </m:sSub>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𝑨𝒙</m:t>
                                </m:r>
                              </m:e>
                            </m:d>
                          </m:e>
                          <m:sub>
                            <m:r>
                              <a:rPr lang="en-US" altLang="zh-CN" sz="2400" i="1">
                                <a:latin typeface="Cambria Math"/>
                              </a:rPr>
                              <m:t>𝟐</m:t>
                            </m:r>
                          </m:sub>
                        </m:sSub>
                      </m:den>
                    </m:f>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𝒎𝒊𝒏</m:t>
                                </m:r>
                              </m:sub>
                            </m:sSub>
                          </m:e>
                        </m:rad>
                      </m:den>
                    </m:f>
                  </m:oMath>
                </a14:m>
                <a:r>
                  <a:rPr lang="zh-CN" altLang="en-US" sz="2400" dirty="0"/>
                  <a:t>  </a:t>
                </a:r>
                <a:r>
                  <a:rPr lang="en-US" altLang="zh-CN" sz="2400" dirty="0"/>
                  <a:t>,</a:t>
                </a:r>
                <a:r>
                  <a:rPr lang="zh-CN" altLang="en-US" sz="2400" dirty="0"/>
                  <a:t>这里</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𝒎𝒊𝒏</m:t>
                        </m:r>
                      </m:sub>
                    </m:sSub>
                  </m:oMath>
                </a14:m>
                <a:r>
                  <a:rPr lang="zh-CN" altLang="en-US" sz="2400" dirty="0"/>
                  <a:t>是使得</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m:t>
                        </m:r>
                      </m:sup>
                    </m:sSup>
                    <m:r>
                      <a:rPr lang="en-US" altLang="zh-CN" sz="2400" i="1">
                        <a:latin typeface="Cambria Math"/>
                      </a:rPr>
                      <m:t>𝑨</m:t>
                    </m:r>
                    <m:r>
                      <a:rPr lang="en-US" altLang="zh-CN" sz="2400" i="1">
                        <a:latin typeface="Cambria Math"/>
                      </a:rPr>
                      <m:t>−</m:t>
                    </m:r>
                    <m:r>
                      <a:rPr lang="en-US" altLang="zh-CN" sz="2400" i="1">
                        <a:latin typeface="Cambria Math"/>
                      </a:rPr>
                      <m:t>𝝀</m:t>
                    </m:r>
                    <m:r>
                      <a:rPr lang="en-US" altLang="zh-CN" sz="2400" i="1">
                        <a:latin typeface="Cambria Math"/>
                      </a:rPr>
                      <m:t>𝑰</m:t>
                    </m:r>
                    <m:r>
                      <a:rPr lang="en-US" altLang="zh-CN" sz="2400" i="1">
                        <a:latin typeface="Cambria Math"/>
                      </a:rPr>
                      <m:t> </m:t>
                    </m:r>
                  </m:oMath>
                </a14:m>
                <a:r>
                  <a:rPr lang="zh-CN" altLang="en-US" sz="2400" dirty="0"/>
                  <a:t>奇异的最小数</a:t>
                </a:r>
                <a14:m>
                  <m:oMath xmlns:m="http://schemas.openxmlformats.org/officeDocument/2006/math">
                    <m:r>
                      <a:rPr lang="en-US" altLang="zh-CN" sz="2400" i="1">
                        <a:latin typeface="Cambria Math"/>
                      </a:rPr>
                      <m:t>𝝀</m:t>
                    </m:r>
                  </m:oMath>
                </a14:m>
                <a:endParaRPr lang="en-US" altLang="zh-CN" sz="2400" dirty="0"/>
              </a:p>
              <a:p>
                <a:r>
                  <a:rPr lang="zh-CN" altLang="en-US" sz="2400" dirty="0"/>
                  <a:t>证明：</a:t>
                </a:r>
                <a14:m>
                  <m:oMath xmlns:m="http://schemas.openxmlformats.org/officeDocument/2006/math">
                    <m:r>
                      <a:rPr lang="en-US" altLang="zh-CN" sz="2400" i="1">
                        <a:latin typeface="Cambria Math"/>
                      </a:rPr>
                      <m:t>𝒎𝒂𝒙𝒊𝒎𝒊𝒛𝒆</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r>
                              <a:rPr lang="en-US" altLang="zh-CN" sz="2400" i="1">
                                <a:latin typeface="Cambria Math"/>
                              </a:rPr>
                              <m:t>𝑨𝒙</m:t>
                            </m:r>
                          </m:e>
                        </m:d>
                      </m:e>
                      <m:sub>
                        <m:r>
                          <a:rPr lang="en-US" altLang="zh-CN" sz="2400" i="1">
                            <a:latin typeface="Cambria Math"/>
                          </a:rPr>
                          <m:t>𝟐</m:t>
                        </m:r>
                      </m:sub>
                      <m:sup>
                        <m:r>
                          <a:rPr lang="en-US" altLang="zh-CN" sz="2400" i="1">
                            <a:latin typeface="Cambria Math"/>
                          </a:rPr>
                          <m:t>𝟐</m:t>
                        </m:r>
                      </m:sup>
                    </m:sSub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𝑻</m:t>
                        </m:r>
                      </m:sup>
                    </m:sSup>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𝑨𝒙</m:t>
                    </m:r>
                    <m:r>
                      <a:rPr lang="en-US" altLang="zh-CN" sz="2400" i="1">
                        <a:latin typeface="Cambria Math"/>
                      </a:rPr>
                      <m:t> ,</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𝑻</m:t>
                        </m:r>
                      </m:sup>
                    </m:sSup>
                    <m:r>
                      <a:rPr lang="en-US" altLang="zh-CN" sz="2400" i="1">
                        <a:latin typeface="Cambria Math"/>
                      </a:rPr>
                      <m:t>𝒙</m:t>
                    </m:r>
                    <m:r>
                      <a:rPr lang="en-US" altLang="zh-CN" sz="2400" i="1">
                        <a:latin typeface="Cambria Math"/>
                      </a:rPr>
                      <m:t>=</m:t>
                    </m:r>
                    <m:r>
                      <a:rPr lang="en-US" altLang="zh-CN" sz="2400" i="1">
                        <a:latin typeface="Cambria Math"/>
                      </a:rPr>
                      <m:t>𝟏</m:t>
                    </m:r>
                  </m:oMath>
                </a14:m>
                <a:r>
                  <a:rPr lang="en-US" altLang="zh-CN" sz="2400" dirty="0"/>
                  <a:t>,</a:t>
                </a:r>
                <a:r>
                  <a:rPr lang="zh-CN" altLang="en-US" sz="2400" dirty="0"/>
                  <a:t>采用</a:t>
                </a:r>
                <a:r>
                  <a:rPr lang="en-US" altLang="zh-CN" sz="2400" dirty="0"/>
                  <a:t>Lagrange</a:t>
                </a:r>
                <a:r>
                  <a:rPr lang="zh-CN" altLang="en-US" sz="2400" dirty="0"/>
                  <a:t>乘子法，引入新的变量</a:t>
                </a:r>
                <a14:m>
                  <m:oMath xmlns:m="http://schemas.openxmlformats.org/officeDocument/2006/math">
                    <m:r>
                      <a:rPr lang="en-US" altLang="zh-CN" sz="2400" i="1">
                        <a:latin typeface="Cambria Math"/>
                      </a:rPr>
                      <m:t>𝝀</m:t>
                    </m:r>
                  </m:oMath>
                </a14:m>
                <a:r>
                  <a:rPr lang="en-US" altLang="zh-CN" sz="2400" dirty="0"/>
                  <a:t>,</a:t>
                </a:r>
                <a:r>
                  <a:rPr lang="zh-CN" altLang="en-US" sz="2400" dirty="0"/>
                  <a:t>考虑函数</a:t>
                </a:r>
                <a14:m>
                  <m:oMath xmlns:m="http://schemas.openxmlformats.org/officeDocument/2006/math">
                    <m:r>
                      <a:rPr lang="en-US" altLang="zh-CN" sz="2400" i="1">
                        <a:latin typeface="Cambria Math"/>
                      </a:rPr>
                      <m:t>𝒉</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𝝀</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𝝀</m:t>
                    </m:r>
                    <m:r>
                      <a:rPr lang="en-US" altLang="zh-CN" sz="2400" i="1">
                        <a:latin typeface="Cambria Math"/>
                      </a:rPr>
                      <m:t>𝒈</m:t>
                    </m:r>
                    <m:r>
                      <a:rPr lang="en-US" altLang="zh-CN" sz="2400" i="1">
                        <a:latin typeface="Cambria Math"/>
                      </a:rPr>
                      <m:t>(</m:t>
                    </m:r>
                    <m:r>
                      <a:rPr lang="en-US" altLang="zh-CN" sz="2400" i="1">
                        <a:latin typeface="Cambria Math"/>
                      </a:rPr>
                      <m:t>𝒙</m:t>
                    </m:r>
                    <m:r>
                      <a:rPr lang="en-US" altLang="zh-CN" sz="2400" i="1">
                        <a:latin typeface="Cambria Math"/>
                      </a:rPr>
                      <m:t>)</m:t>
                    </m:r>
                  </m:oMath>
                </a14:m>
                <a:r>
                  <a:rPr lang="en-US" altLang="zh-CN" sz="2400" dirty="0"/>
                  <a:t>,</a:t>
                </a:r>
                <a:r>
                  <a:rPr lang="zh-CN" altLang="en-US" sz="2400" dirty="0"/>
                  <a:t>从而得</a:t>
                </a:r>
                <a14:m>
                  <m:oMath xmlns:m="http://schemas.openxmlformats.org/officeDocument/2006/math">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𝑨</m:t>
                        </m:r>
                        <m:r>
                          <a:rPr lang="en-US" altLang="zh-CN" sz="2400" i="1">
                            <a:latin typeface="Cambria Math"/>
                          </a:rPr>
                          <m:t>−</m:t>
                        </m:r>
                        <m:r>
                          <a:rPr lang="en-US" altLang="zh-CN" sz="2400" i="1">
                            <a:latin typeface="Cambria Math"/>
                          </a:rPr>
                          <m:t>𝝀</m:t>
                        </m:r>
                        <m:r>
                          <a:rPr lang="en-US" altLang="zh-CN" sz="2400" i="1">
                            <a:latin typeface="Cambria Math"/>
                          </a:rPr>
                          <m:t>𝑰</m:t>
                        </m:r>
                      </m:e>
                    </m:d>
                    <m:r>
                      <a:rPr lang="en-US" altLang="zh-CN" sz="2400" i="1">
                        <a:latin typeface="Cambria Math"/>
                      </a:rPr>
                      <m:t>𝒙</m:t>
                    </m:r>
                    <m:r>
                      <a:rPr lang="en-US" altLang="zh-CN" sz="2400" i="1">
                        <a:latin typeface="Cambria Math"/>
                      </a:rPr>
                      <m:t>=</m:t>
                    </m:r>
                    <m:r>
                      <a:rPr lang="en-US" altLang="zh-CN" sz="2400" i="1">
                        <a:latin typeface="Cambria Math"/>
                      </a:rPr>
                      <m:t>𝟎</m:t>
                    </m:r>
                  </m:oMath>
                </a14:m>
                <a:r>
                  <a:rPr lang="en-US" altLang="zh-CN" sz="2400" dirty="0"/>
                  <a:t>,</a:t>
                </a:r>
                <a:r>
                  <a:rPr lang="zh-CN" altLang="en-US" sz="2400" dirty="0"/>
                  <a:t>表明函数</a:t>
                </a:r>
                <a14:m>
                  <m:oMath xmlns:m="http://schemas.openxmlformats.org/officeDocument/2006/math">
                    <m:r>
                      <a:rPr lang="en-US" altLang="zh-CN" sz="2400" i="1">
                        <a:latin typeface="Cambria Math"/>
                      </a:rPr>
                      <m:t>𝒇</m:t>
                    </m:r>
                  </m:oMath>
                </a14:m>
                <a:r>
                  <a:rPr lang="zh-CN" altLang="en-US" sz="2400" dirty="0"/>
                  <a:t>在满足上述方程的向量</a:t>
                </a:r>
                <a14:m>
                  <m:oMath xmlns:m="http://schemas.openxmlformats.org/officeDocument/2006/math">
                    <m:r>
                      <a:rPr lang="en-US" altLang="zh-CN" sz="2400" i="1">
                        <a:latin typeface="Cambria Math"/>
                      </a:rPr>
                      <m:t>𝒙</m:t>
                    </m:r>
                  </m:oMath>
                </a14:m>
                <a:r>
                  <a:rPr lang="zh-CN" altLang="en-US" sz="2400" dirty="0"/>
                  <a:t>处取得最大值，并且</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𝒙</m:t>
                            </m:r>
                          </m:e>
                        </m:d>
                      </m:e>
                      <m:sub>
                        <m:r>
                          <a:rPr lang="en-US" altLang="zh-CN" sz="2400" i="1">
                            <a:latin typeface="Cambria Math"/>
                          </a:rPr>
                          <m:t>𝟐</m:t>
                        </m:r>
                      </m:sub>
                    </m:sSub>
                    <m:r>
                      <a:rPr lang="en-US" altLang="zh-CN" sz="2400" i="1">
                        <a:latin typeface="Cambria Math"/>
                      </a:rPr>
                      <m:t>=</m:t>
                    </m:r>
                    <m:r>
                      <a:rPr lang="en-US" altLang="zh-CN" sz="2400" i="1">
                        <a:latin typeface="Cambria Math"/>
                      </a:rPr>
                      <m:t>𝟏</m:t>
                    </m:r>
                    <m:r>
                      <a:rPr lang="en-US" altLang="zh-CN" sz="2400">
                        <a:latin typeface="Cambria Math"/>
                      </a:rPr>
                      <m:t>.</m:t>
                    </m:r>
                  </m:oMath>
                </a14:m>
                <a:r>
                  <a:rPr lang="zh-CN" altLang="en-US" sz="2400" dirty="0"/>
                  <a:t>从而</a:t>
                </a:r>
                <a14:m>
                  <m:oMath xmlns:m="http://schemas.openxmlformats.org/officeDocument/2006/math">
                    <m:r>
                      <a:rPr lang="en-US" altLang="zh-CN" sz="2400" i="1">
                        <a:latin typeface="Cambria Math"/>
                      </a:rPr>
                      <m:t>𝝀</m:t>
                    </m:r>
                  </m:oMath>
                </a14:m>
                <a:r>
                  <a:rPr lang="zh-CN" altLang="en-US" sz="2400" dirty="0"/>
                  <a:t>必须是使得</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𝑨</m:t>
                    </m:r>
                    <m:r>
                      <a:rPr lang="en-US" altLang="zh-CN" sz="2400" i="1">
                        <a:latin typeface="Cambria Math"/>
                      </a:rPr>
                      <m:t>−</m:t>
                    </m:r>
                    <m:r>
                      <a:rPr lang="en-US" altLang="zh-CN" sz="2400" i="1">
                        <a:latin typeface="Cambria Math"/>
                      </a:rPr>
                      <m:t>𝝀</m:t>
                    </m:r>
                    <m:r>
                      <a:rPr lang="en-US" altLang="zh-CN" sz="2400" i="1">
                        <a:latin typeface="Cambria Math"/>
                      </a:rPr>
                      <m:t>𝑰</m:t>
                    </m:r>
                  </m:oMath>
                </a14:m>
                <a:r>
                  <a:rPr lang="zh-CN" altLang="en-US" sz="2400" dirty="0"/>
                  <a:t>奇异的值。</a:t>
                </a:r>
                <a:endParaRPr lang="en-US" altLang="zh-CN" sz="2400" dirty="0"/>
              </a:p>
              <a:p>
                <a:r>
                  <a:rPr lang="zh-CN" altLang="en-US" sz="2400" dirty="0"/>
                  <a:t>又由于</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𝑻</m:t>
                        </m:r>
                      </m:sup>
                    </m:sSup>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𝑨𝒙</m:t>
                    </m:r>
                    <m:r>
                      <a:rPr lang="en-US" altLang="zh-CN" sz="2400" i="1">
                        <a:latin typeface="Cambria Math"/>
                      </a:rPr>
                      <m:t>=</m:t>
                    </m:r>
                    <m:r>
                      <a:rPr lang="en-US" altLang="zh-CN" sz="2400" i="1">
                        <a:latin typeface="Cambria Math"/>
                      </a:rPr>
                      <m:t>𝝀</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𝑻</m:t>
                        </m:r>
                      </m:sup>
                    </m:sSup>
                    <m:r>
                      <a:rPr lang="en-US" altLang="zh-CN" sz="2400" i="1">
                        <a:latin typeface="Cambria Math"/>
                      </a:rPr>
                      <m:t>𝒙</m:t>
                    </m:r>
                    <m:r>
                      <a:rPr lang="en-US" altLang="zh-CN" sz="2400" i="1">
                        <a:latin typeface="Cambria Math"/>
                      </a:rPr>
                      <m:t>=</m:t>
                    </m:r>
                    <m:r>
                      <a:rPr lang="en-US" altLang="zh-CN" sz="2400" i="1">
                        <a:latin typeface="Cambria Math"/>
                      </a:rPr>
                      <m:t>𝝀</m:t>
                    </m:r>
                  </m:oMath>
                </a14:m>
                <a:r>
                  <a:rPr lang="en-US" altLang="zh-CN" sz="2400" dirty="0"/>
                  <a:t>,</a:t>
                </a:r>
                <a:r>
                  <a:rPr lang="zh-CN" altLang="en-US" sz="2400" dirty="0"/>
                  <a:t>可得</a:t>
                </a:r>
                <a14:m>
                  <m:oMath xmlns:m="http://schemas.openxmlformats.org/officeDocument/2006/math">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r>
                              <a:rPr lang="en-US" altLang="zh-CN" sz="2400" i="1">
                                <a:latin typeface="Cambria Math"/>
                              </a:rPr>
                              <m:t>𝑨</m:t>
                            </m:r>
                          </m:e>
                        </m:d>
                      </m:e>
                      <m:sub>
                        <m:r>
                          <a:rPr lang="en-US" altLang="zh-CN" sz="2400" i="1">
                            <a:latin typeface="Cambria Math"/>
                          </a:rPr>
                          <m:t>𝟐</m:t>
                        </m:r>
                      </m:sub>
                    </m:sSub>
                    <m:r>
                      <a:rPr lang="en-US" altLang="zh-CN" sz="2400" i="1">
                        <a:latin typeface="Cambria Math"/>
                      </a:rPr>
                      <m:t>=</m:t>
                    </m:r>
                    <m:r>
                      <a:rPr lang="en-US" altLang="zh-CN" sz="2400" i="1">
                        <a:latin typeface="Cambria Math"/>
                      </a:rPr>
                      <m:t>𝒎𝒂</m:t>
                    </m:r>
                    <m:sSub>
                      <m:sSubPr>
                        <m:ctrlPr>
                          <a:rPr lang="en-US" altLang="zh-CN" sz="2400" i="1">
                            <a:latin typeface="Cambria Math" panose="02040503050406030204" pitchFamily="18" charset="0"/>
                          </a:rPr>
                        </m:ctrlPr>
                      </m:sSubPr>
                      <m:e>
                        <m:r>
                          <a:rPr lang="en-US" altLang="zh-CN" sz="2400" i="1">
                            <a:latin typeface="Cambria Math"/>
                          </a:rPr>
                          <m:t>𝒙</m:t>
                        </m:r>
                      </m:e>
                      <m:sub>
                        <m:d>
                          <m:dPr>
                            <m:begChr m:val="‖"/>
                            <m:endChr m:val="‖"/>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𝟏</m:t>
                        </m:r>
                      </m:sub>
                    </m:sSub>
                    <m:d>
                      <m:dPr>
                        <m:begChr m:val="‖"/>
                        <m:endChr m:val="‖"/>
                        <m:ctrlPr>
                          <a:rPr lang="en-US" altLang="zh-CN" sz="2400" i="1">
                            <a:latin typeface="Cambria Math" panose="02040503050406030204" pitchFamily="18" charset="0"/>
                          </a:rPr>
                        </m:ctrlPr>
                      </m:dPr>
                      <m:e>
                        <m:r>
                          <a:rPr lang="en-US" altLang="zh-CN" sz="2400" i="1">
                            <a:latin typeface="Cambria Math"/>
                          </a:rPr>
                          <m:t>𝑨𝒙</m:t>
                        </m:r>
                      </m:e>
                    </m:d>
                    <m:r>
                      <a:rPr lang="en-US" altLang="zh-CN" sz="2400" i="1">
                        <a:latin typeface="Cambria Math"/>
                      </a:rPr>
                      <m:t>=</m:t>
                    </m:r>
                    <m:r>
                      <a:rPr lang="en-US" altLang="zh-CN" sz="2400" i="1">
                        <a:latin typeface="Cambria Math"/>
                      </a:rPr>
                      <m:t>𝒎𝒂</m:t>
                    </m:r>
                    <m:sSub>
                      <m:sSubPr>
                        <m:ctrlPr>
                          <a:rPr lang="en-US" altLang="zh-CN" sz="2400" i="1">
                            <a:latin typeface="Cambria Math" panose="02040503050406030204" pitchFamily="18" charset="0"/>
                          </a:rPr>
                        </m:ctrlPr>
                      </m:sSubPr>
                      <m:e>
                        <m:r>
                          <a:rPr lang="en-US" altLang="zh-CN" sz="2400" i="1">
                            <a:latin typeface="Cambria Math"/>
                          </a:rPr>
                          <m:t>𝒙</m:t>
                        </m:r>
                      </m:e>
                      <m:sub>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i="1">
                                    <a:latin typeface="Cambria Math"/>
                                  </a:rPr>
                                  <m:t>𝒙</m:t>
                                </m:r>
                              </m:e>
                            </m:d>
                          </m:e>
                          <m:sup>
                            <m:r>
                              <a:rPr lang="en-US" altLang="zh-CN" sz="2400" i="1">
                                <a:latin typeface="Cambria Math"/>
                              </a:rPr>
                              <m:t>𝟐</m:t>
                            </m:r>
                          </m:sup>
                        </m:sSup>
                        <m:r>
                          <a:rPr lang="en-US" altLang="zh-CN" sz="2400" i="1">
                            <a:latin typeface="Cambria Math"/>
                          </a:rPr>
                          <m:t>=</m:t>
                        </m:r>
                        <m:r>
                          <a:rPr lang="en-US" altLang="zh-CN" sz="2400" i="1">
                            <a:latin typeface="Cambria Math"/>
                          </a:rPr>
                          <m:t>𝟏</m:t>
                        </m:r>
                      </m:sub>
                    </m:sSub>
                    <m:d>
                      <m:dPr>
                        <m:begChr m:val="‖"/>
                        <m:endChr m:val="‖"/>
                        <m:ctrlPr>
                          <a:rPr lang="en-US" altLang="zh-CN" sz="2400" i="1">
                            <a:latin typeface="Cambria Math" panose="02040503050406030204" pitchFamily="18" charset="0"/>
                          </a:rPr>
                        </m:ctrlPr>
                      </m:dPr>
                      <m:e>
                        <m:r>
                          <a:rPr lang="en-US" altLang="zh-CN" sz="2400" i="1">
                            <a:latin typeface="Cambria Math"/>
                          </a:rPr>
                          <m:t>𝑨𝒙</m:t>
                        </m:r>
                      </m:e>
                    </m:d>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nary>
                              <m:naryPr>
                                <m:chr m:val="∑"/>
                                <m:supHide m:val="on"/>
                                <m:ctrlPr>
                                  <a:rPr lang="en-US" altLang="zh-CN" sz="2400" i="1">
                                    <a:latin typeface="Cambria Math" panose="02040503050406030204" pitchFamily="18" charset="0"/>
                                  </a:rPr>
                                </m:ctrlPr>
                              </m:naryPr>
                              <m:sub>
                                <m:sSup>
                                  <m:sSupPr>
                                    <m:ctrlPr>
                                      <a:rPr lang="en-US" altLang="zh-CN" sz="2400" i="1">
                                        <a:latin typeface="Cambria Math" panose="02040503050406030204" pitchFamily="18" charset="0"/>
                                      </a:rPr>
                                    </m:ctrlPr>
                                  </m:sSupPr>
                                  <m:e>
                                    <m:r>
                                      <m:rPr>
                                        <m:brk m:alnAt="7"/>
                                      </m:rPr>
                                      <a:rPr lang="en-US" altLang="zh-CN" sz="2400" i="1">
                                        <a:latin typeface="Cambria Math"/>
                                      </a:rPr>
                                      <m:t>𝒙</m:t>
                                    </m:r>
                                  </m:e>
                                  <m:sup>
                                    <m:r>
                                      <m:rPr>
                                        <m:brk m:alnAt="7"/>
                                      </m:rPr>
                                      <a:rPr lang="en-US" altLang="zh-CN" sz="2400" i="1">
                                        <a:latin typeface="Cambria Math"/>
                                      </a:rPr>
                                      <m:t>𝑻</m:t>
                                    </m:r>
                                  </m:sup>
                                </m:sSup>
                                <m:r>
                                  <m:rPr>
                                    <m:brk m:alnAt="7"/>
                                  </m:rPr>
                                  <a:rPr lang="en-US" altLang="zh-CN" sz="2400" i="1">
                                    <a:latin typeface="Cambria Math"/>
                                  </a:rPr>
                                  <m:t>𝒙</m:t>
                                </m:r>
                                <m:r>
                                  <a:rPr lang="en-US" altLang="zh-CN" sz="2400" i="1">
                                    <a:latin typeface="Cambria Math"/>
                                  </a:rPr>
                                  <m:t>=</m:t>
                                </m:r>
                                <m:r>
                                  <a:rPr lang="en-US" altLang="zh-CN" sz="2400" i="1">
                                    <a:latin typeface="Cambria Math"/>
                                  </a:rPr>
                                  <m:t>𝟏</m:t>
                                </m:r>
                              </m:sub>
                              <m:sup/>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𝑻</m:t>
                                    </m:r>
                                  </m:sup>
                                </m:sSup>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𝑻</m:t>
                                    </m:r>
                                  </m:sup>
                                </m:sSup>
                                <m:r>
                                  <a:rPr lang="en-US" altLang="zh-CN" sz="2400" i="1">
                                    <a:latin typeface="Cambria Math"/>
                                  </a:rPr>
                                  <m:t>𝑨</m:t>
                                </m:r>
                                <m:r>
                                  <a:rPr lang="en-US" altLang="zh-CN" sz="2400" i="1">
                                    <a:latin typeface="Cambria Math"/>
                                  </a:rPr>
                                  <m:t> </m:t>
                                </m:r>
                                <m:r>
                                  <a:rPr lang="en-US" altLang="zh-CN" sz="2400" i="1">
                                    <a:latin typeface="Cambria Math"/>
                                  </a:rPr>
                                  <m:t>𝒙</m:t>
                                </m:r>
                              </m:e>
                            </m:nary>
                          </m:e>
                        </m:d>
                      </m:e>
                      <m:sup>
                        <m:r>
                          <a:rPr lang="en-US" altLang="zh-CN" sz="2400" i="1">
                            <a:latin typeface="Cambria Math"/>
                          </a:rPr>
                          <m:t>𝟏</m:t>
                        </m:r>
                        <m:r>
                          <a:rPr lang="en-US" altLang="zh-CN" sz="2400" i="1">
                            <a:latin typeface="Cambria Math"/>
                          </a:rPr>
                          <m:t>/</m:t>
                        </m:r>
                        <m:r>
                          <a:rPr lang="en-US" altLang="zh-CN" sz="2400" i="1">
                            <a:latin typeface="Cambria Math"/>
                          </a:rPr>
                          <m:t>𝟐</m:t>
                        </m:r>
                      </m:sup>
                    </m:sSup>
                    <m:r>
                      <a:rPr lang="en-US" altLang="zh-CN" sz="2400" i="1">
                        <a:latin typeface="Cambria Math"/>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𝒎𝒂𝒙</m:t>
                            </m:r>
                            <m:r>
                              <a:rPr lang="en-US" altLang="zh-CN" sz="2400" i="1">
                                <a:latin typeface="Cambria Math"/>
                              </a:rPr>
                              <m:t> </m:t>
                            </m:r>
                          </m:sub>
                        </m:sSub>
                      </m:e>
                    </m:rad>
                  </m:oMath>
                </a14:m>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7312943"/>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Alternating Direction Methods(ADM)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此时，对问题</a:t>
                </a:r>
                <a:r>
                  <a:rPr lang="en-US" altLang="zh-CN" sz="2400" dirty="0">
                    <a:solidFill>
                      <a:srgbClr val="CC00CC"/>
                    </a:solidFill>
                  </a:rPr>
                  <a:t>(e1)(e2)</a:t>
                </a:r>
                <a:r>
                  <a:rPr lang="zh-CN" altLang="en-US" sz="2400" dirty="0"/>
                  <a:t>的交替方向乘子法</a:t>
                </a:r>
                <a:r>
                  <a:rPr lang="en-US" altLang="zh-CN" sz="2400" dirty="0"/>
                  <a:t>(ADMM)</a:t>
                </a:r>
                <a:r>
                  <a:rPr lang="zh-CN" altLang="en-US" sz="2400" dirty="0"/>
                  <a:t>的求解序列可表示为如下三个方程</a:t>
                </a:r>
                <a:r>
                  <a:rPr lang="en-US" altLang="zh-CN" sz="2400" dirty="0"/>
                  <a:t>(</a:t>
                </a:r>
                <a:r>
                  <a:rPr lang="en-US" altLang="zh-CN" sz="2400" dirty="0">
                    <a:solidFill>
                      <a:srgbClr val="CC00CC"/>
                    </a:solidFill>
                  </a:rPr>
                  <a:t>e5,e6,e7)</a:t>
                </a:r>
              </a:p>
              <a:p>
                <a:pPr marL="0" indent="0">
                  <a:buNone/>
                </a:pPr>
                <a14:m>
                  <m:oMathPara xmlns:m="http://schemas.openxmlformats.org/officeDocument/2006/math">
                    <m:oMathParaPr>
                      <m:jc m:val="centerGroup"/>
                    </m:oMathParaPr>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𝑨𝒓𝒈</m:t>
                      </m:r>
                      <m:r>
                        <a:rPr lang="en-US" altLang="zh-CN" sz="1800" i="1">
                          <a:latin typeface="Cambria Math"/>
                        </a:rPr>
                        <m:t> </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𝒈</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𝑴𝒙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𝑴𝒙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e>
                      </m:d>
                      <m:r>
                        <m:rPr>
                          <m:nor/>
                        </m:rPr>
                        <a:rPr lang="en-US" altLang="zh-CN" sz="1800" dirty="0">
                          <a:latin typeface="Cambria Math"/>
                        </a:rPr>
                        <m:t> </m:t>
                      </m:r>
                      <m:r>
                        <m:rPr>
                          <m:nor/>
                        </m:rPr>
                        <a:rPr lang="en-US" altLang="zh-CN" sz="1800" dirty="0">
                          <a:solidFill>
                            <a:srgbClr val="CC00CC"/>
                          </a:solidFill>
                          <a:latin typeface="Cambria Math"/>
                        </a:rPr>
                        <m:t>(</m:t>
                      </m:r>
                      <m:r>
                        <m:rPr>
                          <m:nor/>
                        </m:rPr>
                        <a:rPr lang="en-US" altLang="zh-CN" sz="1800" dirty="0">
                          <a:solidFill>
                            <a:srgbClr val="CC00CC"/>
                          </a:solidFill>
                          <a:latin typeface="Cambria Math"/>
                        </a:rPr>
                        <m:t>e</m:t>
                      </m:r>
                      <m:r>
                        <m:rPr>
                          <m:nor/>
                        </m:rPr>
                        <a:rPr lang="en-US" altLang="zh-CN" sz="1800" dirty="0">
                          <a:solidFill>
                            <a:srgbClr val="CC00CC"/>
                          </a:solidFill>
                          <a:latin typeface="Cambria Math"/>
                        </a:rPr>
                        <m:t>5)</m:t>
                      </m:r>
                    </m:oMath>
                  </m:oMathPara>
                </a14:m>
                <a:endParaRPr lang="en-US" altLang="zh-CN" sz="2400"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𝑨𝒓𝒈</m:t>
                      </m:r>
                      <m:r>
                        <a:rPr lang="en-US" altLang="zh-CN" sz="2000" i="1">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𝒛</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e>
                          </m:d>
                          <m:r>
                            <a:rPr lang="en-US" altLang="zh-CN" sz="2000" i="1">
                              <a:latin typeface="Cambria Math"/>
                            </a:rPr>
                            <m:t>+</m:t>
                          </m:r>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𝒛</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𝒛</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 </m:t>
                      </m:r>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𝟔</m:t>
                      </m:r>
                      <m:r>
                        <a:rPr lang="en-US" altLang="zh-CN" sz="2000" i="1">
                          <a:solidFill>
                            <a:srgbClr val="CC00CC"/>
                          </a:solidFill>
                          <a:latin typeface="Cambria Math"/>
                        </a:rPr>
                        <m:t>)</m:t>
                      </m:r>
                    </m:oMath>
                  </m:oMathPara>
                </a14:m>
                <a:endParaRPr lang="en-US" altLang="zh-CN" sz="2000" i="1" dirty="0">
                  <a:solidFill>
                    <a:srgbClr val="CC00CC"/>
                  </a:solidFill>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m:rPr>
                              <m:nor/>
                            </m:rPr>
                            <a:rPr lang="en-US" altLang="zh-CN" sz="2000" i="1" dirty="0">
                              <a:latin typeface="Cambria Math"/>
                            </a:rPr>
                            <m:t> </m:t>
                          </m:r>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d>
                        <m:dPr>
                          <m:ctrlPr>
                            <a:rPr lang="en-US" altLang="zh-CN" sz="2000" i="1">
                              <a:latin typeface="Cambria Math" panose="02040503050406030204" pitchFamily="18" charset="0"/>
                            </a:rPr>
                          </m:ctrlPr>
                        </m:dPr>
                        <m:e>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e>
                      </m:d>
                      <m:r>
                        <a:rPr lang="en-US" altLang="zh-CN" sz="2000" i="1">
                          <a:latin typeface="Cambria Math"/>
                        </a:rPr>
                        <m:t>  </m:t>
                      </m:r>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𝟕</m:t>
                      </m:r>
                      <m:r>
                        <a:rPr lang="en-US" altLang="zh-CN" sz="2000" i="1">
                          <a:solidFill>
                            <a:srgbClr val="CC00CC"/>
                          </a:solidFill>
                          <a:latin typeface="Cambria Math"/>
                        </a:rPr>
                        <m:t>)</m:t>
                      </m:r>
                    </m:oMath>
                  </m:oMathPara>
                </a14:m>
                <a:endParaRPr lang="en-US" altLang="zh-CN" sz="1800" dirty="0">
                  <a:solidFill>
                    <a:srgbClr val="CC00CC"/>
                  </a:solidFill>
                </a:endParaRPr>
              </a:p>
              <a:p>
                <a:r>
                  <a:rPr lang="zh-CN" altLang="en-US" sz="2400" dirty="0">
                    <a:solidFill>
                      <a:srgbClr val="CC00CC"/>
                    </a:solidFill>
                  </a:rPr>
                  <a:t>注</a:t>
                </a:r>
                <a:r>
                  <a:rPr lang="en-US" altLang="zh-CN" sz="2400" dirty="0">
                    <a:solidFill>
                      <a:srgbClr val="CC00CC"/>
                    </a:solidFill>
                  </a:rPr>
                  <a:t>: (e5,e6)</a:t>
                </a:r>
                <a:r>
                  <a:rPr lang="zh-CN" altLang="en-US" sz="2400" dirty="0">
                    <a:solidFill>
                      <a:srgbClr val="CC00CC"/>
                    </a:solidFill>
                  </a:rPr>
                  <a:t>中的常数项可去掉，不影响求解；与前述的经典增广拉格朗日方法不同，</a:t>
                </a:r>
                <a:r>
                  <a:rPr lang="en-US" altLang="zh-CN" sz="2400" dirty="0">
                    <a:solidFill>
                      <a:srgbClr val="CC00CC"/>
                    </a:solidFill>
                  </a:rPr>
                  <a:t>ADMM</a:t>
                </a:r>
                <a:r>
                  <a:rPr lang="zh-CN" altLang="en-US" sz="2400" dirty="0">
                    <a:solidFill>
                      <a:srgbClr val="CC00CC"/>
                    </a:solidFill>
                  </a:rPr>
                  <a:t>已经将</a:t>
                </a:r>
                <a14:m>
                  <m:oMath xmlns:m="http://schemas.openxmlformats.org/officeDocument/2006/math">
                    <m:r>
                      <a:rPr lang="en-US" altLang="zh-CN" sz="2400" i="1">
                        <a:solidFill>
                          <a:srgbClr val="CC00CC"/>
                        </a:solidFill>
                        <a:latin typeface="Cambria Math"/>
                      </a:rPr>
                      <m:t>𝒇</m:t>
                    </m:r>
                    <m:r>
                      <a:rPr lang="en-US" altLang="zh-CN" sz="2400" i="1">
                        <a:solidFill>
                          <a:srgbClr val="CC00CC"/>
                        </a:solidFill>
                        <a:latin typeface="Cambria Math"/>
                      </a:rPr>
                      <m:t>,</m:t>
                    </m:r>
                    <m:r>
                      <a:rPr lang="en-US" altLang="zh-CN" sz="2400" i="1">
                        <a:solidFill>
                          <a:srgbClr val="CC00CC"/>
                        </a:solidFill>
                        <a:latin typeface="Cambria Math"/>
                      </a:rPr>
                      <m:t>𝒈</m:t>
                    </m:r>
                  </m:oMath>
                </a14:m>
                <a:r>
                  <a:rPr lang="zh-CN" altLang="en-US" sz="2400" dirty="0">
                    <a:solidFill>
                      <a:srgbClr val="CC00CC"/>
                    </a:solidFill>
                  </a:rPr>
                  <a:t>解耦合了，从</a:t>
                </a:r>
                <a:r>
                  <a:rPr lang="en-US" altLang="zh-CN" sz="2400" dirty="0">
                    <a:solidFill>
                      <a:srgbClr val="CC00CC"/>
                    </a:solidFill>
                  </a:rPr>
                  <a:t>(e5)(e6)</a:t>
                </a:r>
                <a:r>
                  <a:rPr lang="zh-CN" altLang="en-US" sz="2400" dirty="0">
                    <a:solidFill>
                      <a:srgbClr val="CC00CC"/>
                    </a:solidFill>
                  </a:rPr>
                  <a:t>可以看出，</a:t>
                </a:r>
                <a:r>
                  <a:rPr lang="en-US" altLang="zh-CN" sz="2400" dirty="0">
                    <a:solidFill>
                      <a:srgbClr val="CC00CC"/>
                    </a:solidFill>
                  </a:rPr>
                  <a:t>(e5)</a:t>
                </a:r>
                <a:r>
                  <a:rPr lang="zh-CN" altLang="en-US" sz="2400" dirty="0">
                    <a:solidFill>
                      <a:srgbClr val="CC00CC"/>
                    </a:solidFill>
                  </a:rPr>
                  <a:t>中只对</a:t>
                </a:r>
                <a14:m>
                  <m:oMath xmlns:m="http://schemas.openxmlformats.org/officeDocument/2006/math">
                    <m:r>
                      <a:rPr lang="en-US" altLang="zh-CN" sz="2400" i="1">
                        <a:solidFill>
                          <a:srgbClr val="CC00CC"/>
                        </a:solidFill>
                        <a:latin typeface="Cambria Math"/>
                      </a:rPr>
                      <m:t>𝒇</m:t>
                    </m:r>
                  </m:oMath>
                </a14:m>
                <a:r>
                  <a:rPr lang="zh-CN" altLang="en-US" sz="2400" dirty="0">
                    <a:solidFill>
                      <a:srgbClr val="CC00CC"/>
                    </a:solidFill>
                  </a:rPr>
                  <a:t>及其二次项求解，</a:t>
                </a:r>
                <a:r>
                  <a:rPr lang="en-US" altLang="zh-CN" sz="2400" dirty="0">
                    <a:solidFill>
                      <a:srgbClr val="CC00CC"/>
                    </a:solidFill>
                  </a:rPr>
                  <a:t>(e6)</a:t>
                </a:r>
                <a:r>
                  <a:rPr lang="zh-CN" altLang="en-US" sz="2400" dirty="0">
                    <a:solidFill>
                      <a:srgbClr val="CC00CC"/>
                    </a:solidFill>
                  </a:rPr>
                  <a:t>中只对</a:t>
                </a:r>
                <a14:m>
                  <m:oMath xmlns:m="http://schemas.openxmlformats.org/officeDocument/2006/math">
                    <m:r>
                      <a:rPr lang="en-US" altLang="zh-CN" sz="2400" i="1">
                        <a:solidFill>
                          <a:srgbClr val="CC00CC"/>
                        </a:solidFill>
                        <a:latin typeface="Cambria Math"/>
                      </a:rPr>
                      <m:t>𝒈</m:t>
                    </m:r>
                  </m:oMath>
                </a14:m>
                <a:r>
                  <a:rPr lang="zh-CN" altLang="en-US" sz="2400" dirty="0">
                    <a:solidFill>
                      <a:srgbClr val="CC00CC"/>
                    </a:solidFill>
                  </a:rPr>
                  <a:t>及其二次项求解，因此一般可以利用</a:t>
                </a:r>
                <a14:m>
                  <m:oMath xmlns:m="http://schemas.openxmlformats.org/officeDocument/2006/math">
                    <m:r>
                      <a:rPr lang="en-US" altLang="zh-CN" sz="2400" i="1">
                        <a:solidFill>
                          <a:srgbClr val="CC00CC"/>
                        </a:solidFill>
                        <a:latin typeface="Cambria Math"/>
                      </a:rPr>
                      <m:t>𝒇</m:t>
                    </m:r>
                    <m:r>
                      <a:rPr lang="en-US" altLang="zh-CN" sz="2400" i="1">
                        <a:solidFill>
                          <a:srgbClr val="CC00CC"/>
                        </a:solidFill>
                        <a:latin typeface="Cambria Math"/>
                      </a:rPr>
                      <m:t>,</m:t>
                    </m:r>
                    <m:r>
                      <a:rPr lang="en-US" altLang="zh-CN" sz="2400" i="1">
                        <a:solidFill>
                          <a:srgbClr val="CC00CC"/>
                        </a:solidFill>
                        <a:latin typeface="Cambria Math"/>
                      </a:rPr>
                      <m:t>𝒈</m:t>
                    </m:r>
                  </m:oMath>
                </a14:m>
                <a:r>
                  <a:rPr lang="zh-CN" altLang="en-US" sz="2400" dirty="0">
                    <a:solidFill>
                      <a:srgbClr val="CC00CC"/>
                    </a:solidFill>
                  </a:rPr>
                  <a:t>的结构来加速求解、也许还能高度并行求解</a:t>
                </a:r>
                <a:endParaRPr lang="en-US" altLang="zh-CN" sz="2400" dirty="0">
                  <a:solidFill>
                    <a:srgbClr val="CC00CC"/>
                  </a:solidFill>
                </a:endParaRPr>
              </a:p>
              <a:p>
                <a:r>
                  <a:rPr lang="zh-CN" altLang="en-US" sz="2400" dirty="0">
                    <a:solidFill>
                      <a:srgbClr val="6600FF"/>
                    </a:solidFill>
                  </a:rPr>
                  <a:t>比较</a:t>
                </a:r>
                <a:r>
                  <a:rPr lang="en-US" altLang="zh-CN" sz="2400" dirty="0">
                    <a:solidFill>
                      <a:srgbClr val="6600FF"/>
                    </a:solidFill>
                  </a:rPr>
                  <a:t>ADMM</a:t>
                </a:r>
                <a:r>
                  <a:rPr lang="zh-CN" altLang="en-US" sz="2400" dirty="0">
                    <a:solidFill>
                      <a:srgbClr val="6600FF"/>
                    </a:solidFill>
                  </a:rPr>
                  <a:t>与</a:t>
                </a:r>
                <a:r>
                  <a:rPr lang="en-US" altLang="zh-CN" sz="2400" dirty="0">
                    <a:solidFill>
                      <a:srgbClr val="6600FF"/>
                    </a:solidFill>
                  </a:rPr>
                  <a:t>ALM</a:t>
                </a:r>
                <a:r>
                  <a:rPr lang="zh-CN" altLang="en-US" sz="2400" dirty="0">
                    <a:solidFill>
                      <a:srgbClr val="6600FF"/>
                    </a:solidFill>
                  </a:rPr>
                  <a:t>的求解形式，可以看出</a:t>
                </a:r>
                <a:r>
                  <a:rPr lang="en-US" altLang="zh-CN" sz="2400" dirty="0">
                    <a:solidFill>
                      <a:srgbClr val="6600FF"/>
                    </a:solidFill>
                  </a:rPr>
                  <a:t>ALM</a:t>
                </a:r>
                <a:r>
                  <a:rPr lang="zh-CN" altLang="en-US" sz="2400" dirty="0">
                    <a:solidFill>
                      <a:srgbClr val="6600FF"/>
                    </a:solidFill>
                  </a:rPr>
                  <a:t>中存在序列</a:t>
                </a:r>
                <a14:m>
                  <m:oMath xmlns:m="http://schemas.openxmlformats.org/officeDocument/2006/math">
                    <m:d>
                      <m:dPr>
                        <m:begChr m:val="{"/>
                        <m:endChr m:val="}"/>
                        <m:ctrlPr>
                          <a:rPr lang="en-US" altLang="zh-CN" sz="2400" i="1">
                            <a:solidFill>
                              <a:srgbClr val="6600FF"/>
                            </a:solidFill>
                            <a:latin typeface="Cambria Math" panose="02040503050406030204" pitchFamily="18" charset="0"/>
                          </a:rPr>
                        </m:ctrlPr>
                      </m:dPr>
                      <m:e>
                        <m:sSub>
                          <m:sSubPr>
                            <m:ctrlPr>
                              <a:rPr lang="en-US" altLang="zh-CN" sz="2400" i="1">
                                <a:solidFill>
                                  <a:srgbClr val="6600FF"/>
                                </a:solidFill>
                                <a:latin typeface="Cambria Math" panose="02040503050406030204" pitchFamily="18" charset="0"/>
                              </a:rPr>
                            </m:ctrlPr>
                          </m:sSubPr>
                          <m:e>
                            <m:r>
                              <a:rPr lang="en-US" altLang="zh-CN" sz="2400" i="1">
                                <a:solidFill>
                                  <a:srgbClr val="6600FF"/>
                                </a:solidFill>
                                <a:latin typeface="Cambria Math"/>
                              </a:rPr>
                              <m:t>𝒄</m:t>
                            </m:r>
                          </m:e>
                          <m:sub>
                            <m:r>
                              <a:rPr lang="en-US" altLang="zh-CN" sz="2400" i="1">
                                <a:solidFill>
                                  <a:srgbClr val="6600FF"/>
                                </a:solidFill>
                                <a:latin typeface="Cambria Math"/>
                              </a:rPr>
                              <m:t>𝒌</m:t>
                            </m:r>
                          </m:sub>
                        </m:sSub>
                      </m:e>
                    </m:d>
                  </m:oMath>
                </a14:m>
                <a:r>
                  <a:rPr lang="en-US" altLang="zh-CN" sz="2400" dirty="0">
                    <a:solidFill>
                      <a:srgbClr val="6600FF"/>
                    </a:solidFill>
                  </a:rPr>
                  <a:t>,</a:t>
                </a:r>
                <a:r>
                  <a:rPr lang="zh-CN" altLang="en-US" sz="2400" dirty="0">
                    <a:solidFill>
                      <a:srgbClr val="6600FF"/>
                    </a:solidFill>
                  </a:rPr>
                  <a:t>而</a:t>
                </a:r>
                <a:r>
                  <a:rPr lang="en-US" altLang="zh-CN" sz="2400" dirty="0">
                    <a:solidFill>
                      <a:srgbClr val="6600FF"/>
                    </a:solidFill>
                  </a:rPr>
                  <a:t>ADMM</a:t>
                </a:r>
                <a:r>
                  <a:rPr lang="zh-CN" altLang="en-US" sz="2400" dirty="0">
                    <a:solidFill>
                      <a:srgbClr val="6600FF"/>
                    </a:solidFill>
                  </a:rPr>
                  <a:t>中，则固定该序列为</a:t>
                </a:r>
                <a14:m>
                  <m:oMath xmlns:m="http://schemas.openxmlformats.org/officeDocument/2006/math">
                    <m:r>
                      <a:rPr lang="en-US" altLang="zh-CN" sz="2400" i="1">
                        <a:solidFill>
                          <a:srgbClr val="6600FF"/>
                        </a:solidFill>
                        <a:latin typeface="Cambria Math"/>
                      </a:rPr>
                      <m:t>𝒄</m:t>
                    </m:r>
                    <m:r>
                      <a:rPr lang="en-US" altLang="zh-CN" sz="2400" i="1">
                        <a:solidFill>
                          <a:srgbClr val="6600FF"/>
                        </a:solidFill>
                        <a:latin typeface="Cambria Math"/>
                      </a:rPr>
                      <m:t>&gt;</m:t>
                    </m:r>
                    <m:r>
                      <a:rPr lang="en-US" altLang="zh-CN" sz="2400" i="1">
                        <a:solidFill>
                          <a:srgbClr val="6600FF"/>
                        </a:solidFill>
                        <a:latin typeface="Cambria Math"/>
                      </a:rPr>
                      <m:t>𝟎</m:t>
                    </m:r>
                  </m:oMath>
                </a14:m>
                <a:endParaRPr lang="zh-CN" altLang="en-US" sz="2400" dirty="0">
                  <a:solidFill>
                    <a:srgbClr val="6600FF"/>
                  </a:solidFill>
                </a:endParaRPr>
              </a:p>
              <a:p>
                <a:endParaRPr lang="zh-CN" altLang="en-US" sz="24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1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7080640"/>
      </p:ext>
    </p:extLst>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Alternating Direction Methods(ADM)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从上述增广朗格朗日方法</a:t>
                </a:r>
                <a:r>
                  <a:rPr lang="en-US" altLang="zh-CN" dirty="0">
                    <a:solidFill>
                      <a:srgbClr val="CC00CC"/>
                    </a:solidFill>
                  </a:rPr>
                  <a:t>(e3,e4)</a:t>
                </a:r>
                <a:r>
                  <a:rPr lang="zh-CN" altLang="en-US" dirty="0"/>
                  <a:t>，到</a:t>
                </a:r>
                <a:r>
                  <a:rPr lang="en-US" altLang="zh-CN" dirty="0"/>
                  <a:t>ADMM</a:t>
                </a:r>
                <a:r>
                  <a:rPr lang="zh-CN" altLang="en-US" dirty="0"/>
                  <a:t>方法</a:t>
                </a:r>
                <a:r>
                  <a:rPr lang="en-US" altLang="zh-CN" dirty="0">
                    <a:solidFill>
                      <a:srgbClr val="CC00CC"/>
                    </a:solidFill>
                  </a:rPr>
                  <a:t>(e5,e6,e7</a:t>
                </a:r>
                <a:r>
                  <a:rPr lang="en-US" altLang="zh-CN" dirty="0"/>
                  <a:t>),</a:t>
                </a:r>
                <a:r>
                  <a:rPr lang="zh-CN" altLang="en-US" dirty="0"/>
                  <a:t>很自然的可将</a:t>
                </a:r>
                <a:r>
                  <a:rPr lang="en-US" altLang="zh-CN" dirty="0"/>
                  <a:t>ADMM</a:t>
                </a:r>
                <a:r>
                  <a:rPr lang="zh-CN" altLang="en-US" dirty="0"/>
                  <a:t>方法看作是增广朗格朗日方法</a:t>
                </a:r>
                <a:r>
                  <a:rPr lang="en-US" altLang="zh-CN" dirty="0"/>
                  <a:t>(ALM)</a:t>
                </a:r>
                <a:r>
                  <a:rPr lang="zh-CN" altLang="en-US" dirty="0"/>
                  <a:t>的一种近似</a:t>
                </a:r>
                <a:endParaRPr lang="en-US" altLang="zh-CN" dirty="0"/>
              </a:p>
              <a:p>
                <a:r>
                  <a:rPr lang="zh-CN" altLang="en-US" dirty="0"/>
                  <a:t>不过在增广朗格朗日中采用全部最小化，而</a:t>
                </a:r>
                <a:r>
                  <a:rPr lang="en-US" altLang="zh-CN" dirty="0"/>
                  <a:t>ADMM</a:t>
                </a:r>
                <a:r>
                  <a:rPr lang="zh-CN" altLang="en-US" dirty="0"/>
                  <a:t>中采用单遍</a:t>
                </a:r>
                <a:r>
                  <a:rPr lang="en-US" altLang="zh-CN" dirty="0"/>
                  <a:t>”Gauss-Seidel”</a:t>
                </a:r>
                <a:r>
                  <a:rPr lang="zh-CN" altLang="en-US" dirty="0"/>
                  <a:t>块最小化：实际上就是通过分别对</a:t>
                </a:r>
                <a14:m>
                  <m:oMath xmlns:m="http://schemas.openxmlformats.org/officeDocument/2006/math">
                    <m:r>
                      <a:rPr lang="en-US" altLang="zh-CN" b="1" i="1" smtClean="0">
                        <a:latin typeface="Cambria Math"/>
                      </a:rPr>
                      <m:t>𝒙</m:t>
                    </m:r>
                  </m:oMath>
                </a14:m>
                <a:r>
                  <a:rPr lang="en-US" altLang="zh-CN" dirty="0"/>
                  <a:t>,</a:t>
                </a:r>
                <a:r>
                  <a:rPr lang="zh-CN" altLang="en-US" dirty="0"/>
                  <a:t>然后对</a:t>
                </a:r>
                <a14:m>
                  <m:oMath xmlns:m="http://schemas.openxmlformats.org/officeDocument/2006/math">
                    <m:r>
                      <a:rPr lang="en-US" altLang="zh-CN" b="1" i="1" smtClean="0">
                        <a:latin typeface="Cambria Math"/>
                      </a:rPr>
                      <m:t>𝒛</m:t>
                    </m:r>
                  </m:oMath>
                </a14:m>
                <a:r>
                  <a:rPr lang="zh-CN" altLang="en-US" dirty="0"/>
                  <a:t>最小化来代替对</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latin typeface="Cambria Math"/>
                      </a:rPr>
                      <m:t>𝒛</m:t>
                    </m:r>
                  </m:oMath>
                </a14:m>
                <a:r>
                  <a:rPr lang="zh-CN" altLang="en-US" dirty="0"/>
                  <a:t>的联合最小化</a:t>
                </a:r>
                <a:endParaRPr lang="en-US" altLang="zh-CN" dirty="0"/>
              </a:p>
              <a:p>
                <a:r>
                  <a:rPr lang="zh-CN" altLang="en-US" dirty="0"/>
                  <a:t>但这种解释与已有的针对</a:t>
                </a:r>
                <a:r>
                  <a:rPr lang="en-US" altLang="zh-CN" dirty="0"/>
                  <a:t>ADMM</a:t>
                </a:r>
                <a:r>
                  <a:rPr lang="zh-CN" altLang="en-US" dirty="0"/>
                  <a:t>的任何已知收敛性理论没有任何相似的地方，而且也没有任何定量确定</a:t>
                </a:r>
                <a:r>
                  <a:rPr lang="en-US" altLang="zh-CN" dirty="0"/>
                  <a:t>ADMM</a:t>
                </a:r>
                <a:r>
                  <a:rPr lang="zh-CN" altLang="en-US" dirty="0"/>
                  <a:t>中的</a:t>
                </a:r>
                <a:r>
                  <a:rPr lang="en-US" altLang="zh-CN" dirty="0">
                    <a:solidFill>
                      <a:srgbClr val="FF0000"/>
                    </a:solidFill>
                  </a:rPr>
                  <a:t>(e5,e6)</a:t>
                </a:r>
                <a:r>
                  <a:rPr lang="zh-CN" altLang="en-US" dirty="0"/>
                  <a:t>对</a:t>
                </a:r>
                <a:r>
                  <a:rPr lang="en-US" altLang="zh-CN" dirty="0"/>
                  <a:t>ALM</a:t>
                </a:r>
                <a:r>
                  <a:rPr lang="zh-CN" altLang="en-US" dirty="0"/>
                  <a:t>中的</a:t>
                </a:r>
                <a:r>
                  <a:rPr lang="en-US" altLang="zh-CN" dirty="0">
                    <a:solidFill>
                      <a:srgbClr val="FF0000"/>
                    </a:solidFill>
                  </a:rPr>
                  <a:t>(e3)</a:t>
                </a:r>
                <a:r>
                  <a:rPr lang="zh-CN" altLang="en-US" dirty="0"/>
                  <a:t>近似程度的一般性方法</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926"/>
                </a:stretch>
              </a:blipFill>
            </p:spPr>
            <p:txBody>
              <a:bodyPr/>
              <a:lstStyle/>
              <a:p>
                <a:r>
                  <a:rPr lang="zh-CN" altLang="en-US">
                    <a:noFill/>
                  </a:rPr>
                  <a:t> </a:t>
                </a:r>
              </a:p>
            </p:txBody>
          </p:sp>
        </mc:Fallback>
      </mc:AlternateContent>
      <p:sp>
        <p:nvSpPr>
          <p:cNvPr id="4" name="Rectangle 3"/>
          <p:cNvSpPr/>
          <p:nvPr/>
        </p:nvSpPr>
        <p:spPr>
          <a:xfrm>
            <a:off x="2384227" y="6273477"/>
            <a:ext cx="8496944" cy="400110"/>
          </a:xfrm>
          <a:prstGeom prst="rect">
            <a:avLst/>
          </a:prstGeom>
        </p:spPr>
        <p:txBody>
          <a:bodyPr wrap="square">
            <a:spAutoFit/>
          </a:bodyPr>
          <a:lstStyle/>
          <a:p>
            <a:pPr algn="l"/>
            <a:r>
              <a:rPr lang="en-US" altLang="zh-CN" sz="1000" b="0" dirty="0">
                <a:solidFill>
                  <a:srgbClr val="FF0000"/>
                </a:solidFill>
              </a:rPr>
              <a:t>M. Fortin and R. </a:t>
            </a:r>
            <a:r>
              <a:rPr lang="en-US" altLang="zh-CN" sz="1000" b="0" dirty="0" err="1">
                <a:solidFill>
                  <a:srgbClr val="FF0000"/>
                </a:solidFill>
              </a:rPr>
              <a:t>Glowinski</a:t>
            </a:r>
            <a:r>
              <a:rPr lang="en-US" altLang="zh-CN" sz="1000" b="0" dirty="0">
                <a:solidFill>
                  <a:srgbClr val="FF0000"/>
                </a:solidFill>
              </a:rPr>
              <a:t>. On decomposition-coordination methods using an augmented </a:t>
            </a:r>
            <a:r>
              <a:rPr lang="en-US" altLang="zh-CN" sz="1000" b="0" dirty="0" err="1">
                <a:solidFill>
                  <a:srgbClr val="FF0000"/>
                </a:solidFill>
              </a:rPr>
              <a:t>Lagrangian</a:t>
            </a:r>
            <a:r>
              <a:rPr lang="en-US" altLang="zh-CN" sz="1000" b="0" dirty="0">
                <a:solidFill>
                  <a:srgbClr val="FF0000"/>
                </a:solidFill>
              </a:rPr>
              <a:t>. In M. Fortin and R. </a:t>
            </a:r>
            <a:r>
              <a:rPr lang="en-US" altLang="zh-CN" sz="1000" b="0" dirty="0" err="1">
                <a:solidFill>
                  <a:srgbClr val="FF0000"/>
                </a:solidFill>
              </a:rPr>
              <a:t>Glowinski</a:t>
            </a:r>
            <a:r>
              <a:rPr lang="en-US" altLang="zh-CN" sz="1000" b="0" dirty="0">
                <a:solidFill>
                  <a:srgbClr val="FF0000"/>
                </a:solidFill>
              </a:rPr>
              <a:t>, editors, Augmented </a:t>
            </a:r>
            <a:r>
              <a:rPr lang="en-US" altLang="zh-CN" sz="1000" b="0" dirty="0" err="1">
                <a:solidFill>
                  <a:srgbClr val="FF0000"/>
                </a:solidFill>
              </a:rPr>
              <a:t>Lagrangian</a:t>
            </a:r>
            <a:r>
              <a:rPr lang="en-US" altLang="zh-CN" sz="1000" b="0" dirty="0">
                <a:solidFill>
                  <a:srgbClr val="FF0000"/>
                </a:solidFill>
              </a:rPr>
              <a:t> Methods: Applications to the Solution of Boundary-Value Problems. North-Holland: Amsterdam, 1983</a:t>
            </a:r>
            <a:endParaRPr lang="zh-CN" altLang="en-US" sz="1000" dirty="0">
              <a:solidFill>
                <a:srgbClr val="FF0000"/>
              </a:solidFill>
            </a:endParaRPr>
          </a:p>
        </p:txBody>
      </p:sp>
    </p:spTree>
    <p:extLst>
      <p:ext uri="{BB962C8B-B14F-4D97-AF65-F5344CB8AC3E}">
        <p14:creationId xmlns:p14="http://schemas.microsoft.com/office/powerpoint/2010/main" val="1516775397"/>
      </p:ext>
    </p:extLst>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凸函数和非扩张映射之间的关系</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在凸函数和非扩张映射之间存在很强的关系。所谓非扩张映射</a:t>
                </a:r>
                <a:r>
                  <a:rPr lang="en-US" altLang="zh-CN" sz="2400" dirty="0"/>
                  <a:t>(</a:t>
                </a:r>
                <a:r>
                  <a:rPr lang="en-US" altLang="zh-CN" sz="2400" dirty="0" err="1"/>
                  <a:t>nonexpansive</a:t>
                </a:r>
                <a:r>
                  <a:rPr lang="en-US" altLang="zh-CN" sz="2400" dirty="0"/>
                  <a:t> mapping,</a:t>
                </a:r>
                <a:r>
                  <a:rPr lang="zh-CN" altLang="en-US" sz="2400" dirty="0"/>
                  <a:t>也可称为压缩映射</a:t>
                </a:r>
                <a:r>
                  <a:rPr lang="en-US" altLang="zh-CN" sz="2400" dirty="0"/>
                  <a:t>)</a:t>
                </a:r>
                <a:r>
                  <a:rPr lang="zh-CN" altLang="en-US" sz="2400" dirty="0"/>
                  <a:t>：</a:t>
                </a:r>
                <a14:m>
                  <m:oMath xmlns:m="http://schemas.openxmlformats.org/officeDocument/2006/math">
                    <m:r>
                      <a:rPr lang="en-US" altLang="zh-CN" sz="2400" i="1">
                        <a:latin typeface="Cambria Math"/>
                      </a:rPr>
                      <m:t>𝑵</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m:rPr>
                        <m:lit/>
                      </m:rPr>
                      <a:rPr lang="en-US" altLang="zh-CN" sz="2400" i="1">
                        <a:latin typeface="Cambria Math"/>
                      </a:rPr>
                      <m:t>||</m:t>
                    </m:r>
                    <m:r>
                      <a:rPr lang="en-US" altLang="zh-CN" sz="2400" i="1">
                        <a:latin typeface="Cambria Math"/>
                      </a:rPr>
                      <m:t>𝑵</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𝑵</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m:rPr>
                        <m:lit/>
                      </m:rPr>
                      <a:rPr lang="en-US" altLang="zh-CN" sz="2400" i="1">
                        <a:latin typeface="Cambria Math"/>
                      </a:rPr>
                      <m:t>||</m:t>
                    </m:r>
                    <m:r>
                      <a:rPr lang="en-US" altLang="zh-CN" sz="2400" i="1">
                        <a:latin typeface="Cambria Math"/>
                      </a:rPr>
                      <m:t>≤</m:t>
                    </m:r>
                    <m:r>
                      <m:rPr>
                        <m:lit/>
                      </m:rPr>
                      <a:rPr lang="en-US" altLang="zh-CN" sz="2400" i="1">
                        <a:latin typeface="Cambria Math"/>
                      </a:rPr>
                      <m:t>||</m:t>
                    </m:r>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m:rPr>
                        <m:lit/>
                      </m:rPr>
                      <a:rPr lang="en-US" altLang="zh-CN" sz="2400" i="1">
                        <a:latin typeface="Cambria Math"/>
                      </a:rPr>
                      <m:t>||</m:t>
                    </m:r>
                    <m:r>
                      <a:rPr lang="en-US" altLang="zh-CN" sz="2400" i="1">
                        <a:latin typeface="Cambria Math"/>
                      </a:rPr>
                      <m:t>, ∀</m:t>
                    </m:r>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endParaRPr lang="en-US" altLang="zh-CN" sz="2400" dirty="0"/>
              </a:p>
              <a:p>
                <a:r>
                  <a:rPr lang="zh-CN" altLang="en-US" sz="2400" dirty="0"/>
                  <a:t>回顾次梯度和次微分</a:t>
                </a:r>
                <a:r>
                  <a:rPr lang="en-US" altLang="zh-CN" sz="2400" dirty="0"/>
                  <a:t>(</a:t>
                </a:r>
                <a:r>
                  <a:rPr lang="en-US" altLang="zh-CN" sz="2400" dirty="0" err="1"/>
                  <a:t>subgradient</a:t>
                </a:r>
                <a:r>
                  <a:rPr lang="en-US" altLang="zh-CN" sz="2400" dirty="0"/>
                  <a:t>, </a:t>
                </a:r>
                <a:r>
                  <a:rPr lang="en-US" altLang="zh-CN" sz="2400" dirty="0" err="1"/>
                  <a:t>subdiffrential</a:t>
                </a:r>
                <a:r>
                  <a:rPr lang="en-US" altLang="zh-CN" sz="2400" dirty="0"/>
                  <a:t>): </a:t>
                </a:r>
                <a:r>
                  <a:rPr lang="zh-CN" altLang="en-US" sz="2400" dirty="0"/>
                  <a:t>函数</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oMath>
                </a14:m>
                <a:r>
                  <a:rPr lang="zh-CN" altLang="en-US" sz="2400" dirty="0"/>
                  <a:t>在点</a:t>
                </a:r>
                <a14:m>
                  <m:oMath xmlns:m="http://schemas.openxmlformats.org/officeDocument/2006/math">
                    <m:r>
                      <a:rPr lang="en-US" altLang="zh-CN" sz="2400" i="1">
                        <a:latin typeface="Cambria Math"/>
                      </a:rPr>
                      <m:t>𝒙</m:t>
                    </m:r>
                  </m:oMath>
                </a14:m>
                <a:r>
                  <a:rPr lang="zh-CN" altLang="en-US" sz="2400" dirty="0"/>
                  <a:t>的次梯度为满足</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𝒙</m:t>
                    </m:r>
                    <m:r>
                      <a:rPr lang="en-US" altLang="zh-CN" sz="2400" i="1">
                        <a:latin typeface="Cambria Math"/>
                      </a:rPr>
                      <m:t>〉</m:t>
                    </m:r>
                  </m:oMath>
                </a14:m>
                <a:r>
                  <a:rPr lang="en-US" altLang="zh-CN" sz="2400" dirty="0"/>
                  <a:t>,</a:t>
                </a:r>
                <a14:m>
                  <m:oMath xmlns:m="http://schemas.openxmlformats.org/officeDocument/2006/math">
                    <m:r>
                      <a:rPr lang="en-US" altLang="zh-CN" sz="2400" i="1" dirty="0">
                        <a:latin typeface="Cambria Math"/>
                      </a:rPr>
                      <m:t>∀</m:t>
                    </m:r>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r>
                      <a:rPr lang="en-US" altLang="zh-CN" sz="2400" i="1" dirty="0">
                        <a:latin typeface="Cambria Math"/>
                      </a:rPr>
                      <m:t>∈</m:t>
                    </m:r>
                    <m:sSup>
                      <m:sSupPr>
                        <m:ctrlPr>
                          <a:rPr lang="en-US" altLang="zh-CN" sz="2400" i="1" dirty="0">
                            <a:latin typeface="Cambria Math" panose="02040503050406030204" pitchFamily="18" charset="0"/>
                          </a:rPr>
                        </m:ctrlPr>
                      </m:sSupPr>
                      <m:e>
                        <m:r>
                          <a:rPr lang="en-US" altLang="zh-CN" sz="2400" i="1" dirty="0">
                            <a:latin typeface="Cambria Math"/>
                          </a:rPr>
                          <m:t>𝑹</m:t>
                        </m:r>
                      </m:e>
                      <m:sup>
                        <m:r>
                          <a:rPr lang="en-US" altLang="zh-CN" sz="2400" i="1" dirty="0">
                            <a:latin typeface="Cambria Math"/>
                          </a:rPr>
                          <m:t>𝒏</m:t>
                        </m:r>
                      </m:sup>
                    </m:sSup>
                    <m:r>
                      <a:rPr lang="zh-CN" altLang="en-US" sz="2400" i="1" dirty="0">
                        <a:latin typeface="Cambria Math"/>
                      </a:rPr>
                      <m:t>的</m:t>
                    </m:r>
                  </m:oMath>
                </a14:m>
                <a:r>
                  <a:rPr lang="zh-CN" altLang="en-US" sz="2400" dirty="0"/>
                  <a:t>向量</a:t>
                </a:r>
                <a14:m>
                  <m:oMath xmlns:m="http://schemas.openxmlformats.org/officeDocument/2006/math">
                    <m:r>
                      <a:rPr lang="en-US" altLang="zh-CN" sz="2400" i="1">
                        <a:latin typeface="Cambria Math"/>
                      </a:rPr>
                      <m:t>𝒗</m:t>
                    </m:r>
                  </m:oMath>
                </a14:m>
                <a:r>
                  <a:rPr lang="zh-CN" altLang="en-US" sz="2400" dirty="0"/>
                  <a:t>，所有次梯度的集合为次微分，记为</a:t>
                </a:r>
                <a14:m>
                  <m:oMath xmlns:m="http://schemas.openxmlformats.org/officeDocument/2006/math">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a:latin typeface="Cambria Math"/>
                      </a:rPr>
                      <m:t>.</m:t>
                    </m:r>
                  </m:oMath>
                </a14:m>
                <a:endParaRPr lang="en-US" altLang="zh-CN" sz="2400" dirty="0"/>
              </a:p>
              <a:p>
                <a:pPr lvl="1"/>
                <a:r>
                  <a:rPr lang="zh-CN" altLang="en-US" sz="2000" dirty="0">
                    <a:solidFill>
                      <a:srgbClr val="FF0000"/>
                    </a:solidFill>
                  </a:rPr>
                  <a:t>显然，如果</a:t>
                </a:r>
                <a14:m>
                  <m:oMath xmlns:m="http://schemas.openxmlformats.org/officeDocument/2006/math">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r>
                          <a:rPr lang="en-US" altLang="zh-CN" sz="2000" i="1">
                            <a:solidFill>
                              <a:srgbClr val="FF0000"/>
                            </a:solidFill>
                            <a:latin typeface="Cambria Math"/>
                          </a:rPr>
                          <m:t>∗</m:t>
                        </m:r>
                      </m:sup>
                    </m:sSup>
                  </m:oMath>
                </a14:m>
                <a:r>
                  <a:rPr lang="zh-CN" altLang="en-US" sz="2000" dirty="0">
                    <a:solidFill>
                      <a:srgbClr val="FF0000"/>
                    </a:solidFill>
                  </a:rPr>
                  <a:t>是函数</a:t>
                </a:r>
                <a14:m>
                  <m:oMath xmlns:m="http://schemas.openxmlformats.org/officeDocument/2006/math">
                    <m:r>
                      <a:rPr lang="en-US" altLang="zh-CN" sz="2000" i="1">
                        <a:solidFill>
                          <a:srgbClr val="FF0000"/>
                        </a:solidFill>
                        <a:latin typeface="Cambria Math"/>
                      </a:rPr>
                      <m:t>𝒇</m:t>
                    </m:r>
                  </m:oMath>
                </a14:m>
                <a:r>
                  <a:rPr lang="zh-CN" altLang="en-US" sz="2000" dirty="0">
                    <a:solidFill>
                      <a:srgbClr val="FF0000"/>
                    </a:solidFill>
                  </a:rPr>
                  <a:t>的全局极小点，则有</a:t>
                </a:r>
                <a14:m>
                  <m:oMath xmlns:m="http://schemas.openxmlformats.org/officeDocument/2006/math">
                    <m:r>
                      <a:rPr lang="en-US" altLang="zh-CN" sz="2000" i="1">
                        <a:solidFill>
                          <a:srgbClr val="FF0000"/>
                        </a:solidFill>
                        <a:latin typeface="Cambria Math"/>
                      </a:rPr>
                      <m:t>𝟎</m:t>
                    </m:r>
                    <m:r>
                      <a:rPr lang="en-US" altLang="zh-CN" sz="2000" i="1">
                        <a:solidFill>
                          <a:srgbClr val="FF0000"/>
                        </a:solidFill>
                        <a:latin typeface="Cambria Math"/>
                      </a:rPr>
                      <m:t>∈</m:t>
                    </m:r>
                    <m:r>
                      <a:rPr lang="en-US" altLang="zh-CN" sz="2000" i="1">
                        <a:solidFill>
                          <a:srgbClr val="FF0000"/>
                        </a:solidFill>
                        <a:latin typeface="Cambria Math"/>
                      </a:rPr>
                      <m:t>𝝏</m:t>
                    </m:r>
                    <m:r>
                      <a:rPr lang="en-US" altLang="zh-CN" sz="2000" i="1">
                        <a:solidFill>
                          <a:srgbClr val="FF0000"/>
                        </a:solidFill>
                        <a:latin typeface="Cambria Math"/>
                      </a:rPr>
                      <m:t>𝒇</m:t>
                    </m:r>
                    <m:r>
                      <a:rPr lang="en-US" altLang="zh-CN" sz="2000" i="1">
                        <a:solidFill>
                          <a:srgbClr val="FF0000"/>
                        </a:solidFill>
                        <a:latin typeface="Cambria Math"/>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r>
                          <a:rPr lang="en-US" altLang="zh-CN" sz="2000" i="1">
                            <a:solidFill>
                              <a:srgbClr val="FF0000"/>
                            </a:solidFill>
                            <a:latin typeface="Cambria Math"/>
                          </a:rPr>
                          <m:t>∗</m:t>
                        </m:r>
                      </m:sup>
                    </m:sSup>
                    <m:r>
                      <a:rPr lang="en-US" altLang="zh-CN" sz="2000" i="1">
                        <a:solidFill>
                          <a:srgbClr val="FF0000"/>
                        </a:solidFill>
                        <a:latin typeface="Cambria Math"/>
                      </a:rPr>
                      <m:t>)</m:t>
                    </m:r>
                  </m:oMath>
                </a14:m>
                <a:r>
                  <a:rPr lang="en-US" altLang="zh-CN" sz="2000" dirty="0">
                    <a:solidFill>
                      <a:srgbClr val="FF0000"/>
                    </a:solidFill>
                  </a:rPr>
                  <a:t>,</a:t>
                </a:r>
                <a:r>
                  <a:rPr lang="zh-CN" altLang="en-US" sz="2000" dirty="0">
                    <a:solidFill>
                      <a:srgbClr val="FF0000"/>
                    </a:solidFill>
                  </a:rPr>
                  <a:t>这由次梯度的定义立即可得</a:t>
                </a:r>
                <a:endParaRPr lang="en-US" altLang="zh-CN" sz="2000" dirty="0">
                  <a:solidFill>
                    <a:srgbClr val="FF0000"/>
                  </a:solidFill>
                </a:endParaRPr>
              </a:p>
              <a:p>
                <a:pPr lvl="1"/>
                <a:r>
                  <a:rPr lang="zh-CN" altLang="en-US" sz="2000" dirty="0">
                    <a:solidFill>
                      <a:srgbClr val="6600FF"/>
                    </a:solidFill>
                  </a:rPr>
                  <a:t>如果函数</a:t>
                </a:r>
                <a14:m>
                  <m:oMath xmlns:m="http://schemas.openxmlformats.org/officeDocument/2006/math">
                    <m:r>
                      <a:rPr lang="en-US" altLang="zh-CN" sz="2000" i="1">
                        <a:solidFill>
                          <a:srgbClr val="6600FF"/>
                        </a:solidFill>
                        <a:latin typeface="Cambria Math"/>
                      </a:rPr>
                      <m:t>𝒇</m:t>
                    </m:r>
                  </m:oMath>
                </a14:m>
                <a:r>
                  <a:rPr lang="zh-CN" altLang="en-US" sz="2000" dirty="0">
                    <a:solidFill>
                      <a:srgbClr val="6600FF"/>
                    </a:solidFill>
                  </a:rPr>
                  <a:t>在点</a:t>
                </a:r>
                <a14:m>
                  <m:oMath xmlns:m="http://schemas.openxmlformats.org/officeDocument/2006/math">
                    <m:r>
                      <a:rPr lang="en-US" altLang="zh-CN" sz="2000" i="1">
                        <a:solidFill>
                          <a:srgbClr val="6600FF"/>
                        </a:solidFill>
                        <a:latin typeface="Cambria Math"/>
                      </a:rPr>
                      <m:t>𝒙</m:t>
                    </m:r>
                  </m:oMath>
                </a14:m>
                <a:r>
                  <a:rPr lang="zh-CN" altLang="en-US" sz="2000" dirty="0">
                    <a:solidFill>
                      <a:srgbClr val="6600FF"/>
                    </a:solidFill>
                  </a:rPr>
                  <a:t>可微并且是凸的，则</a:t>
                </a:r>
                <a14:m>
                  <m:oMath xmlns:m="http://schemas.openxmlformats.org/officeDocument/2006/math">
                    <m:r>
                      <a:rPr lang="en-US" altLang="zh-CN" sz="2000" i="1">
                        <a:solidFill>
                          <a:srgbClr val="6600FF"/>
                        </a:solidFill>
                        <a:latin typeface="Cambria Math"/>
                      </a:rPr>
                      <m:t>𝝏</m:t>
                    </m:r>
                    <m:r>
                      <a:rPr lang="en-US" altLang="zh-CN" sz="2000" i="1">
                        <a:solidFill>
                          <a:srgbClr val="6600FF"/>
                        </a:solidFill>
                        <a:latin typeface="Cambria Math"/>
                      </a:rPr>
                      <m:t>𝒇</m:t>
                    </m:r>
                    <m:r>
                      <a:rPr lang="en-US" altLang="zh-CN" sz="2000" i="1">
                        <a:solidFill>
                          <a:srgbClr val="6600FF"/>
                        </a:solidFill>
                        <a:latin typeface="Cambria Math"/>
                      </a:rPr>
                      <m:t>(</m:t>
                    </m:r>
                    <m:r>
                      <a:rPr lang="en-US" altLang="zh-CN" sz="2000" i="1">
                        <a:solidFill>
                          <a:srgbClr val="6600FF"/>
                        </a:solidFill>
                        <a:latin typeface="Cambria Math"/>
                      </a:rPr>
                      <m:t>𝒙</m:t>
                    </m:r>
                    <m:r>
                      <a:rPr lang="en-US" altLang="zh-CN" sz="2000" i="1">
                        <a:solidFill>
                          <a:srgbClr val="6600FF"/>
                        </a:solidFill>
                        <a:latin typeface="Cambria Math"/>
                      </a:rPr>
                      <m:t>)</m:t>
                    </m:r>
                  </m:oMath>
                </a14:m>
                <a:r>
                  <a:rPr lang="zh-CN" altLang="en-US" sz="2000" dirty="0">
                    <a:solidFill>
                      <a:srgbClr val="6600FF"/>
                    </a:solidFill>
                  </a:rPr>
                  <a:t>为单元素集合</a:t>
                </a:r>
                <a14:m>
                  <m:oMath xmlns:m="http://schemas.openxmlformats.org/officeDocument/2006/math">
                    <m:r>
                      <a:rPr lang="en-US" altLang="zh-CN" sz="2000" i="1">
                        <a:solidFill>
                          <a:srgbClr val="6600FF"/>
                        </a:solidFill>
                        <a:latin typeface="Cambria Math"/>
                      </a:rPr>
                      <m:t>{</m:t>
                    </m:r>
                    <m:r>
                      <a:rPr lang="en-US" altLang="zh-CN" sz="2000" i="1">
                        <a:solidFill>
                          <a:srgbClr val="6600FF"/>
                        </a:solidFill>
                        <a:latin typeface="Cambria Math"/>
                      </a:rPr>
                      <m:t>𝜵</m:t>
                    </m:r>
                    <m:r>
                      <a:rPr lang="en-US" altLang="zh-CN" sz="2000" i="1">
                        <a:solidFill>
                          <a:srgbClr val="6600FF"/>
                        </a:solidFill>
                        <a:latin typeface="Cambria Math"/>
                      </a:rPr>
                      <m:t>𝒇</m:t>
                    </m:r>
                    <m:d>
                      <m:dPr>
                        <m:ctrlPr>
                          <a:rPr lang="en-US" altLang="zh-CN" sz="2000" i="1">
                            <a:solidFill>
                              <a:srgbClr val="6600FF"/>
                            </a:solidFill>
                            <a:latin typeface="Cambria Math" panose="02040503050406030204" pitchFamily="18" charset="0"/>
                          </a:rPr>
                        </m:ctrlPr>
                      </m:dPr>
                      <m:e>
                        <m:r>
                          <a:rPr lang="en-US" altLang="zh-CN" sz="2000" i="1">
                            <a:solidFill>
                              <a:srgbClr val="6600FF"/>
                            </a:solidFill>
                            <a:latin typeface="Cambria Math"/>
                          </a:rPr>
                          <m:t>𝒙</m:t>
                        </m:r>
                      </m:e>
                    </m:d>
                    <m:r>
                      <a:rPr lang="en-US" altLang="zh-CN" sz="2000">
                        <a:solidFill>
                          <a:srgbClr val="6600FF"/>
                        </a:solidFill>
                        <a:latin typeface="Cambria Math"/>
                      </a:rPr>
                      <m:t>}</m:t>
                    </m:r>
                  </m:oMath>
                </a14:m>
                <a:r>
                  <a:rPr lang="zh-CN" altLang="en-US" sz="2000" dirty="0">
                    <a:solidFill>
                      <a:srgbClr val="6600FF"/>
                    </a:solidFill>
                  </a:rPr>
                  <a:t>，即为该点的梯度</a:t>
                </a:r>
                <a:endParaRPr lang="en-US" altLang="zh-CN" sz="2000" dirty="0">
                  <a:solidFill>
                    <a:srgbClr val="6600FF"/>
                  </a:solidFill>
                </a:endParaRPr>
              </a:p>
              <a:p>
                <a:r>
                  <a:rPr lang="zh-CN" altLang="en-US" sz="2400" dirty="0">
                    <a:solidFill>
                      <a:srgbClr val="CC00CC"/>
                    </a:solidFill>
                  </a:rPr>
                  <a:t>引理</a:t>
                </a:r>
                <a:r>
                  <a:rPr lang="en-US" altLang="zh-CN" sz="2400" dirty="0">
                    <a:solidFill>
                      <a:srgbClr val="CC00CC"/>
                    </a:solidFill>
                  </a:rPr>
                  <a:t>2:</a:t>
                </a:r>
                <a:r>
                  <a:rPr lang="zh-CN" altLang="en-US" sz="2400" dirty="0"/>
                  <a:t>函数</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r>
                      <m:rPr>
                        <m:lit/>
                      </m:rPr>
                      <a:rPr lang="en-US" altLang="zh-CN" sz="2400" i="1">
                        <a:latin typeface="Cambria Math"/>
                      </a:rPr>
                      <m:t>{</m:t>
                    </m:r>
                    <m:r>
                      <a:rPr lang="en-US" altLang="zh-CN" sz="2400" i="1">
                        <a:latin typeface="Cambria Math"/>
                      </a:rPr>
                      <m:t>+∞</m:t>
                    </m:r>
                    <m:r>
                      <m:rPr>
                        <m:lit/>
                      </m:rPr>
                      <a:rPr lang="en-US" altLang="zh-CN" sz="2400" i="1">
                        <a:latin typeface="Cambria Math"/>
                      </a:rPr>
                      <m:t>}</m:t>
                    </m:r>
                  </m:oMath>
                </a14:m>
                <a:r>
                  <a:rPr lang="zh-CN" altLang="en-US" sz="2400" dirty="0"/>
                  <a:t>的次梯度映射有如下的单调性质：</a:t>
                </a:r>
                <a14:m>
                  <m:oMath xmlns:m="http://schemas.openxmlformats.org/officeDocument/2006/math">
                    <m:r>
                      <a:rPr lang="en-US" altLang="zh-CN" sz="2400" i="1">
                        <a:latin typeface="Cambria Math"/>
                      </a:rPr>
                      <m:t>∀</m:t>
                    </m:r>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 </m:t>
                    </m:r>
                    <m:r>
                      <a:rPr lang="en-US" altLang="zh-CN" sz="2400" i="1">
                        <a:latin typeface="Cambria Math"/>
                      </a:rPr>
                      <m:t>𝒗</m:t>
                    </m:r>
                    <m:r>
                      <a:rPr lang="en-US" altLang="zh-CN" sz="2400" i="1">
                        <a:latin typeface="Cambria Math"/>
                      </a:rPr>
                      <m:t>∈</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oMath>
                </a14:m>
                <a:r>
                  <a:rPr lang="en-US" altLang="zh-CN" sz="2400" dirty="0"/>
                  <a:t>,</a:t>
                </a:r>
                <a:r>
                  <a:rPr lang="zh-CN" altLang="en-US" sz="2400" dirty="0"/>
                  <a:t>则有</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𝒙</m:t>
                        </m:r>
                        <m:r>
                          <a:rPr lang="en-US" altLang="zh-CN" sz="2400" i="1">
                            <a:latin typeface="Cambria Math"/>
                          </a:rPr>
                          <m:t>′</m:t>
                        </m:r>
                        <m:r>
                          <m:rPr>
                            <m:lit/>
                          </m:rPr>
                          <a:rPr lang="en-US" altLang="zh-CN" sz="2400" i="1">
                            <a:latin typeface="Cambria Math"/>
                          </a:rPr>
                          <m:t>,</m:t>
                        </m:r>
                        <m:r>
                          <a:rPr lang="en-US" altLang="zh-CN" sz="2400" i="1">
                            <a:latin typeface="Cambria Math"/>
                          </a:rPr>
                          <m:t>𝒗</m:t>
                        </m:r>
                        <m:r>
                          <a:rPr lang="en-US" altLang="zh-CN" sz="2400" i="1">
                            <a:latin typeface="Cambria Math"/>
                          </a:rPr>
                          <m:t>−</m:t>
                        </m:r>
                        <m:r>
                          <a:rPr lang="en-US" altLang="zh-CN" sz="2400" i="1">
                            <a:latin typeface="Cambria Math"/>
                          </a:rPr>
                          <m:t>𝒗</m:t>
                        </m:r>
                        <m:r>
                          <a:rPr lang="en-US" altLang="zh-CN" sz="2400" i="1">
                            <a:latin typeface="Cambria Math"/>
                          </a:rPr>
                          <m:t>′</m:t>
                        </m:r>
                      </m:e>
                    </m:d>
                    <m:r>
                      <a:rPr lang="en-US" altLang="zh-CN" sz="2400" i="1">
                        <a:latin typeface="Cambria Math"/>
                      </a:rPr>
                      <m:t>≥</m:t>
                    </m:r>
                    <m:r>
                      <a:rPr lang="en-US" altLang="zh-CN" sz="2400" i="1">
                        <a:latin typeface="Cambria Math"/>
                      </a:rPr>
                      <m:t>𝟎</m:t>
                    </m:r>
                  </m:oMath>
                </a14:m>
                <a:endParaRPr lang="en-US" altLang="zh-CN" sz="2400" dirty="0"/>
              </a:p>
              <a:p>
                <a:pPr lvl="1"/>
                <a:r>
                  <a:rPr lang="zh-CN" altLang="en-US" sz="2000" dirty="0"/>
                  <a:t>因为</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𝒗</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𝒙</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m:t>
                        </m:r>
                      </m:sup>
                    </m:sSup>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oMath>
                </a14:m>
                <a:r>
                  <a:rPr lang="zh-CN" altLang="en-US" sz="2000" dirty="0"/>
                  <a:t>，两式相减立即可得上述结论</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8166396"/>
      </p:ext>
    </p:extLst>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凸函数和非扩张映射之间的关系</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CC00CC"/>
                    </a:solidFill>
                  </a:rPr>
                  <a:t>引理</a:t>
                </a:r>
                <a:r>
                  <a:rPr lang="en-US" altLang="zh-CN" sz="2800" dirty="0">
                    <a:solidFill>
                      <a:srgbClr val="CC00CC"/>
                    </a:solidFill>
                  </a:rPr>
                  <a:t>3</a:t>
                </a:r>
                <a:r>
                  <a:rPr lang="zh-CN" altLang="en-US" sz="2800" dirty="0"/>
                  <a:t>：给定函数</a:t>
                </a:r>
                <a14:m>
                  <m:oMath xmlns:m="http://schemas.openxmlformats.org/officeDocument/2006/math">
                    <m:r>
                      <a:rPr lang="en-US" altLang="zh-CN" sz="2800" i="1">
                        <a:latin typeface="Cambria Math"/>
                      </a:rPr>
                      <m:t>𝒇</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r>
                      <a:rPr lang="en-US" altLang="zh-CN" sz="2800" i="1">
                        <a:latin typeface="Cambria Math"/>
                      </a:rPr>
                      <m:t>→</m:t>
                    </m:r>
                    <m:r>
                      <a:rPr lang="en-US" altLang="zh-CN" sz="2800" i="1">
                        <a:latin typeface="Cambria Math"/>
                      </a:rPr>
                      <m:t>𝑹</m:t>
                    </m:r>
                    <m:r>
                      <a:rPr lang="en-US" altLang="zh-CN" sz="2800" i="1">
                        <a:latin typeface="Cambria Math"/>
                      </a:rPr>
                      <m:t>⋃</m:t>
                    </m:r>
                    <m:r>
                      <m:rPr>
                        <m:lit/>
                      </m:rPr>
                      <a:rPr lang="en-US" altLang="zh-CN" sz="2800" i="1">
                        <a:latin typeface="Cambria Math"/>
                      </a:rPr>
                      <m:t>{</m:t>
                    </m:r>
                    <m:r>
                      <a:rPr lang="en-US" altLang="zh-CN" sz="2800" i="1">
                        <a:latin typeface="Cambria Math"/>
                      </a:rPr>
                      <m:t>+∞</m:t>
                    </m:r>
                    <m:r>
                      <m:rPr>
                        <m:lit/>
                      </m:rPr>
                      <a:rPr lang="en-US" altLang="zh-CN" sz="2800" i="1">
                        <a:latin typeface="Cambria Math"/>
                      </a:rPr>
                      <m:t>}</m:t>
                    </m:r>
                  </m:oMath>
                </a14:m>
                <a:r>
                  <a:rPr lang="zh-CN" altLang="en-US" sz="2800" dirty="0"/>
                  <a:t>，</a:t>
                </a:r>
                <a14:m>
                  <m:oMath xmlns:m="http://schemas.openxmlformats.org/officeDocument/2006/math">
                    <m:r>
                      <a:rPr lang="en-US" altLang="zh-CN" sz="2800" i="1" dirty="0">
                        <a:latin typeface="Cambria Math"/>
                      </a:rPr>
                      <m:t>𝒛</m:t>
                    </m:r>
                    <m:r>
                      <a:rPr lang="en-US" altLang="zh-CN" sz="2800" i="1" dirty="0">
                        <a:latin typeface="Cambria Math"/>
                      </a:rPr>
                      <m:t>∈</m:t>
                    </m:r>
                    <m:sSup>
                      <m:sSupPr>
                        <m:ctrlPr>
                          <a:rPr lang="en-US" altLang="zh-CN" sz="2800" i="1" dirty="0">
                            <a:latin typeface="Cambria Math" panose="02040503050406030204" pitchFamily="18" charset="0"/>
                          </a:rPr>
                        </m:ctrlPr>
                      </m:sSupPr>
                      <m:e>
                        <m:r>
                          <a:rPr lang="en-US" altLang="zh-CN" sz="2800" i="1" dirty="0">
                            <a:latin typeface="Cambria Math"/>
                          </a:rPr>
                          <m:t>𝑹</m:t>
                        </m:r>
                      </m:e>
                      <m:sup>
                        <m:r>
                          <a:rPr lang="en-US" altLang="zh-CN" sz="2800" i="1" dirty="0">
                            <a:latin typeface="Cambria Math"/>
                          </a:rPr>
                          <m:t>𝒏</m:t>
                        </m:r>
                      </m:sup>
                    </m:sSup>
                    <m:r>
                      <a:rPr lang="en-US" altLang="zh-CN" sz="2800" i="1" dirty="0">
                        <a:latin typeface="Cambria Math"/>
                      </a:rPr>
                      <m:t>,</m:t>
                    </m:r>
                    <m:r>
                      <a:rPr lang="en-US" altLang="zh-CN" sz="2800" i="1" dirty="0">
                        <a:latin typeface="Cambria Math"/>
                      </a:rPr>
                      <m:t>𝒄</m:t>
                    </m:r>
                    <m:r>
                      <a:rPr lang="en-US" altLang="zh-CN" sz="2800" i="1" dirty="0">
                        <a:latin typeface="Cambria Math"/>
                      </a:rPr>
                      <m:t>&gt;</m:t>
                    </m:r>
                    <m:r>
                      <a:rPr lang="en-US" altLang="zh-CN" sz="2800" i="1" dirty="0">
                        <a:latin typeface="Cambria Math"/>
                      </a:rPr>
                      <m:t>𝟎</m:t>
                    </m:r>
                  </m:oMath>
                </a14:m>
                <a:r>
                  <a:rPr lang="en-US" altLang="zh-CN" sz="2800" dirty="0"/>
                  <a:t>,</a:t>
                </a:r>
                <a:r>
                  <a:rPr lang="zh-CN" altLang="en-US" sz="2800" dirty="0"/>
                  <a:t>则最多存在一种方式可将</a:t>
                </a:r>
                <a14:m>
                  <m:oMath xmlns:m="http://schemas.openxmlformats.org/officeDocument/2006/math">
                    <m:r>
                      <a:rPr lang="en-US" altLang="zh-CN" sz="2800" i="1">
                        <a:latin typeface="Cambria Math"/>
                      </a:rPr>
                      <m:t>𝒛</m:t>
                    </m:r>
                  </m:oMath>
                </a14:m>
                <a:r>
                  <a:rPr lang="zh-CN" altLang="en-US" sz="2800" dirty="0"/>
                  <a:t>写为如下的分解形式：</a:t>
                </a:r>
                <a14:m>
                  <m:oMath xmlns:m="http://schemas.openxmlformats.org/officeDocument/2006/math">
                    <m:r>
                      <a:rPr lang="en-US" altLang="zh-CN" sz="2800" i="1">
                        <a:latin typeface="Cambria Math"/>
                      </a:rPr>
                      <m:t>𝒛</m:t>
                    </m:r>
                    <m:r>
                      <a:rPr lang="en-US" altLang="zh-CN" sz="2800" i="1">
                        <a:latin typeface="Cambria Math"/>
                      </a:rPr>
                      <m:t>=</m:t>
                    </m:r>
                    <m:r>
                      <a:rPr lang="en-US" altLang="zh-CN" sz="2800" i="1">
                        <a:latin typeface="Cambria Math"/>
                      </a:rPr>
                      <m:t>𝒙</m:t>
                    </m:r>
                    <m:r>
                      <a:rPr lang="en-US" altLang="zh-CN" sz="2800" i="1">
                        <a:latin typeface="Cambria Math"/>
                      </a:rPr>
                      <m:t>+</m:t>
                    </m:r>
                    <m:r>
                      <a:rPr lang="en-US" altLang="zh-CN" sz="2800" i="1">
                        <a:latin typeface="Cambria Math"/>
                      </a:rPr>
                      <m:t>𝒄𝒗</m:t>
                    </m:r>
                  </m:oMath>
                </a14:m>
                <a:r>
                  <a:rPr lang="en-US" altLang="zh-CN" sz="2800" dirty="0"/>
                  <a:t>, </a:t>
                </a:r>
                <a14:m>
                  <m:oMath xmlns:m="http://schemas.openxmlformats.org/officeDocument/2006/math">
                    <m:r>
                      <a:rPr lang="en-US" altLang="zh-CN" sz="2800" i="1">
                        <a:latin typeface="Cambria Math"/>
                      </a:rPr>
                      <m:t>𝒗</m:t>
                    </m:r>
                    <m:r>
                      <a:rPr lang="en-US" altLang="zh-CN" sz="2800" i="1">
                        <a:latin typeface="Cambria Math"/>
                      </a:rPr>
                      <m:t>∈</m:t>
                    </m:r>
                    <m:r>
                      <a:rPr lang="en-US" altLang="zh-CN" sz="2800" i="1">
                        <a:latin typeface="Cambria Math"/>
                      </a:rPr>
                      <m:t>𝝏</m:t>
                    </m:r>
                    <m:r>
                      <a:rPr lang="en-US" altLang="zh-CN" sz="2800" i="1">
                        <a:latin typeface="Cambria Math"/>
                      </a:rPr>
                      <m:t>𝒇</m:t>
                    </m:r>
                    <m:r>
                      <a:rPr lang="en-US" altLang="zh-CN" sz="2800" i="1">
                        <a:latin typeface="Cambria Math"/>
                      </a:rPr>
                      <m:t>(</m:t>
                    </m:r>
                    <m:r>
                      <a:rPr lang="en-US" altLang="zh-CN" sz="2800" i="1">
                        <a:latin typeface="Cambria Math"/>
                      </a:rPr>
                      <m:t>𝒙</m:t>
                    </m:r>
                    <m:r>
                      <a:rPr lang="en-US" altLang="zh-CN" sz="2800" i="1">
                        <a:latin typeface="Cambria Math"/>
                      </a:rPr>
                      <m:t>)</m:t>
                    </m:r>
                  </m:oMath>
                </a14:m>
                <a:endParaRPr lang="en-US" altLang="zh-CN" sz="2800" dirty="0"/>
              </a:p>
              <a:p>
                <a:pPr lvl="1"/>
                <a:r>
                  <a:rPr lang="zh-CN" altLang="en-US" sz="2400" dirty="0"/>
                  <a:t>假设</a:t>
                </a:r>
                <a14:m>
                  <m:oMath xmlns:m="http://schemas.openxmlformats.org/officeDocument/2006/math">
                    <m:r>
                      <a:rPr lang="en-US" altLang="zh-CN" sz="2400" i="1">
                        <a:latin typeface="Cambria Math"/>
                      </a:rPr>
                      <m:t>𝒚</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𝒄𝒗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r>
                      <a:rPr lang="en-US" altLang="zh-CN" sz="2400" i="1">
                        <a:latin typeface="Cambria Math"/>
                      </a:rPr>
                      <m:t>𝒗</m:t>
                    </m:r>
                    <m:r>
                      <a:rPr lang="en-US" altLang="zh-CN" sz="2400" i="1">
                        <a:latin typeface="Cambria Math"/>
                      </a:rPr>
                      <m:t>∈</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r>
                      <a:rPr lang="en-US" altLang="zh-CN" sz="2400" i="1">
                        <a:latin typeface="Cambria Math"/>
                      </a:rPr>
                      <m:t>𝝏</m:t>
                    </m:r>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oMath>
                </a14:m>
                <a:r>
                  <a:rPr lang="en-US" altLang="zh-CN" sz="2400" dirty="0"/>
                  <a:t>,</a:t>
                </a:r>
                <a:r>
                  <a:rPr lang="zh-CN" altLang="en-US" sz="2400" dirty="0"/>
                  <a:t>则有</a:t>
                </a:r>
                <a14:m>
                  <m:oMath xmlns:m="http://schemas.openxmlformats.org/officeDocument/2006/math">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𝒄</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r>
                      <a:rPr lang="en-US" altLang="zh-CN" sz="2400" i="1">
                        <a:latin typeface="Cambria Math"/>
                      </a:rPr>
                      <m:t>𝒗</m:t>
                    </m:r>
                    <m:r>
                      <a:rPr lang="en-US" altLang="zh-CN" sz="2400" i="1">
                        <a:latin typeface="Cambria Math"/>
                      </a:rPr>
                      <m:t>)</m:t>
                    </m:r>
                  </m:oMath>
                </a14:m>
                <a:r>
                  <a:rPr lang="en-US" altLang="zh-CN" sz="2400" dirty="0"/>
                  <a:t>,</a:t>
                </a:r>
                <a:r>
                  <a:rPr lang="zh-CN" altLang="en-US" sz="2400" dirty="0"/>
                  <a:t>从而</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e>
                    </m:d>
                    <m:r>
                      <a:rPr lang="en-US" altLang="zh-CN" sz="2400" i="1">
                        <a:latin typeface="Cambria Math"/>
                      </a:rPr>
                      <m:t>=−</m:t>
                    </m:r>
                    <m:r>
                      <a:rPr lang="en-US" altLang="zh-CN" sz="2400" i="1">
                        <a:latin typeface="Cambria Math"/>
                      </a:rPr>
                      <m:t>𝒄</m:t>
                    </m:r>
                    <m:r>
                      <m:rPr>
                        <m:lit/>
                      </m:rP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oMath>
                </a14:m>
                <a:r>
                  <a:rPr lang="en-US" altLang="zh-CN" sz="2400" dirty="0"/>
                  <a:t>,</a:t>
                </a:r>
                <a:r>
                  <a:rPr lang="zh-CN" altLang="en-US" sz="2400" dirty="0"/>
                  <a:t>由上一</a:t>
                </a:r>
                <a:r>
                  <a:rPr lang="en-US" altLang="zh-CN" sz="2400" dirty="0"/>
                  <a:t>slides</a:t>
                </a:r>
                <a:r>
                  <a:rPr lang="zh-CN" altLang="en-US" sz="2400" dirty="0"/>
                  <a:t>的引理</a:t>
                </a:r>
                <a:r>
                  <a:rPr lang="en-US" altLang="zh-CN" sz="2400" dirty="0"/>
                  <a:t>2</a:t>
                </a:r>
                <a:r>
                  <a:rPr lang="zh-CN" altLang="en-US" sz="2400" dirty="0"/>
                  <a:t>，</a:t>
                </a:r>
                <a:r>
                  <a:rPr lang="en-US" altLang="zh-CN" sz="2400" dirty="0"/>
                  <a:t> </a:t>
                </a:r>
                <a14:m>
                  <m:oMath xmlns:m="http://schemas.openxmlformats.org/officeDocument/2006/math">
                    <m:r>
                      <a:rPr lang="en-US" altLang="zh-CN" sz="2400" i="1">
                        <a:latin typeface="Cambria Math"/>
                      </a:rPr>
                      <m:t>−</m:t>
                    </m:r>
                    <m:r>
                      <a:rPr lang="en-US" altLang="zh-CN" sz="2400" i="1">
                        <a:latin typeface="Cambria Math"/>
                      </a:rPr>
                      <m:t>𝒄</m:t>
                    </m:r>
                    <m:r>
                      <m:rPr>
                        <m:lit/>
                      </m:rP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r>
                      <a:rPr lang="en-US" altLang="zh-CN" sz="2400" i="1">
                        <a:latin typeface="Cambria Math"/>
                      </a:rPr>
                      <m:t>≥</m:t>
                    </m:r>
                    <m:r>
                      <a:rPr lang="en-US" altLang="zh-CN" sz="2400" i="1">
                        <a:latin typeface="Cambria Math"/>
                      </a:rPr>
                      <m:t>𝟎</m:t>
                    </m:r>
                  </m:oMath>
                </a14:m>
                <a:r>
                  <a:rPr lang="en-US" altLang="zh-CN" sz="2400" dirty="0"/>
                  <a:t>,</a:t>
                </a:r>
                <a:r>
                  <a:rPr lang="zh-CN" altLang="en-US" sz="2400" dirty="0"/>
                  <a:t>从而</a:t>
                </a:r>
                <a14:m>
                  <m:oMath xmlns:m="http://schemas.openxmlformats.org/officeDocument/2006/math">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m:t>
                        </m:r>
                      </m:sup>
                    </m:sSup>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𝒙</m:t>
                    </m:r>
                    <m:r>
                      <a:rPr lang="en-US" altLang="zh-CN" sz="2400" i="1">
                        <a:latin typeface="Cambria Math"/>
                      </a:rPr>
                      <m:t>′</m:t>
                    </m:r>
                  </m:oMath>
                </a14:m>
                <a:endParaRPr lang="en-US" altLang="zh-CN" sz="2400" dirty="0"/>
              </a:p>
              <a:p>
                <a:r>
                  <a:rPr lang="zh-CN" altLang="en-US" sz="2800" dirty="0"/>
                  <a:t>一维情况下，引理</a:t>
                </a:r>
                <a:r>
                  <a:rPr lang="en-US" altLang="zh-CN" sz="2800" dirty="0"/>
                  <a:t>2</a:t>
                </a:r>
                <a:r>
                  <a:rPr lang="zh-CN" altLang="en-US" sz="2800" dirty="0"/>
                  <a:t>，引理</a:t>
                </a:r>
                <a:r>
                  <a:rPr lang="en-US" altLang="zh-CN" sz="2800" dirty="0"/>
                  <a:t>3</a:t>
                </a:r>
                <a:r>
                  <a:rPr lang="zh-CN" altLang="en-US" sz="2800" dirty="0"/>
                  <a:t>的图示如下</a:t>
                </a:r>
                <a:r>
                  <a:rPr lang="en-US" altLang="zh-CN" sz="2800" dirty="0"/>
                  <a:t>:</a:t>
                </a:r>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251" y="4198475"/>
            <a:ext cx="4392488" cy="229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08763" y="4568246"/>
            <a:ext cx="3960440" cy="646331"/>
          </a:xfrm>
          <a:prstGeom prst="rect">
            <a:avLst/>
          </a:prstGeom>
          <a:noFill/>
        </p:spPr>
        <p:txBody>
          <a:bodyPr wrap="square" rtlCol="0">
            <a:spAutoFit/>
          </a:bodyPr>
          <a:lstStyle/>
          <a:p>
            <a:pPr algn="l"/>
            <a:r>
              <a:rPr lang="zh-CN" altLang="en-US" sz="1800" dirty="0">
                <a:solidFill>
                  <a:srgbClr val="CC00CC"/>
                </a:solidFill>
              </a:rPr>
              <a:t>引理</a:t>
            </a:r>
            <a:r>
              <a:rPr lang="en-US" altLang="zh-CN" sz="1800" dirty="0">
                <a:solidFill>
                  <a:srgbClr val="CC00CC"/>
                </a:solidFill>
              </a:rPr>
              <a:t>2</a:t>
            </a:r>
            <a:r>
              <a:rPr lang="zh-CN" altLang="en-US" sz="1800" dirty="0">
                <a:solidFill>
                  <a:srgbClr val="CC00CC"/>
                </a:solidFill>
              </a:rPr>
              <a:t>表明，蓝色线上的任意两点的连线斜率要么为正，要么为</a:t>
            </a:r>
            <a:r>
              <a:rPr lang="en-US" altLang="zh-CN" sz="1800" dirty="0">
                <a:solidFill>
                  <a:srgbClr val="CC00CC"/>
                </a:solidFill>
              </a:rPr>
              <a:t>0(</a:t>
            </a:r>
            <a:r>
              <a:rPr lang="zh-CN" altLang="en-US" sz="1800" dirty="0">
                <a:solidFill>
                  <a:srgbClr val="CC00CC"/>
                </a:solidFill>
              </a:rPr>
              <a:t>竖直线</a:t>
            </a:r>
            <a:r>
              <a:rPr lang="en-US" altLang="zh-CN" sz="1800" dirty="0">
                <a:solidFill>
                  <a:srgbClr val="CC00CC"/>
                </a:solidFill>
              </a:rPr>
              <a:t>)</a:t>
            </a:r>
            <a:endParaRPr lang="zh-CN" altLang="en-US" sz="1800" dirty="0">
              <a:solidFill>
                <a:srgbClr val="CC00CC"/>
              </a:solidFill>
            </a:endParaRPr>
          </a:p>
        </p:txBody>
      </p:sp>
      <p:sp>
        <p:nvSpPr>
          <p:cNvPr id="7" name="TextBox 6"/>
          <p:cNvSpPr txBox="1"/>
          <p:nvPr/>
        </p:nvSpPr>
        <p:spPr>
          <a:xfrm>
            <a:off x="7208763" y="5337374"/>
            <a:ext cx="3960440" cy="646331"/>
          </a:xfrm>
          <a:prstGeom prst="rect">
            <a:avLst/>
          </a:prstGeom>
          <a:noFill/>
        </p:spPr>
        <p:txBody>
          <a:bodyPr wrap="square" rtlCol="0">
            <a:spAutoFit/>
          </a:bodyPr>
          <a:lstStyle/>
          <a:p>
            <a:pPr algn="l"/>
            <a:r>
              <a:rPr lang="zh-CN" altLang="en-US" sz="1800" dirty="0">
                <a:solidFill>
                  <a:srgbClr val="6600FF"/>
                </a:solidFill>
              </a:rPr>
              <a:t>引理</a:t>
            </a:r>
            <a:r>
              <a:rPr lang="en-US" altLang="zh-CN" sz="1800" dirty="0">
                <a:solidFill>
                  <a:srgbClr val="6600FF"/>
                </a:solidFill>
              </a:rPr>
              <a:t>3</a:t>
            </a:r>
            <a:r>
              <a:rPr lang="zh-CN" altLang="en-US" sz="1800" dirty="0">
                <a:solidFill>
                  <a:srgbClr val="6600FF"/>
                </a:solidFill>
              </a:rPr>
              <a:t>表明，蓝色线与斜率为负的直线只有一个交点</a:t>
            </a:r>
          </a:p>
        </p:txBody>
      </p:sp>
    </p:spTree>
    <p:extLst>
      <p:ext uri="{BB962C8B-B14F-4D97-AF65-F5344CB8AC3E}">
        <p14:creationId xmlns:p14="http://schemas.microsoft.com/office/powerpoint/2010/main" val="4139925398"/>
      </p:ext>
    </p:extLst>
  </p:cSld>
  <p:clrMapOvr>
    <a:masterClrMapping/>
  </p:clrMapOvr>
  <p:transition spd="med">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凸函数和非扩张映射之间的关系</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引理</a:t>
                </a:r>
                <a:r>
                  <a:rPr lang="en-US" altLang="zh-CN" dirty="0"/>
                  <a:t>4</a:t>
                </a:r>
                <a:r>
                  <a:rPr lang="zh-CN" altLang="en-US" dirty="0"/>
                  <a:t>：假设函数</a:t>
                </a:r>
                <a14:m>
                  <m:oMath xmlns:m="http://schemas.openxmlformats.org/officeDocument/2006/math">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a:rPr lang="en-US" altLang="zh-CN" i="1">
                        <a:latin typeface="Cambria Math"/>
                      </a:rPr>
                      <m:t>→</m:t>
                    </m:r>
                    <m:r>
                      <a:rPr lang="en-US" altLang="zh-CN" i="1">
                        <a:latin typeface="Cambria Math"/>
                      </a:rPr>
                      <m:t>𝑹</m:t>
                    </m:r>
                    <m:r>
                      <a:rPr lang="en-US" altLang="zh-CN" i="1">
                        <a:latin typeface="Cambria Math"/>
                      </a:rPr>
                      <m:t>⋃</m:t>
                    </m:r>
                    <m:r>
                      <m:rPr>
                        <m:lit/>
                      </m:rPr>
                      <a:rPr lang="en-US" altLang="zh-CN" i="1">
                        <a:latin typeface="Cambria Math"/>
                      </a:rPr>
                      <m:t>{</m:t>
                    </m:r>
                    <m:r>
                      <a:rPr lang="en-US" altLang="zh-CN" i="1">
                        <a:latin typeface="Cambria Math"/>
                      </a:rPr>
                      <m:t>+∞</m:t>
                    </m:r>
                    <m:r>
                      <m:rPr>
                        <m:lit/>
                      </m:rPr>
                      <a:rPr lang="en-US" altLang="zh-CN" i="1">
                        <a:latin typeface="Cambria Math"/>
                      </a:rPr>
                      <m:t>}</m:t>
                    </m:r>
                  </m:oMath>
                </a14:m>
                <a:r>
                  <a:rPr lang="zh-CN" altLang="en-US" dirty="0"/>
                  <a:t>，</a:t>
                </a:r>
                <a14:m>
                  <m:oMath xmlns:m="http://schemas.openxmlformats.org/officeDocument/2006/math">
                    <m:r>
                      <a:rPr lang="en-US" altLang="zh-CN" b="1" i="1" dirty="0" smtClean="0">
                        <a:latin typeface="Cambria Math"/>
                      </a:rPr>
                      <m:t>𝒈</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r>
                      <a:rPr lang="en-US" altLang="zh-CN" b="1" i="1" dirty="0" smtClean="0">
                        <a:latin typeface="Cambria Math"/>
                      </a:rPr>
                      <m:t>→</m:t>
                    </m:r>
                    <m:r>
                      <a:rPr lang="en-US" altLang="zh-CN" b="1" i="1" dirty="0" smtClean="0">
                        <a:latin typeface="Cambria Math"/>
                      </a:rPr>
                      <m:t>𝑹</m:t>
                    </m:r>
                  </m:oMath>
                </a14:m>
                <a:r>
                  <a:rPr lang="zh-CN" altLang="en-US" dirty="0"/>
                  <a:t>都为凸函数，且</a:t>
                </a:r>
                <a14:m>
                  <m:oMath xmlns:m="http://schemas.openxmlformats.org/officeDocument/2006/math">
                    <m:r>
                      <a:rPr lang="en-US" altLang="zh-CN" b="1" i="1" smtClean="0">
                        <a:latin typeface="Cambria Math"/>
                      </a:rPr>
                      <m:t>𝒈</m:t>
                    </m:r>
                  </m:oMath>
                </a14:m>
                <a:r>
                  <a:rPr lang="zh-CN" altLang="en-US" dirty="0"/>
                  <a:t>连续可微。则对任意</a:t>
                </a:r>
                <a14:m>
                  <m:oMath xmlns:m="http://schemas.openxmlformats.org/officeDocument/2006/math">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𝒇</m:t>
                          </m:r>
                          <m:r>
                            <a:rPr lang="en-US" altLang="zh-CN" b="1" i="1" smtClean="0">
                              <a:latin typeface="Cambria Math"/>
                            </a:rPr>
                            <m:t>+</m:t>
                          </m:r>
                          <m:r>
                            <a:rPr lang="en-US" altLang="zh-CN" b="1" i="1" smtClean="0">
                              <a:latin typeface="Cambria Math"/>
                            </a:rPr>
                            <m:t>𝒈</m:t>
                          </m:r>
                        </m:e>
                      </m:d>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m:rPr>
                          <m:lit/>
                        </m:rP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r>
                        <m:rPr>
                          <m:lit/>
                        </m:rPr>
                        <a:rPr lang="en-US" altLang="zh-CN" b="1" i="1" smtClean="0">
                          <a:latin typeface="Cambria Math"/>
                        </a:rPr>
                        <m:t>}</m:t>
                      </m:r>
                    </m:oMath>
                  </m:oMathPara>
                </a14:m>
                <a:endParaRPr lang="en-US" altLang="zh-CN" i="1" dirty="0"/>
              </a:p>
              <a:p>
                <a:pPr lvl="1"/>
                <a:r>
                  <a:rPr lang="zh-CN" altLang="en-US" dirty="0"/>
                  <a:t>表明将原函数增加一个可微凸函数，将会使原函数的次梯度平移一个该点可微函数的梯度值。</a:t>
                </a:r>
                <a:endParaRPr lang="en-US" altLang="zh-CN" dirty="0"/>
              </a:p>
              <a:p>
                <a:r>
                  <a:rPr lang="zh-CN" altLang="en-US" dirty="0"/>
                  <a:t>定义：函数</a:t>
                </a:r>
                <a14:m>
                  <m:oMath xmlns:m="http://schemas.openxmlformats.org/officeDocument/2006/math">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a:rPr lang="en-US" altLang="zh-CN" i="1">
                        <a:latin typeface="Cambria Math"/>
                      </a:rPr>
                      <m:t>→</m:t>
                    </m:r>
                    <m:r>
                      <a:rPr lang="en-US" altLang="zh-CN" i="1">
                        <a:latin typeface="Cambria Math"/>
                      </a:rPr>
                      <m:t>𝑹</m:t>
                    </m:r>
                    <m:r>
                      <a:rPr lang="en-US" altLang="zh-CN" i="1">
                        <a:latin typeface="Cambria Math"/>
                      </a:rPr>
                      <m:t>⋃</m:t>
                    </m:r>
                    <m:r>
                      <m:rPr>
                        <m:lit/>
                      </m:rPr>
                      <a:rPr lang="en-US" altLang="zh-CN" i="1">
                        <a:latin typeface="Cambria Math"/>
                      </a:rPr>
                      <m:t>{</m:t>
                    </m:r>
                    <m:r>
                      <a:rPr lang="en-US" altLang="zh-CN" i="1">
                        <a:latin typeface="Cambria Math"/>
                      </a:rPr>
                      <m:t>+∞</m:t>
                    </m:r>
                    <m:r>
                      <m:rPr>
                        <m:lit/>
                      </m:rPr>
                      <a:rPr lang="en-US" altLang="zh-CN" i="1">
                        <a:latin typeface="Cambria Math"/>
                      </a:rPr>
                      <m:t>}</m:t>
                    </m:r>
                  </m:oMath>
                </a14:m>
                <a:r>
                  <a:rPr lang="zh-CN" altLang="en-US" dirty="0"/>
                  <a:t>，如果并不恒为</a:t>
                </a:r>
                <a14:m>
                  <m:oMath xmlns:m="http://schemas.openxmlformats.org/officeDocument/2006/math">
                    <m:r>
                      <a:rPr lang="en-US" altLang="zh-CN" b="1" i="1" smtClean="0">
                        <a:latin typeface="Cambria Math"/>
                      </a:rPr>
                      <m:t>+∞</m:t>
                    </m:r>
                  </m:oMath>
                </a14:m>
                <a:r>
                  <a:rPr lang="en-US" altLang="zh-CN" dirty="0"/>
                  <a:t>,</a:t>
                </a:r>
                <a:r>
                  <a:rPr lang="zh-CN" altLang="en-US" dirty="0"/>
                  <a:t>则称为正常的</a:t>
                </a:r>
                <a:r>
                  <a:rPr lang="en-US" altLang="zh-CN" dirty="0"/>
                  <a:t>(proper)</a:t>
                </a:r>
                <a:r>
                  <a:rPr lang="zh-CN" altLang="en-US" dirty="0"/>
                  <a:t>。如果集合</a:t>
                </a:r>
                <a14:m>
                  <m:oMath xmlns:m="http://schemas.openxmlformats.org/officeDocument/2006/math">
                    <m:r>
                      <m:rPr>
                        <m:lit/>
                      </m:rP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𝒕</m:t>
                    </m:r>
                    <m:r>
                      <m:rPr>
                        <m:lit/>
                      </m:rPr>
                      <a:rPr lang="en-US" altLang="zh-CN" b="1" i="1" smtClean="0">
                        <a:latin typeface="Cambria Math"/>
                      </a:rPr>
                      <m:t>)</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r>
                      <a:rPr lang="en-US" altLang="zh-CN" b="1" i="1" smtClean="0">
                        <a:latin typeface="Cambria Math"/>
                      </a:rPr>
                      <m:t>𝑹</m:t>
                    </m:r>
                    <m:r>
                      <m:rPr>
                        <m:lit/>
                      </m:rPr>
                      <a:rPr lang="en-US" altLang="zh-CN" b="1" i="1" smtClean="0">
                        <a:latin typeface="Cambria Math"/>
                      </a:rPr>
                      <m:t>|</m:t>
                    </m:r>
                    <m:r>
                      <a:rPr lang="en-US" altLang="zh-CN" b="1" i="1" smtClean="0">
                        <a:latin typeface="Cambria Math"/>
                      </a:rPr>
                      <m:t>𝒕</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r>
                      <m:rPr>
                        <m:lit/>
                      </m:rPr>
                      <a:rPr lang="en-US" altLang="zh-CN" b="1" i="1" smtClean="0">
                        <a:latin typeface="Cambria Math"/>
                      </a:rPr>
                      <m:t>}</m:t>
                    </m:r>
                  </m:oMath>
                </a14:m>
                <a:r>
                  <a:rPr lang="zh-CN" altLang="en-US" dirty="0"/>
                  <a:t>是封闭的，则称函数</a:t>
                </a:r>
                <a14:m>
                  <m:oMath xmlns:m="http://schemas.openxmlformats.org/officeDocument/2006/math">
                    <m:r>
                      <a:rPr lang="en-US" altLang="zh-CN" b="1" i="1" smtClean="0">
                        <a:latin typeface="Cambria Math"/>
                      </a:rPr>
                      <m:t>𝒇</m:t>
                    </m:r>
                  </m:oMath>
                </a14:m>
                <a:r>
                  <a:rPr lang="zh-CN" altLang="en-US" dirty="0"/>
                  <a:t>也是封闭的</a:t>
                </a:r>
                <a:r>
                  <a:rPr lang="en-US" altLang="zh-CN" dirty="0"/>
                  <a:t>(closed)</a:t>
                </a:r>
                <a:r>
                  <a:rPr lang="zh-CN" altLang="en-US" dirty="0"/>
                  <a:t>。</a:t>
                </a:r>
                <a:endParaRPr lang="en-US" altLang="zh-CN" dirty="0"/>
              </a:p>
              <a:p>
                <a:pPr lvl="1"/>
                <a:r>
                  <a:rPr lang="zh-CN" altLang="en-US" dirty="0"/>
                  <a:t>可以看出函数</a:t>
                </a:r>
                <a14:m>
                  <m:oMath xmlns:m="http://schemas.openxmlformats.org/officeDocument/2006/math">
                    <m:r>
                      <a:rPr lang="en-US" altLang="zh-CN" b="1" i="1" smtClean="0">
                        <a:latin typeface="Cambria Math"/>
                      </a:rPr>
                      <m:t>𝒇</m:t>
                    </m:r>
                  </m:oMath>
                </a14:m>
                <a:r>
                  <a:rPr lang="zh-CN" altLang="en-US" dirty="0"/>
                  <a:t>的封闭性等价于下半连续性条件：对所有收敛序列</a:t>
                </a:r>
                <a14:m>
                  <m:oMath xmlns:m="http://schemas.openxmlformats.org/officeDocument/2006/math">
                    <m:r>
                      <m:rPr>
                        <m:lit/>
                      </m:rP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sup>
                    </m:sSup>
                    <m:r>
                      <m:rPr>
                        <m:lit/>
                      </m:rPr>
                      <a:rPr lang="en-US" altLang="zh-CN" b="1" i="1" smtClean="0">
                        <a:latin typeface="Cambria Math"/>
                      </a:rPr>
                      <m:t>}</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都有，</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𝒍𝒊</m:t>
                    </m:r>
                    <m:sSub>
                      <m:sSubPr>
                        <m:ctrlPr>
                          <a:rPr lang="en-US" altLang="zh-CN" b="1" i="1" smtClean="0">
                            <a:latin typeface="Cambria Math" panose="02040503050406030204" pitchFamily="18" charset="0"/>
                          </a:rPr>
                        </m:ctrlPr>
                      </m:sSubPr>
                      <m:e>
                        <m:r>
                          <a:rPr lang="en-US" altLang="zh-CN" b="1" i="1" smtClean="0">
                            <a:latin typeface="Cambria Math"/>
                          </a:rPr>
                          <m:t>𝒎</m:t>
                        </m:r>
                      </m:e>
                      <m:sub>
                        <m:r>
                          <a:rPr lang="en-US" altLang="zh-CN" b="1" i="1" smtClean="0">
                            <a:latin typeface="Cambria Math"/>
                          </a:rPr>
                          <m:t>𝒌</m:t>
                        </m:r>
                        <m:r>
                          <a:rPr lang="en-US" altLang="zh-CN" b="1" i="1" smtClean="0">
                            <a:latin typeface="Cambria Math"/>
                          </a:rPr>
                          <m:t>→∞</m:t>
                        </m:r>
                      </m:sub>
                    </m:sSub>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sup>
                    </m:sSup>
                    <m:r>
                      <m:rPr>
                        <m:lit/>
                      </m:rPr>
                      <a:rPr lang="en-US" altLang="zh-CN" b="1" i="1" smtClean="0">
                        <a:latin typeface="Cambria Math"/>
                      </a:rPr>
                      <m:t>)</m:t>
                    </m:r>
                    <m:r>
                      <a:rPr lang="en-US" altLang="zh-CN" b="1" i="1" smtClean="0">
                        <a:latin typeface="Cambria Math"/>
                      </a:rPr>
                      <m:t>≤</m:t>
                    </m:r>
                    <m:r>
                      <a:rPr lang="en-US" altLang="zh-CN" b="1" i="1" smtClean="0">
                        <a:latin typeface="Cambria Math"/>
                      </a:rPr>
                      <m:t>𝒍𝒊𝒎</m:t>
                    </m:r>
                    <m:r>
                      <a:rPr lang="en-US" altLang="zh-CN" b="1" i="1" smtClean="0">
                        <a:latin typeface="Cambria Math"/>
                      </a:rPr>
                      <m:t> </m:t>
                    </m:r>
                    <m:r>
                      <a:rPr lang="en-US" altLang="zh-CN" b="1" i="1" smtClean="0">
                        <a:latin typeface="Cambria Math"/>
                      </a:rPr>
                      <m:t>𝒊𝒏</m:t>
                    </m:r>
                    <m:sSub>
                      <m:sSubPr>
                        <m:ctrlPr>
                          <a:rPr lang="en-US" altLang="zh-CN" b="1" i="1" smtClean="0">
                            <a:latin typeface="Cambria Math" panose="02040503050406030204" pitchFamily="18" charset="0"/>
                          </a:rPr>
                        </m:ctrlPr>
                      </m:sSubPr>
                      <m:e>
                        <m:r>
                          <a:rPr lang="en-US" altLang="zh-CN" b="1" i="1" smtClean="0">
                            <a:latin typeface="Cambria Math"/>
                          </a:rPr>
                          <m:t>𝒇</m:t>
                        </m:r>
                      </m:e>
                      <m:sub>
                        <m:r>
                          <a:rPr lang="en-US" altLang="zh-CN" b="1" i="1" smtClean="0">
                            <a:latin typeface="Cambria Math"/>
                          </a:rPr>
                          <m:t>𝒌</m:t>
                        </m:r>
                        <m:r>
                          <a:rPr lang="en-US" altLang="zh-CN" b="1" i="1" smtClean="0">
                            <a:latin typeface="Cambria Math"/>
                          </a:rPr>
                          <m:t>→∞</m:t>
                        </m:r>
                      </m:sub>
                    </m:sSub>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sup>
                    </m:sSup>
                    <m:r>
                      <a:rPr lang="en-US" altLang="zh-CN" b="1" i="1" smtClean="0">
                        <a:latin typeface="Cambria Math"/>
                      </a:rPr>
                      <m:t>)</m:t>
                    </m:r>
                  </m:oMath>
                </a14:m>
                <a:r>
                  <a:rPr lang="zh-CN" altLang="en-US" dirty="0"/>
                  <a:t>成立。</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b="-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3683600"/>
      </p:ext>
    </p:extLst>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凸函数和非扩张映射之间的关系</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命题</a:t>
                </a:r>
                <a:r>
                  <a:rPr lang="en-US" altLang="zh-CN" sz="2400" dirty="0"/>
                  <a:t>(</a:t>
                </a:r>
                <a:r>
                  <a:rPr lang="en-US" altLang="zh-CN" sz="2400" dirty="0">
                    <a:solidFill>
                      <a:srgbClr val="FF0000"/>
                    </a:solidFill>
                  </a:rPr>
                  <a:t>Proposition:</a:t>
                </a:r>
                <a:r>
                  <a:rPr lang="zh-CN" altLang="en-US" sz="2400" dirty="0">
                    <a:solidFill>
                      <a:srgbClr val="FF0000"/>
                    </a:solidFill>
                  </a:rPr>
                  <a:t>分解唯一存在性</a:t>
                </a:r>
                <a:r>
                  <a:rPr lang="en-US" altLang="zh-CN" sz="2400" dirty="0"/>
                  <a:t>):</a:t>
                </a:r>
                <a:r>
                  <a:rPr lang="zh-CN" altLang="en-US" sz="2400" dirty="0"/>
                  <a:t>如果函数</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r>
                      <m:rPr>
                        <m:lit/>
                      </m:rPr>
                      <a:rPr lang="en-US" altLang="zh-CN" sz="2400" i="1">
                        <a:latin typeface="Cambria Math"/>
                      </a:rPr>
                      <m:t>{</m:t>
                    </m:r>
                    <m:r>
                      <a:rPr lang="en-US" altLang="zh-CN" sz="2400" i="1">
                        <a:latin typeface="Cambria Math"/>
                      </a:rPr>
                      <m:t>+∞</m:t>
                    </m:r>
                    <m:r>
                      <m:rPr>
                        <m:lit/>
                      </m:rPr>
                      <a:rPr lang="en-US" altLang="zh-CN" sz="2400" i="1">
                        <a:latin typeface="Cambria Math"/>
                      </a:rPr>
                      <m:t>}</m:t>
                    </m:r>
                  </m:oMath>
                </a14:m>
                <a:r>
                  <a:rPr lang="zh-CN" altLang="en-US" sz="2400" dirty="0"/>
                  <a:t>是封闭的，正常的，凸的，则对任意标量</a:t>
                </a:r>
                <a14:m>
                  <m:oMath xmlns:m="http://schemas.openxmlformats.org/officeDocument/2006/math">
                    <m:r>
                      <a:rPr lang="en-US" altLang="zh-CN" sz="2400" i="1">
                        <a:latin typeface="Cambria Math"/>
                      </a:rPr>
                      <m:t>𝒄</m:t>
                    </m:r>
                    <m:r>
                      <a:rPr lang="en-US" altLang="zh-CN" sz="2400" i="1">
                        <a:latin typeface="Cambria Math"/>
                      </a:rPr>
                      <m:t>&gt;</m:t>
                    </m:r>
                    <m:r>
                      <a:rPr lang="en-US" altLang="zh-CN" sz="2400" i="1">
                        <a:latin typeface="Cambria Math"/>
                      </a:rPr>
                      <m:t>𝟎</m:t>
                    </m:r>
                  </m:oMath>
                </a14:m>
                <a:r>
                  <a:rPr lang="en-US" altLang="zh-CN" sz="2400" dirty="0"/>
                  <a:t>,</a:t>
                </a:r>
                <a:r>
                  <a:rPr lang="zh-CN" altLang="en-US" sz="2400" dirty="0"/>
                  <a:t>每个点</a:t>
                </a:r>
                <a14:m>
                  <m:oMath xmlns:m="http://schemas.openxmlformats.org/officeDocument/2006/math">
                    <m:r>
                      <a:rPr lang="en-US" altLang="zh-CN" sz="2400" i="1">
                        <a:latin typeface="Cambria Math"/>
                      </a:rPr>
                      <m:t>𝒛</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都可唯一写为</a:t>
                </a:r>
                <a14:m>
                  <m:oMath xmlns:m="http://schemas.openxmlformats.org/officeDocument/2006/math">
                    <m:r>
                      <a:rPr lang="en-US" altLang="zh-CN" sz="2400" i="1">
                        <a:latin typeface="Cambria Math"/>
                      </a:rPr>
                      <m:t>𝒙</m:t>
                    </m:r>
                    <m:r>
                      <a:rPr lang="en-US" altLang="zh-CN" sz="2400" i="1">
                        <a:latin typeface="Cambria Math"/>
                      </a:rPr>
                      <m:t>+</m:t>
                    </m:r>
                    <m:r>
                      <a:rPr lang="en-US" altLang="zh-CN" sz="2400" i="1">
                        <a:latin typeface="Cambria Math"/>
                      </a:rPr>
                      <m:t>𝒄𝒗</m:t>
                    </m:r>
                    <m:r>
                      <a:rPr lang="en-US" altLang="zh-CN" sz="2400" i="1">
                        <a:latin typeface="Cambria Math"/>
                      </a:rPr>
                      <m:t>,</m:t>
                    </m:r>
                    <m:r>
                      <a:rPr lang="en-US" altLang="zh-CN" sz="2400" i="1">
                        <a:latin typeface="Cambria Math"/>
                      </a:rPr>
                      <m:t>𝒗</m:t>
                    </m:r>
                    <m:r>
                      <a:rPr lang="en-US" altLang="zh-CN" sz="2400" i="1">
                        <a:latin typeface="Cambria Math"/>
                      </a:rPr>
                      <m:t>∈</m:t>
                    </m:r>
                    <m:r>
                      <a:rPr lang="en-US" altLang="zh-CN" sz="2400" i="1">
                        <a:latin typeface="Cambria Math"/>
                      </a:rPr>
                      <m:t>𝝏</m:t>
                    </m:r>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的形式</a:t>
                </a:r>
                <a:endParaRPr lang="en-US" altLang="zh-CN" sz="2400" dirty="0"/>
              </a:p>
              <a:p>
                <a:r>
                  <a:rPr lang="zh-CN" altLang="en-US" sz="2400" dirty="0"/>
                  <a:t>证明：令</a:t>
                </a:r>
                <a14:m>
                  <m:oMath xmlns:m="http://schemas.openxmlformats.org/officeDocument/2006/math">
                    <m:r>
                      <a:rPr lang="en-US" altLang="zh-CN" sz="2400" i="1">
                        <a:latin typeface="Cambria Math"/>
                      </a:rPr>
                      <m:t>𝒄</m:t>
                    </m:r>
                    <m:r>
                      <a:rPr lang="en-US" altLang="zh-CN" sz="2400" i="1">
                        <a:latin typeface="Cambria Math"/>
                      </a:rPr>
                      <m:t>&gt;</m:t>
                    </m:r>
                    <m:r>
                      <a:rPr lang="en-US" altLang="zh-CN" sz="2400" i="1">
                        <a:latin typeface="Cambria Math"/>
                      </a:rPr>
                      <m:t>𝟎</m:t>
                    </m:r>
                    <m:r>
                      <a:rPr lang="en-US" altLang="zh-CN" sz="2400" i="1">
                        <a:latin typeface="Cambria Math"/>
                      </a:rPr>
                      <m:t>,</m:t>
                    </m:r>
                    <m:r>
                      <a:rPr lang="en-US" altLang="zh-CN" sz="2400" i="1">
                        <a:latin typeface="Cambria Math"/>
                      </a:rPr>
                      <m:t>𝒛</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给定，考虑函数</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r>
                      <a:rPr lang="en-US" altLang="zh-CN" sz="2400" i="1" dirty="0">
                        <a:latin typeface="Cambria Math"/>
                      </a:rPr>
                      <m:t>:</m:t>
                    </m:r>
                    <m:sSup>
                      <m:sSupPr>
                        <m:ctrlPr>
                          <a:rPr lang="en-US" altLang="zh-CN" sz="2400" i="1" dirty="0">
                            <a:latin typeface="Cambria Math" panose="02040503050406030204" pitchFamily="18" charset="0"/>
                          </a:rPr>
                        </m:ctrlPr>
                      </m:sSupPr>
                      <m:e>
                        <m:r>
                          <a:rPr lang="en-US" altLang="zh-CN" sz="2400" i="1" dirty="0">
                            <a:latin typeface="Cambria Math"/>
                          </a:rPr>
                          <m:t>𝑹</m:t>
                        </m:r>
                      </m:e>
                      <m:sup>
                        <m:r>
                          <a:rPr lang="en-US" altLang="zh-CN" sz="2400" i="1" dirty="0">
                            <a:latin typeface="Cambria Math"/>
                          </a:rPr>
                          <m:t>𝒏</m:t>
                        </m:r>
                      </m:sup>
                    </m:sSup>
                    <m:r>
                      <a:rPr lang="en-US" altLang="zh-CN" sz="2400" i="1" dirty="0">
                        <a:latin typeface="Cambria Math"/>
                      </a:rPr>
                      <m:t>→</m:t>
                    </m:r>
                    <m:r>
                      <a:rPr lang="en-US" altLang="zh-CN" sz="2400" i="1" dirty="0">
                        <a:latin typeface="Cambria Math"/>
                      </a:rPr>
                      <m:t>𝑹</m:t>
                    </m:r>
                    <m:r>
                      <a:rPr lang="en-US" altLang="zh-CN" sz="2400" i="1" dirty="0">
                        <a:latin typeface="Cambria Math"/>
                      </a:rPr>
                      <m:t>⋃</m:t>
                    </m:r>
                    <m:r>
                      <m:rPr>
                        <m:lit/>
                      </m:rPr>
                      <a:rPr lang="en-US" altLang="zh-CN" sz="2400" i="1" dirty="0">
                        <a:latin typeface="Cambria Math"/>
                      </a:rPr>
                      <m:t>{</m:t>
                    </m:r>
                    <m:r>
                      <a:rPr lang="en-US" altLang="zh-CN" sz="2400" i="1" dirty="0">
                        <a:latin typeface="Cambria Math"/>
                      </a:rPr>
                      <m:t>+∞</m:t>
                    </m:r>
                    <m:r>
                      <m:rPr>
                        <m:lit/>
                      </m:rPr>
                      <a:rPr lang="en-US" altLang="zh-CN" sz="2400" i="1" dirty="0">
                        <a:latin typeface="Cambria Math"/>
                      </a:rPr>
                      <m:t>}</m:t>
                    </m:r>
                    <m:r>
                      <a:rPr lang="en-US" altLang="zh-CN" sz="2400" i="1" dirty="0">
                        <a:latin typeface="Cambria Math"/>
                      </a:rPr>
                      <m:t>, </m:t>
                    </m:r>
                    <m:acc>
                      <m:accPr>
                        <m:chr m:val="̃"/>
                        <m:ctrlPr>
                          <a:rPr lang="en-US" altLang="zh-CN" sz="2400" i="1" dirty="0">
                            <a:latin typeface="Cambria Math" panose="02040503050406030204" pitchFamily="18" charset="0"/>
                          </a:rPr>
                        </m:ctrlPr>
                      </m:accPr>
                      <m:e>
                        <m:r>
                          <a:rPr lang="en-US" altLang="zh-CN" sz="2400" i="1" dirty="0">
                            <a:latin typeface="Cambria Math"/>
                          </a:rPr>
                          <m:t>𝒇</m:t>
                        </m:r>
                      </m:e>
                    </m:acc>
                    <m:r>
                      <a:rPr lang="en-US" altLang="zh-CN" sz="2400" i="1" dirty="0">
                        <a:latin typeface="Cambria Math"/>
                      </a:rPr>
                      <m:t>=</m:t>
                    </m:r>
                    <m:r>
                      <a:rPr lang="en-US" altLang="zh-CN" sz="2400" i="1" dirty="0">
                        <a:latin typeface="Cambria Math"/>
                      </a:rPr>
                      <m:t>𝒇</m:t>
                    </m:r>
                    <m:d>
                      <m:dPr>
                        <m:ctrlPr>
                          <a:rPr lang="en-US" altLang="zh-CN" sz="2400" i="1" dirty="0">
                            <a:latin typeface="Cambria Math" panose="02040503050406030204" pitchFamily="18" charset="0"/>
                          </a:rPr>
                        </m:ctrlPr>
                      </m:dPr>
                      <m:e>
                        <m:r>
                          <a:rPr lang="en-US" altLang="zh-CN" sz="2400" i="1" dirty="0">
                            <a:latin typeface="Cambria Math"/>
                          </a:rPr>
                          <m:t>𝒙</m:t>
                        </m:r>
                      </m:e>
                    </m:d>
                    <m:r>
                      <a:rPr lang="en-US" altLang="zh-CN" sz="2400" i="1" dirty="0">
                        <a:latin typeface="Cambria Math"/>
                      </a:rPr>
                      <m:t>+</m:t>
                    </m:r>
                    <m:f>
                      <m:fPr>
                        <m:ctrlPr>
                          <a:rPr lang="en-US" altLang="zh-CN" sz="2400" i="1" dirty="0">
                            <a:latin typeface="Cambria Math" panose="02040503050406030204" pitchFamily="18" charset="0"/>
                          </a:rPr>
                        </m:ctrlPr>
                      </m:fPr>
                      <m:num>
                        <m:r>
                          <a:rPr lang="en-US" altLang="zh-CN" sz="2400" i="1" dirty="0">
                            <a:latin typeface="Cambria Math"/>
                          </a:rPr>
                          <m:t>𝟏</m:t>
                        </m:r>
                      </m:num>
                      <m:den>
                        <m:r>
                          <a:rPr lang="en-US" altLang="zh-CN" sz="2400" i="1" dirty="0">
                            <a:latin typeface="Cambria Math"/>
                          </a:rPr>
                          <m:t>𝟐</m:t>
                        </m:r>
                        <m:r>
                          <a:rPr lang="en-US" altLang="zh-CN" sz="2400" i="1" dirty="0">
                            <a:latin typeface="Cambria Math"/>
                          </a:rPr>
                          <m:t>𝒄</m:t>
                        </m:r>
                      </m:den>
                    </m:f>
                    <m:r>
                      <m:rPr>
                        <m:lit/>
                      </m:rPr>
                      <a:rPr lang="en-US" altLang="zh-CN" sz="2400" i="1" dirty="0">
                        <a:latin typeface="Cambria Math"/>
                      </a:rPr>
                      <m:t>||</m:t>
                    </m:r>
                    <m:r>
                      <a:rPr lang="en-US" altLang="zh-CN" sz="2400" i="1" dirty="0">
                        <a:latin typeface="Cambria Math"/>
                      </a:rPr>
                      <m:t>𝒙</m:t>
                    </m:r>
                    <m:r>
                      <a:rPr lang="en-US" altLang="zh-CN" sz="2400" i="1" dirty="0">
                        <a:latin typeface="Cambria Math"/>
                      </a:rPr>
                      <m:t>−</m:t>
                    </m:r>
                    <m:r>
                      <a:rPr lang="en-US" altLang="zh-CN" sz="2400" i="1" dirty="0">
                        <a:latin typeface="Cambria Math"/>
                      </a:rPr>
                      <m:t>𝒛</m:t>
                    </m:r>
                    <m:r>
                      <m:rPr>
                        <m:lit/>
                      </m:rPr>
                      <a:rPr lang="en-US" altLang="zh-CN" sz="2400" i="1" dirty="0">
                        <a:latin typeface="Cambria Math"/>
                      </a:rPr>
                      <m:t>|</m:t>
                    </m:r>
                    <m:sSup>
                      <m:sSupPr>
                        <m:ctrlPr>
                          <a:rPr lang="en-US" altLang="zh-CN" sz="2400" i="1" dirty="0">
                            <a:latin typeface="Cambria Math" panose="02040503050406030204" pitchFamily="18" charset="0"/>
                          </a:rPr>
                        </m:ctrlPr>
                      </m:sSupPr>
                      <m:e>
                        <m:r>
                          <m:rPr>
                            <m:lit/>
                          </m:rPr>
                          <a:rPr lang="en-US" altLang="zh-CN" sz="2400" i="1" dirty="0">
                            <a:latin typeface="Cambria Math"/>
                          </a:rPr>
                          <m:t>|</m:t>
                        </m:r>
                      </m:e>
                      <m:sup>
                        <m:r>
                          <a:rPr lang="en-US" altLang="zh-CN" sz="2400" i="1" dirty="0">
                            <a:latin typeface="Cambria Math"/>
                          </a:rPr>
                          <m:t>𝟐</m:t>
                        </m:r>
                      </m:sup>
                    </m:sSup>
                  </m:oMath>
                </a14:m>
                <a:r>
                  <a:rPr lang="en-US" altLang="zh-CN" sz="2400" dirty="0"/>
                  <a:t>, </a:t>
                </a:r>
                <a:r>
                  <a:rPr lang="zh-CN" altLang="en-US" sz="2400" dirty="0"/>
                  <a:t>使用封闭性和下半连续性的等价性，已知</a:t>
                </a:r>
                <a14:m>
                  <m:oMath xmlns:m="http://schemas.openxmlformats.org/officeDocument/2006/math">
                    <m:r>
                      <a:rPr lang="en-US" altLang="zh-CN" sz="2400" i="1">
                        <a:latin typeface="Cambria Math"/>
                      </a:rPr>
                      <m:t>𝒇</m:t>
                    </m:r>
                  </m:oMath>
                </a14:m>
                <a:r>
                  <a:rPr lang="zh-CN" altLang="en-US" sz="2400" dirty="0"/>
                  <a:t>的封闭和正常性意味着</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的封闭和正常性。凸函数</a:t>
                </a:r>
                <a14:m>
                  <m:oMath xmlns:m="http://schemas.openxmlformats.org/officeDocument/2006/math">
                    <m:r>
                      <a:rPr lang="en-US" altLang="zh-CN" sz="2400" i="1">
                        <a:latin typeface="Cambria Math"/>
                      </a:rPr>
                      <m:t>𝒇</m:t>
                    </m:r>
                  </m:oMath>
                </a14:m>
                <a:r>
                  <a:rPr lang="zh-CN" altLang="en-US" sz="2400" dirty="0"/>
                  <a:t>在任何方向上至多以线性速率下降，因此二次项的出现保证函数</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是强制的</a:t>
                </a:r>
                <a:r>
                  <a:rPr lang="en-US" altLang="zh-CN" sz="2400" dirty="0"/>
                  <a:t>(Coercive)</a:t>
                </a:r>
                <a:r>
                  <a:rPr lang="zh-CN" altLang="en-US" sz="2400" dirty="0"/>
                  <a:t>，即：当</a:t>
                </a:r>
                <a14:m>
                  <m:oMath xmlns:m="http://schemas.openxmlformats.org/officeDocument/2006/math">
                    <m:r>
                      <m:rPr>
                        <m:lit/>
                      </m:rPr>
                      <a:rPr lang="en-US" altLang="zh-CN" sz="2400">
                        <a:latin typeface="Cambria Math"/>
                      </a:rPr>
                      <m:t>||</m:t>
                    </m:r>
                    <m:r>
                      <a:rPr lang="en-US" altLang="zh-CN" sz="2400" i="1">
                        <a:latin typeface="Cambria Math"/>
                      </a:rPr>
                      <m:t>𝒙</m:t>
                    </m:r>
                    <m:r>
                      <m:rPr>
                        <m:lit/>
                      </m:rPr>
                      <a:rPr lang="en-US" altLang="zh-CN" sz="2400">
                        <a:latin typeface="Cambria Math"/>
                      </a:rPr>
                      <m:t>||</m:t>
                    </m:r>
                    <m:r>
                      <a:rPr lang="en-US" altLang="zh-CN" sz="2400">
                        <a:latin typeface="Cambria Math"/>
                      </a:rPr>
                      <m:t>→</m:t>
                    </m:r>
                    <m:r>
                      <a:rPr lang="en-US" altLang="zh-CN" sz="2400" i="1">
                        <a:latin typeface="Cambria Math"/>
                      </a:rPr>
                      <m:t>∞, </m:t>
                    </m:r>
                    <m:acc>
                      <m:accPr>
                        <m:chr m:val="̃"/>
                        <m:ctrlPr>
                          <a:rPr lang="en-US" altLang="zh-CN" sz="2400" i="1">
                            <a:latin typeface="Cambria Math" panose="02040503050406030204" pitchFamily="18" charset="0"/>
                          </a:rPr>
                        </m:ctrlPr>
                      </m:accPr>
                      <m:e>
                        <m:r>
                          <a:rPr lang="en-US" altLang="zh-CN" sz="2400" i="1">
                            <a:latin typeface="Cambria Math"/>
                          </a:rPr>
                          <m:t>𝒇</m:t>
                        </m:r>
                      </m:e>
                    </m:acc>
                    <m:r>
                      <a:rPr lang="en-US" altLang="zh-CN" sz="2400" i="1" dirty="0">
                        <a:latin typeface="Cambria Math"/>
                      </a:rPr>
                      <m:t>→+∞</m:t>
                    </m:r>
                  </m:oMath>
                </a14:m>
                <a:r>
                  <a:rPr lang="en-US" altLang="zh-CN" sz="2400" dirty="0"/>
                  <a:t>.</a:t>
                </a:r>
                <a:r>
                  <a:rPr lang="zh-CN" altLang="en-US" sz="2400" dirty="0"/>
                  <a:t>由于函数</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是正常的，封闭的，强制的，因此根据经典的</a:t>
                </a:r>
                <a:r>
                  <a:rPr lang="en-US" altLang="zh-CN" sz="2400" dirty="0" err="1"/>
                  <a:t>Weirstrass</a:t>
                </a:r>
                <a:r>
                  <a:rPr lang="zh-CN" altLang="en-US" sz="2400" dirty="0"/>
                  <a:t>定理，可断定函数</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必定在某点</a:t>
                </a:r>
                <a14:m>
                  <m:oMath xmlns:m="http://schemas.openxmlformats.org/officeDocument/2006/math">
                    <m:r>
                      <a:rPr lang="en-US" altLang="zh-CN" sz="2400" i="1">
                        <a:latin typeface="Cambria Math"/>
                      </a:rPr>
                      <m:t>𝒙</m:t>
                    </m:r>
                  </m:oMath>
                </a14:m>
                <a:r>
                  <a:rPr lang="zh-CN" altLang="en-US" sz="2400" dirty="0"/>
                  <a:t>达到它的极小值，从而</a:t>
                </a:r>
                <a14:m>
                  <m:oMath xmlns:m="http://schemas.openxmlformats.org/officeDocument/2006/math">
                    <m:r>
                      <a:rPr lang="en-US" altLang="zh-CN" sz="2400" i="1">
                        <a:latin typeface="Cambria Math"/>
                      </a:rPr>
                      <m:t>𝟎</m:t>
                    </m:r>
                    <m:r>
                      <a:rPr lang="en-US" altLang="zh-CN" sz="2400" i="1">
                        <a:latin typeface="Cambria Math"/>
                      </a:rPr>
                      <m:t>∈</m:t>
                    </m:r>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𝒇</m:t>
                        </m:r>
                      </m:e>
                    </m:acc>
                    <m:d>
                      <m:dPr>
                        <m:ctrlPr>
                          <a:rPr lang="en-US" altLang="zh-CN" sz="2400" i="1">
                            <a:latin typeface="Cambria Math" panose="02040503050406030204" pitchFamily="18" charset="0"/>
                          </a:rPr>
                        </m:ctrlPr>
                      </m:dPr>
                      <m:e>
                        <m:r>
                          <a:rPr lang="en-US" altLang="zh-CN" sz="2400" i="1">
                            <a:latin typeface="Cambria Math"/>
                          </a:rPr>
                          <m:t>𝒙</m:t>
                        </m:r>
                      </m:e>
                    </m:d>
                  </m:oMath>
                </a14:m>
                <a:r>
                  <a:rPr lang="zh-CN" altLang="en-US" sz="2400" dirty="0"/>
                  <a:t>。由于</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𝒄</m:t>
                        </m:r>
                      </m:den>
                    </m:f>
                    <m:r>
                      <m:rPr>
                        <m:lit/>
                      </m:rP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𝒛</m:t>
                    </m:r>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oMath>
                </a14:m>
                <a:r>
                  <a:rPr lang="zh-CN" altLang="en-US" sz="2400" dirty="0"/>
                  <a:t>都是凸的，且后者可微，根据引理</a:t>
                </a:r>
                <a:r>
                  <a:rPr lang="en-US" altLang="zh-CN" sz="2400" dirty="0"/>
                  <a:t>4</a:t>
                </a:r>
                <a:r>
                  <a:rPr lang="zh-CN" altLang="en-US" sz="2400" dirty="0"/>
                  <a:t>，可知必定存在</a:t>
                </a:r>
                <a14:m>
                  <m:oMath xmlns:m="http://schemas.openxmlformats.org/officeDocument/2006/math">
                    <m:r>
                      <a:rPr lang="en-US" altLang="zh-CN" sz="2400" i="1">
                        <a:latin typeface="Cambria Math"/>
                      </a:rPr>
                      <m:t>𝒗</m:t>
                    </m:r>
                    <m:r>
                      <a:rPr lang="en-US" altLang="zh-CN" sz="2400" i="1">
                        <a:latin typeface="Cambria Math"/>
                      </a:rPr>
                      <m:t>∈</m:t>
                    </m:r>
                    <m:r>
                      <a:rPr lang="en-US" altLang="zh-CN" sz="2400" i="1">
                        <a:latin typeface="Cambria Math"/>
                      </a:rPr>
                      <m:t>𝝏</m:t>
                    </m:r>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en-US" altLang="zh-CN" sz="2400" dirty="0"/>
                  <a:t>,</a:t>
                </a:r>
                <a:r>
                  <a:rPr lang="zh-CN" altLang="en-US" sz="2400" dirty="0"/>
                  <a:t>使得</a:t>
                </a:r>
                <a14:m>
                  <m:oMath xmlns:m="http://schemas.openxmlformats.org/officeDocument/2006/math">
                    <m:r>
                      <a:rPr lang="en-US" altLang="zh-CN" sz="2400" i="1">
                        <a:latin typeface="Cambria Math"/>
                      </a:rPr>
                      <m:t>𝟎</m:t>
                    </m:r>
                    <m:r>
                      <a:rPr lang="en-US" altLang="zh-CN" sz="2400" i="1">
                        <a:latin typeface="Cambria Math"/>
                      </a:rPr>
                      <m:t>=</m:t>
                    </m:r>
                    <m:r>
                      <a:rPr lang="en-US" altLang="zh-CN" sz="2400" i="1">
                        <a:latin typeface="Cambria Math"/>
                      </a:rPr>
                      <m:t>𝒗</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a:latin typeface="Cambria Math"/>
                          </a:rPr>
                          <m:t>𝛁</m:t>
                        </m:r>
                      </m:e>
                      <m:sub>
                        <m:r>
                          <a:rPr lang="en-US" altLang="zh-CN" sz="2400" i="1">
                            <a:latin typeface="Cambria Math"/>
                          </a:rPr>
                          <m:t>𝒙</m:t>
                        </m:r>
                      </m:sub>
                    </m:sSub>
                    <m:r>
                      <m:rPr>
                        <m:lit/>
                      </m:rPr>
                      <a:rPr lang="en-US" altLang="zh-CN" sz="2400">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𝟐</m:t>
                        </m:r>
                        <m:r>
                          <a:rPr lang="en-US" altLang="zh-CN" sz="2400" i="1">
                            <a:latin typeface="Cambria Math"/>
                          </a:rPr>
                          <m:t>𝒄</m:t>
                        </m:r>
                      </m:den>
                    </m:f>
                    <m:r>
                      <m:rPr>
                        <m:lit/>
                      </m:rP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𝒛</m:t>
                    </m:r>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r>
                      <m:rPr>
                        <m:lit/>
                      </m:rPr>
                      <a:rPr lang="en-US" altLang="zh-CN" sz="2400" i="1">
                        <a:latin typeface="Cambria Math"/>
                      </a:rPr>
                      <m:t>)</m:t>
                    </m:r>
                    <m:r>
                      <a:rPr lang="en-US" altLang="zh-CN" sz="2400" i="1">
                        <a:latin typeface="Cambria Math"/>
                      </a:rPr>
                      <m:t>=</m:t>
                    </m:r>
                    <m:r>
                      <a:rPr lang="en-US" altLang="zh-CN" sz="2400" i="1">
                        <a:latin typeface="Cambria Math"/>
                      </a:rPr>
                      <m:t>𝒗</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m:t>
                        </m:r>
                      </m:num>
                      <m:den>
                        <m:r>
                          <a:rPr lang="en-US" altLang="zh-CN" sz="2400" i="1">
                            <a:latin typeface="Cambria Math"/>
                          </a:rPr>
                          <m:t>𝒄</m:t>
                        </m:r>
                      </m:den>
                    </m:f>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𝒛</m:t>
                    </m:r>
                    <m:r>
                      <a:rPr lang="en-US" altLang="zh-CN" sz="2400" i="1">
                        <a:latin typeface="Cambria Math"/>
                      </a:rPr>
                      <m:t>)</m:t>
                    </m:r>
                  </m:oMath>
                </a14:m>
                <a:r>
                  <a:rPr lang="en-US" altLang="zh-CN" sz="2400" i="1" dirty="0"/>
                  <a:t>,</a:t>
                </a:r>
                <a:r>
                  <a:rPr lang="zh-CN" altLang="en-US" sz="2400" dirty="0"/>
                  <a:t>立即有</a:t>
                </a:r>
                <a14:m>
                  <m:oMath xmlns:m="http://schemas.openxmlformats.org/officeDocument/2006/math">
                    <m:r>
                      <a:rPr lang="en-US" altLang="zh-CN" sz="2400" i="1">
                        <a:latin typeface="Cambria Math"/>
                      </a:rPr>
                      <m:t>𝒛</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𝒄𝒗</m:t>
                    </m:r>
                  </m:oMath>
                </a14:m>
                <a:r>
                  <a:rPr lang="en-US" altLang="zh-CN" sz="2400" dirty="0"/>
                  <a:t>,</a:t>
                </a:r>
                <a:r>
                  <a:rPr lang="zh-CN" altLang="en-US" sz="2400" dirty="0"/>
                  <a:t>根据引理</a:t>
                </a:r>
                <a:r>
                  <a:rPr lang="en-US" altLang="zh-CN" sz="2400" dirty="0"/>
                  <a:t>3</a:t>
                </a:r>
                <a:r>
                  <a:rPr lang="zh-CN" altLang="en-US" sz="2400" dirty="0"/>
                  <a:t>断定表示唯一。</a:t>
                </a:r>
                <a:endParaRPr lang="en-US" altLang="zh-CN" sz="2400" dirty="0"/>
              </a:p>
              <a:p>
                <a:r>
                  <a:rPr lang="zh-CN" altLang="en-US" sz="2400" dirty="0"/>
                  <a:t>该结果是</a:t>
                </a:r>
                <a:r>
                  <a:rPr lang="en-US" altLang="zh-CN" sz="2400" dirty="0"/>
                  <a:t>Minty</a:t>
                </a:r>
                <a:r>
                  <a:rPr lang="zh-CN" altLang="en-US" sz="2400" dirty="0"/>
                  <a:t>定理的特例。</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463" b="-83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934188"/>
      </p:ext>
    </p:extLst>
  </p:cSld>
  <p:clrMapOvr>
    <a:masterClrMapping/>
  </p:clrMapOvr>
  <p:transition spd="med">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凸函数和非扩张映射之间的关系</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下面证明，由于次梯度映射的单调性，我们可以构造</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上的非扩张映射来对应任意闭的正常的凸函数</a:t>
                </a:r>
                <a:endParaRPr lang="en-US" altLang="zh-CN" sz="2400" dirty="0"/>
              </a:p>
              <a:p>
                <a:r>
                  <a:rPr lang="zh-CN" altLang="en-US" sz="2400" dirty="0"/>
                  <a:t>命题</a:t>
                </a:r>
                <a:r>
                  <a:rPr lang="en-US" altLang="zh-CN" sz="2400" dirty="0"/>
                  <a:t>(</a:t>
                </a:r>
                <a:r>
                  <a:rPr lang="zh-CN" altLang="en-US" sz="2400" dirty="0">
                    <a:solidFill>
                      <a:srgbClr val="FF0000"/>
                    </a:solidFill>
                  </a:rPr>
                  <a:t>正常闭凸函数与非扩张映射的对应性</a:t>
                </a:r>
                <a:r>
                  <a:rPr lang="en-US" altLang="zh-CN" sz="2400" dirty="0"/>
                  <a:t>)</a:t>
                </a:r>
                <a:r>
                  <a:rPr lang="zh-CN" altLang="en-US" sz="2400" dirty="0"/>
                  <a:t>：给定封闭的，正常的，凸函数</a:t>
                </a:r>
                <a14:m>
                  <m:oMath xmlns:m="http://schemas.openxmlformats.org/officeDocument/2006/math">
                    <m:r>
                      <a:rPr lang="en-US" altLang="zh-CN" sz="2400">
                        <a:latin typeface="Cambria Math"/>
                      </a:rPr>
                      <m:t>𝒇</m:t>
                    </m:r>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𝑹</m:t>
                        </m:r>
                      </m:e>
                      <m:sup>
                        <m:r>
                          <a:rPr lang="en-US" altLang="zh-CN" sz="2400">
                            <a:latin typeface="Cambria Math"/>
                          </a:rPr>
                          <m:t>𝒏</m:t>
                        </m:r>
                      </m:sup>
                    </m:sSup>
                    <m:r>
                      <a:rPr lang="en-US" altLang="zh-CN" sz="2400">
                        <a:latin typeface="Cambria Math"/>
                      </a:rPr>
                      <m:t>→</m:t>
                    </m:r>
                    <m:r>
                      <a:rPr lang="en-US" altLang="zh-CN" sz="2400">
                        <a:latin typeface="Cambria Math"/>
                      </a:rPr>
                      <m:t>𝑹</m:t>
                    </m:r>
                    <m:r>
                      <a:rPr lang="en-US" altLang="zh-CN" sz="2400">
                        <a:latin typeface="Cambria Math"/>
                      </a:rPr>
                      <m:t>⋃</m:t>
                    </m:r>
                    <m:r>
                      <m:rPr>
                        <m:lit/>
                      </m:rPr>
                      <a:rPr lang="en-US" altLang="zh-CN" sz="2400">
                        <a:latin typeface="Cambria Math"/>
                      </a:rPr>
                      <m:t>{</m:t>
                    </m:r>
                    <m:r>
                      <a:rPr lang="en-US" altLang="zh-CN" sz="2400">
                        <a:latin typeface="Cambria Math"/>
                      </a:rPr>
                      <m:t>+∞</m:t>
                    </m:r>
                    <m:r>
                      <m:rPr>
                        <m:lit/>
                      </m:rPr>
                      <a:rPr lang="en-US" altLang="zh-CN" sz="2400">
                        <a:latin typeface="Cambria Math"/>
                      </a:rPr>
                      <m:t>}</m:t>
                    </m:r>
                  </m:oMath>
                </a14:m>
                <a:r>
                  <a:rPr lang="zh-CN" altLang="en-US" sz="2400" dirty="0"/>
                  <a:t>和标量</a:t>
                </a:r>
                <a14:m>
                  <m:oMath xmlns:m="http://schemas.openxmlformats.org/officeDocument/2006/math">
                    <m:r>
                      <a:rPr lang="en-US" altLang="zh-CN" sz="2400" i="1">
                        <a:latin typeface="Cambria Math"/>
                      </a:rPr>
                      <m:t>𝒄</m:t>
                    </m:r>
                    <m:r>
                      <a:rPr lang="en-US" altLang="zh-CN" sz="2400" i="1">
                        <a:latin typeface="Cambria Math"/>
                      </a:rPr>
                      <m:t>&gt;</m:t>
                    </m:r>
                    <m:r>
                      <a:rPr lang="en-US" altLang="zh-CN" sz="2400" i="1">
                        <a:latin typeface="Cambria Math"/>
                      </a:rPr>
                      <m:t>𝟎</m:t>
                    </m:r>
                  </m:oMath>
                </a14:m>
                <a:r>
                  <a:rPr lang="en-US" altLang="zh-CN" sz="2400" dirty="0"/>
                  <a:t>,</a:t>
                </a:r>
                <a:r>
                  <a:rPr lang="zh-CN" altLang="en-US" sz="2400" dirty="0"/>
                  <a:t>映射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𝒄𝒇</m:t>
                        </m:r>
                      </m:sub>
                    </m:sSub>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𝑵</m:t>
                        </m:r>
                      </m:e>
                      <m:sub>
                        <m:r>
                          <a:rPr lang="en-US" altLang="zh-CN" sz="2400" i="1" dirty="0">
                            <a:latin typeface="Cambria Math"/>
                          </a:rPr>
                          <m:t>𝒄𝒇</m:t>
                        </m:r>
                      </m:sub>
                    </m:sSub>
                    <m:d>
                      <m:dPr>
                        <m:ctrlPr>
                          <a:rPr lang="en-US" altLang="zh-CN" sz="2400" i="1" dirty="0">
                            <a:latin typeface="Cambria Math" panose="02040503050406030204" pitchFamily="18" charset="0"/>
                          </a:rPr>
                        </m:ctrlPr>
                      </m:dPr>
                      <m:e>
                        <m:r>
                          <a:rPr lang="en-US" altLang="zh-CN" sz="2400" i="1" dirty="0">
                            <a:latin typeface="Cambria Math"/>
                          </a:rPr>
                          <m:t>𝒛</m:t>
                        </m:r>
                      </m:e>
                    </m:d>
                    <m:r>
                      <a:rPr lang="en-US" altLang="zh-CN" sz="2400" i="1" dirty="0">
                        <a:latin typeface="Cambria Math"/>
                      </a:rPr>
                      <m:t>=</m:t>
                    </m:r>
                    <m:r>
                      <a:rPr lang="en-US" altLang="zh-CN" sz="2400" i="1" dirty="0">
                        <a:latin typeface="Cambria Math"/>
                      </a:rPr>
                      <m:t>𝒙</m:t>
                    </m:r>
                    <m:r>
                      <a:rPr lang="en-US" altLang="zh-CN" sz="2400" i="1" dirty="0">
                        <a:latin typeface="Cambria Math"/>
                      </a:rPr>
                      <m:t>−</m:t>
                    </m:r>
                    <m:r>
                      <a:rPr lang="en-US" altLang="zh-CN" sz="2400" i="1" dirty="0">
                        <a:latin typeface="Cambria Math"/>
                      </a:rPr>
                      <m:t>𝒄𝒗</m:t>
                    </m:r>
                  </m:oMath>
                </a14:m>
                <a:r>
                  <a:rPr lang="en-US" altLang="zh-CN" sz="2400" dirty="0"/>
                  <a:t>, </a:t>
                </a:r>
                <a14:m>
                  <m:oMath xmlns:m="http://schemas.openxmlformats.org/officeDocument/2006/math">
                    <m:r>
                      <a:rPr lang="en-US" altLang="zh-CN" sz="2400" i="1">
                        <a:latin typeface="Cambria Math"/>
                      </a:rPr>
                      <m:t>𝒙</m:t>
                    </m:r>
                    <m:r>
                      <a:rPr lang="en-US" altLang="zh-CN" sz="2400" i="1">
                        <a:latin typeface="Cambria Math"/>
                      </a:rPr>
                      <m:t>,</m:t>
                    </m:r>
                    <m:r>
                      <a:rPr lang="en-US" altLang="zh-CN" sz="2400" i="1">
                        <a:latin typeface="Cambria Math"/>
                      </a:rPr>
                      <m:t>𝒗</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使得</a:t>
                </a:r>
                <a14:m>
                  <m:oMath xmlns:m="http://schemas.openxmlformats.org/officeDocument/2006/math">
                    <m:r>
                      <a:rPr lang="en-US" altLang="zh-CN" sz="2400" i="1">
                        <a:latin typeface="Cambria Math"/>
                      </a:rPr>
                      <m:t>𝒗</m:t>
                    </m:r>
                    <m:r>
                      <a:rPr lang="en-US" altLang="zh-CN" sz="2400" i="1">
                        <a:latin typeface="Cambria Math"/>
                      </a:rPr>
                      <m:t>∈</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latin typeface="Cambria Math"/>
                      </a:rPr>
                      <m:t>𝒙</m:t>
                    </m:r>
                    <m:r>
                      <a:rPr lang="en-US" altLang="zh-CN" sz="2400" i="1">
                        <a:latin typeface="Cambria Math"/>
                      </a:rPr>
                      <m:t>+</m:t>
                    </m:r>
                    <m:r>
                      <a:rPr lang="en-US" altLang="zh-CN" sz="2400" i="1">
                        <a:latin typeface="Cambria Math"/>
                      </a:rPr>
                      <m:t>𝒄𝒗</m:t>
                    </m:r>
                    <m:r>
                      <a:rPr lang="en-US" altLang="zh-CN" sz="2400" i="1">
                        <a:latin typeface="Cambria Math"/>
                      </a:rPr>
                      <m:t>=</m:t>
                    </m:r>
                    <m:r>
                      <a:rPr lang="en-US" altLang="zh-CN" sz="2400" i="1">
                        <a:latin typeface="Cambria Math"/>
                      </a:rPr>
                      <m:t>𝒛</m:t>
                    </m:r>
                  </m:oMath>
                </a14:m>
                <a:r>
                  <a:rPr lang="zh-CN" altLang="en-US" sz="2400" dirty="0"/>
                  <a:t>是几乎处处有定义并且是非扩张的映射</a:t>
                </a:r>
                <a:r>
                  <a:rPr lang="en-US" altLang="zh-CN" sz="2400" dirty="0"/>
                  <a:t>(everywhere uniquely and </a:t>
                </a:r>
                <a:r>
                  <a:rPr lang="en-US" altLang="zh-CN" sz="2400" dirty="0" err="1"/>
                  <a:t>nonexpansive</a:t>
                </a:r>
                <a:r>
                  <a:rPr lang="en-US" altLang="zh-CN" sz="2400" dirty="0"/>
                  <a:t>)</a:t>
                </a:r>
                <a:r>
                  <a:rPr lang="zh-CN" altLang="en-US" sz="2400" dirty="0"/>
                  <a:t>。并且映射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𝒄𝒇</m:t>
                        </m:r>
                      </m:sub>
                    </m:sSub>
                  </m:oMath>
                </a14:m>
                <a:r>
                  <a:rPr lang="zh-CN" altLang="en-US" sz="2400" dirty="0"/>
                  <a:t>的不动点即是函数</a:t>
                </a:r>
                <a14:m>
                  <m:oMath xmlns:m="http://schemas.openxmlformats.org/officeDocument/2006/math">
                    <m:r>
                      <a:rPr lang="en-US" altLang="zh-CN" sz="2400" i="1">
                        <a:latin typeface="Cambria Math"/>
                      </a:rPr>
                      <m:t>𝒇</m:t>
                    </m:r>
                  </m:oMath>
                </a14:m>
                <a:r>
                  <a:rPr lang="zh-CN" altLang="en-US" sz="2400" dirty="0"/>
                  <a:t>的极小点。</a:t>
                </a:r>
                <a:endParaRPr lang="en-US" altLang="zh-CN" sz="2400" dirty="0"/>
              </a:p>
              <a:p>
                <a:r>
                  <a:rPr lang="zh-CN" altLang="en-US" sz="2400" dirty="0"/>
                  <a:t>证明：</a:t>
                </a:r>
                <a:r>
                  <a:rPr lang="zh-CN" altLang="en-US" sz="2000" dirty="0"/>
                  <a:t>由上页的命题知</a:t>
                </a:r>
                <a14:m>
                  <m:oMath xmlns:m="http://schemas.openxmlformats.org/officeDocument/2006/math">
                    <m:r>
                      <a:rPr lang="en-US" altLang="zh-CN" sz="2000" i="1">
                        <a:latin typeface="Cambria Math"/>
                      </a:rPr>
                      <m:t>𝒛</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zh-CN" altLang="en-US" sz="2000" dirty="0"/>
                  <a:t>唯一表示为</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𝒄𝒗</m:t>
                    </m:r>
                  </m:oMath>
                </a14:m>
                <a:r>
                  <a:rPr lang="en-US" altLang="zh-CN" sz="2000" dirty="0"/>
                  <a:t>,</a:t>
                </a:r>
                <a:r>
                  <a:rPr lang="zh-CN" altLang="en-US" sz="2000" dirty="0"/>
                  <a:t>因此</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𝑵</m:t>
                        </m:r>
                      </m:e>
                      <m:sub>
                        <m:r>
                          <a:rPr lang="en-US" altLang="zh-CN" sz="2000" i="1">
                            <a:latin typeface="Cambria Math"/>
                          </a:rPr>
                          <m:t>𝒄𝒇</m:t>
                        </m:r>
                      </m:sub>
                    </m:sSub>
                    <m:r>
                      <a:rPr lang="en-US" altLang="zh-CN" sz="2000" i="1">
                        <a:latin typeface="Cambria Math"/>
                      </a:rPr>
                      <m:t>(</m:t>
                    </m:r>
                    <m:r>
                      <a:rPr lang="en-US" altLang="zh-CN" sz="2000" i="1">
                        <a:latin typeface="Cambria Math"/>
                      </a:rPr>
                      <m:t>𝒛</m:t>
                    </m:r>
                    <m:r>
                      <a:rPr lang="en-US" altLang="zh-CN" sz="2000" i="1">
                        <a:latin typeface="Cambria Math"/>
                      </a:rPr>
                      <m:t>)</m:t>
                    </m:r>
                  </m:oMath>
                </a14:m>
                <a:r>
                  <a:rPr lang="zh-CN" altLang="en-US" sz="2000" dirty="0"/>
                  <a:t>对所有的</a:t>
                </a:r>
                <a14:m>
                  <m:oMath xmlns:m="http://schemas.openxmlformats.org/officeDocument/2006/math">
                    <m:r>
                      <a:rPr lang="en-US" altLang="zh-CN" sz="2000" i="1">
                        <a:latin typeface="Cambria Math"/>
                      </a:rPr>
                      <m:t>𝒛</m:t>
                    </m:r>
                  </m:oMath>
                </a14:m>
                <a:r>
                  <a:rPr lang="zh-CN" altLang="en-US" sz="2000" dirty="0"/>
                  <a:t>存在且唯一。下面证明其是非扩张的。任意</a:t>
                </a:r>
                <a14:m>
                  <m:oMath xmlns:m="http://schemas.openxmlformats.org/officeDocument/2006/math">
                    <m:r>
                      <a:rPr lang="en-US" altLang="zh-CN" sz="2000" i="1">
                        <a:latin typeface="Cambria Math"/>
                      </a:rPr>
                      <m:t>𝒛</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 </m:t>
                    </m:r>
                    <m:r>
                      <a:rPr lang="en-US" altLang="zh-CN" sz="2000" i="1">
                        <a:latin typeface="Cambria Math"/>
                      </a:rPr>
                      <m:t>𝒛</m:t>
                    </m:r>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𝒄𝒗</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𝒄𝒗</m:t>
                    </m:r>
                    <m:r>
                      <a:rPr lang="en-US" altLang="zh-CN" sz="2000" i="1">
                        <a:latin typeface="Cambria Math"/>
                      </a:rPr>
                      <m:t>′</m:t>
                    </m:r>
                  </m:oMath>
                </a14:m>
                <a:r>
                  <a:rPr lang="en-US" altLang="zh-CN" sz="2000" dirty="0"/>
                  <a:t>,</a:t>
                </a:r>
                <a14:m>
                  <m:oMath xmlns:m="http://schemas.openxmlformats.org/officeDocument/2006/math">
                    <m:r>
                      <a:rPr lang="en-US" altLang="zh-CN" sz="2000" i="1" dirty="0">
                        <a:latin typeface="Cambria Math"/>
                      </a:rPr>
                      <m:t>𝒗</m:t>
                    </m:r>
                    <m:r>
                      <a:rPr lang="en-US" altLang="zh-CN" sz="2000" i="1" dirty="0">
                        <a:latin typeface="Cambria Math"/>
                      </a:rPr>
                      <m:t>∈</m:t>
                    </m:r>
                    <m:r>
                      <a:rPr lang="en-US" altLang="zh-CN" sz="2000" i="1" dirty="0">
                        <a:latin typeface="Cambria Math"/>
                      </a:rPr>
                      <m:t>𝝏</m:t>
                    </m:r>
                    <m:r>
                      <a:rPr lang="en-US" altLang="zh-CN" sz="2000" i="1" dirty="0">
                        <a:latin typeface="Cambria Math"/>
                      </a:rPr>
                      <m:t>𝒇</m:t>
                    </m:r>
                    <m:d>
                      <m:dPr>
                        <m:ctrlPr>
                          <a:rPr lang="en-US" altLang="zh-CN" sz="2000" i="1" dirty="0">
                            <a:latin typeface="Cambria Math" panose="02040503050406030204" pitchFamily="18" charset="0"/>
                          </a:rPr>
                        </m:ctrlPr>
                      </m:dPr>
                      <m:e>
                        <m:r>
                          <a:rPr lang="en-US" altLang="zh-CN" sz="2000" i="1" dirty="0">
                            <a:latin typeface="Cambria Math"/>
                          </a:rPr>
                          <m:t>𝒙</m:t>
                        </m:r>
                      </m:e>
                    </m:d>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m:t>
                    </m:r>
                    <m:r>
                      <a:rPr lang="en-US" altLang="zh-CN" sz="2000" i="1" dirty="0">
                        <a:latin typeface="Cambria Math"/>
                      </a:rPr>
                      <m:t>𝒇</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oMath>
                </a14:m>
                <a:r>
                  <a:rPr lang="en-US" altLang="zh-CN" sz="2000" dirty="0"/>
                  <a:t>,</a:t>
                </a:r>
                <a14:m>
                  <m:oMath xmlns:m="http://schemas.openxmlformats.org/officeDocument/2006/math">
                    <m:r>
                      <m:rPr>
                        <m:lit/>
                      </m:rPr>
                      <a:rPr lang="en-US" altLang="zh-CN" sz="2000" i="1" dirty="0">
                        <a:latin typeface="Cambria Math"/>
                      </a:rPr>
                      <m:t>||</m:t>
                    </m:r>
                    <m:r>
                      <a:rPr lang="en-US" altLang="zh-CN" sz="2000" i="1" dirty="0">
                        <a:latin typeface="Cambria Math"/>
                      </a:rPr>
                      <m:t>𝒛</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𝒙</m:t>
                    </m:r>
                    <m:r>
                      <a:rPr lang="en-US" altLang="zh-CN" sz="2000" i="1" dirty="0">
                        <a:latin typeface="Cambria Math"/>
                      </a:rPr>
                      <m:t>+</m:t>
                    </m:r>
                    <m:r>
                      <a:rPr lang="en-US" altLang="zh-CN" sz="2000" i="1" dirty="0">
                        <a:latin typeface="Cambria Math"/>
                      </a:rPr>
                      <m:t>𝒄𝒗</m:t>
                    </m:r>
                    <m:r>
                      <a:rPr lang="en-US" altLang="zh-CN" sz="2000" i="1" dirty="0">
                        <a:latin typeface="Cambria Math"/>
                      </a:rPr>
                      <m:t>−</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𝒄</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e>
                    </m:d>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a:rPr lang="en-US" altLang="zh-CN" sz="2000" i="1" dirty="0">
                        <a:latin typeface="Cambria Math"/>
                      </a:rPr>
                      <m:t>𝟐</m:t>
                    </m:r>
                    <m:r>
                      <a:rPr lang="en-US" altLang="zh-CN" sz="2000" i="1" dirty="0">
                        <a:latin typeface="Cambria Math"/>
                      </a:rPr>
                      <m:t>𝒄</m:t>
                    </m:r>
                    <m:d>
                      <m:dPr>
                        <m:begChr m:val="〈"/>
                        <m:endChr m:val="〉"/>
                        <m:ctrlPr>
                          <a:rPr lang="en-US" altLang="zh-CN" sz="2000" i="1" dirty="0">
                            <a:latin typeface="Cambria Math" panose="02040503050406030204" pitchFamily="18" charset="0"/>
                          </a:rPr>
                        </m:ctrlPr>
                      </m:dPr>
                      <m:e>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𝒗</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e>
                    </m:d>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𝒄</m:t>
                        </m:r>
                      </m:e>
                      <m:sup>
                        <m:r>
                          <a:rPr lang="en-US" altLang="zh-CN" sz="2000" i="1" dirty="0">
                            <a:latin typeface="Cambria Math"/>
                          </a:rPr>
                          <m:t>𝟐</m:t>
                        </m:r>
                      </m:sup>
                    </m:sSup>
                    <m:r>
                      <m:rPr>
                        <m:lit/>
                      </m:rPr>
                      <a:rPr lang="en-US" altLang="zh-CN" sz="2000" i="1" dirty="0">
                        <a:latin typeface="Cambria Math"/>
                      </a:rPr>
                      <m:t>||</m:t>
                    </m:r>
                    <m:r>
                      <a:rPr lang="en-US" altLang="zh-CN" sz="2000" i="1" dirty="0">
                        <a:latin typeface="Cambria Math"/>
                      </a:rPr>
                      <m:t>𝒗</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r>
                          <a:rPr lang="en-US" altLang="zh-CN" sz="2000" i="1" dirty="0">
                            <a:latin typeface="Cambria Math"/>
                          </a:rPr>
                          <m:t>𝒛</m:t>
                        </m:r>
                      </m:e>
                    </m:d>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e>
                    </m:d>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𝒙</m:t>
                    </m:r>
                    <m:r>
                      <a:rPr lang="en-US" altLang="zh-CN" sz="2000" i="1" dirty="0">
                        <a:latin typeface="Cambria Math"/>
                      </a:rPr>
                      <m:t>−</m:t>
                    </m:r>
                    <m:r>
                      <a:rPr lang="en-US" altLang="zh-CN" sz="2000" i="1" dirty="0">
                        <a:latin typeface="Cambria Math"/>
                      </a:rPr>
                      <m:t>𝒄𝒗</m:t>
                    </m:r>
                    <m:r>
                      <a:rPr lang="en-US" altLang="zh-CN" sz="2000" i="1" dirty="0">
                        <a:latin typeface="Cambria Math"/>
                      </a:rPr>
                      <m:t>−</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𝒄</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e>
                    </m:d>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a:rPr lang="en-US" altLang="zh-CN" sz="2000" i="1" dirty="0">
                        <a:latin typeface="Cambria Math"/>
                      </a:rPr>
                      <m:t>𝟐</m:t>
                    </m:r>
                    <m:r>
                      <a:rPr lang="en-US" altLang="zh-CN" sz="2000" i="1" dirty="0">
                        <a:latin typeface="Cambria Math"/>
                      </a:rPr>
                      <m:t>𝒄</m:t>
                    </m:r>
                    <m:d>
                      <m:dPr>
                        <m:begChr m:val="〈"/>
                        <m:endChr m:val="〉"/>
                        <m:ctrlPr>
                          <a:rPr lang="en-US" altLang="zh-CN" sz="2000" i="1" dirty="0">
                            <a:latin typeface="Cambria Math" panose="02040503050406030204" pitchFamily="18" charset="0"/>
                          </a:rPr>
                        </m:ctrlPr>
                      </m:dPr>
                      <m:e>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𝒗</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e>
                    </m:d>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𝒄</m:t>
                        </m:r>
                      </m:e>
                      <m:sup>
                        <m:r>
                          <a:rPr lang="en-US" altLang="zh-CN" sz="2000" i="1" dirty="0">
                            <a:latin typeface="Cambria Math"/>
                          </a:rPr>
                          <m:t>𝟐</m:t>
                        </m:r>
                      </m:sup>
                    </m:sSup>
                    <m:r>
                      <m:rPr>
                        <m:lit/>
                      </m:rPr>
                      <a:rPr lang="en-US" altLang="zh-CN" sz="2000" i="1" dirty="0">
                        <a:latin typeface="Cambria Math"/>
                      </a:rPr>
                      <m:t>||</m:t>
                    </m:r>
                    <m:r>
                      <a:rPr lang="en-US" altLang="zh-CN" sz="2000" i="1" dirty="0">
                        <a:latin typeface="Cambria Math"/>
                      </a:rPr>
                      <m:t>𝒗</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oMath>
                </a14:m>
                <a:r>
                  <a:rPr lang="en-US" altLang="zh-CN" sz="2000" dirty="0"/>
                  <a:t>,</a:t>
                </a:r>
                <a:r>
                  <a:rPr lang="zh-CN" altLang="en-US" sz="2000" dirty="0"/>
                  <a:t>因此</a:t>
                </a:r>
                <a14:m>
                  <m:oMath xmlns:m="http://schemas.openxmlformats.org/officeDocument/2006/math">
                    <m:r>
                      <m:rPr>
                        <m:lit/>
                      </m:rP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r>
                          <a:rPr lang="en-US" altLang="zh-CN" sz="2000" i="1" dirty="0">
                            <a:latin typeface="Cambria Math"/>
                          </a:rPr>
                          <m:t>𝒛</m:t>
                        </m:r>
                      </m:e>
                    </m:d>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e>
                    </m:d>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𝒛</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a:rPr lang="en-US" altLang="zh-CN" sz="2000" i="1" dirty="0">
                        <a:latin typeface="Cambria Math"/>
                      </a:rPr>
                      <m:t>𝟒</m:t>
                    </m:r>
                    <m:r>
                      <a:rPr lang="en-US" altLang="zh-CN" sz="2000" i="1" dirty="0">
                        <a:latin typeface="Cambria Math"/>
                      </a:rPr>
                      <m:t>𝒄</m:t>
                    </m:r>
                    <m:d>
                      <m:dPr>
                        <m:begChr m:val="〈"/>
                        <m:endChr m:val="〉"/>
                        <m:ctrlPr>
                          <a:rPr lang="en-US" altLang="zh-CN" sz="2000" i="1" dirty="0">
                            <a:latin typeface="Cambria Math" panose="02040503050406030204" pitchFamily="18" charset="0"/>
                          </a:rPr>
                        </m:ctrlPr>
                      </m:dPr>
                      <m:e>
                        <m:r>
                          <a:rPr lang="en-US" altLang="zh-CN" sz="2000" i="1" dirty="0">
                            <a:latin typeface="Cambria Math"/>
                          </a:rPr>
                          <m:t>𝒙</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𝒗</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𝒗</m:t>
                            </m:r>
                          </m:e>
                          <m:sup>
                            <m:r>
                              <a:rPr lang="en-US" altLang="zh-CN" sz="2000" i="1" dirty="0">
                                <a:latin typeface="Cambria Math"/>
                              </a:rPr>
                              <m:t>′</m:t>
                            </m:r>
                          </m:sup>
                        </m:sSup>
                      </m:e>
                    </m:d>
                  </m:oMath>
                </a14:m>
                <a:r>
                  <a:rPr lang="zh-CN" altLang="en-US" sz="2000" dirty="0"/>
                  <a:t>，从而</a:t>
                </a:r>
                <a14:m>
                  <m:oMath xmlns:m="http://schemas.openxmlformats.org/officeDocument/2006/math">
                    <m:r>
                      <m:rPr>
                        <m:lit/>
                      </m:rP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r>
                          <a:rPr lang="en-US" altLang="zh-CN" sz="2000" i="1" dirty="0">
                            <a:latin typeface="Cambria Math"/>
                          </a:rPr>
                          <m:t>𝒛</m:t>
                        </m:r>
                      </m:e>
                    </m:d>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𝑵</m:t>
                        </m:r>
                      </m:e>
                      <m:sub>
                        <m:r>
                          <a:rPr lang="en-US" altLang="zh-CN" sz="2000" i="1" dirty="0">
                            <a:latin typeface="Cambria Math"/>
                          </a:rPr>
                          <m:t>𝒄𝒇</m:t>
                        </m:r>
                      </m:sub>
                    </m:sSub>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e>
                    </m:d>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r>
                      <a:rPr lang="en-US" altLang="zh-CN" sz="2000" i="1" dirty="0">
                        <a:latin typeface="Cambria Math"/>
                      </a:rPr>
                      <m:t>≤</m:t>
                    </m:r>
                    <m:r>
                      <m:rPr>
                        <m:lit/>
                      </m:rPr>
                      <a:rPr lang="en-US" altLang="zh-CN" sz="2000" i="1" dirty="0">
                        <a:latin typeface="Cambria Math"/>
                      </a:rPr>
                      <m:t>||</m:t>
                    </m:r>
                    <m:r>
                      <a:rPr lang="en-US" altLang="zh-CN" sz="2000" i="1" dirty="0">
                        <a:latin typeface="Cambria Math"/>
                      </a:rPr>
                      <m:t>𝒛</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𝒛</m:t>
                        </m:r>
                      </m:e>
                      <m:sup>
                        <m:r>
                          <a:rPr lang="en-US" altLang="zh-CN" sz="2000" i="1" dirty="0">
                            <a:latin typeface="Cambria Math"/>
                          </a:rPr>
                          <m:t>′</m:t>
                        </m:r>
                      </m:sup>
                    </m:sSup>
                    <m:r>
                      <m:rPr>
                        <m:lit/>
                      </m:rPr>
                      <a:rPr lang="en-US" altLang="zh-CN" sz="2000" i="1" dirty="0">
                        <a:latin typeface="Cambria Math"/>
                      </a:rPr>
                      <m:t>|</m:t>
                    </m:r>
                    <m:sSup>
                      <m:sSupPr>
                        <m:ctrlPr>
                          <a:rPr lang="en-US" altLang="zh-CN" sz="2000" i="1" dirty="0">
                            <a:latin typeface="Cambria Math" panose="02040503050406030204" pitchFamily="18" charset="0"/>
                          </a:rPr>
                        </m:ctrlPr>
                      </m:sSupPr>
                      <m:e>
                        <m:r>
                          <m:rPr>
                            <m:lit/>
                          </m:rPr>
                          <a:rPr lang="en-US" altLang="zh-CN" sz="2000" i="1" dirty="0">
                            <a:latin typeface="Cambria Math"/>
                          </a:rPr>
                          <m:t>|</m:t>
                        </m:r>
                      </m:e>
                      <m:sup>
                        <m:r>
                          <a:rPr lang="en-US" altLang="zh-CN" sz="2000" i="1" dirty="0">
                            <a:latin typeface="Cambria Math"/>
                          </a:rPr>
                          <m:t>𝟐</m:t>
                        </m:r>
                      </m:sup>
                    </m:sSup>
                  </m:oMath>
                </a14:m>
                <a:r>
                  <a:rPr lang="zh-CN" altLang="en-US" sz="2400" dirty="0"/>
                  <a:t>是非扩张的。不动点</a:t>
                </a:r>
                <a14:m>
                  <m:oMath xmlns:m="http://schemas.openxmlformats.org/officeDocument/2006/math">
                    <m:r>
                      <a:rPr lang="en-US" altLang="zh-CN" sz="2400" i="1">
                        <a:latin typeface="Cambria Math"/>
                      </a:rPr>
                      <m:t>𝒛</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𝒄𝒇</m:t>
                        </m:r>
                        <m:d>
                          <m:dPr>
                            <m:ctrlPr>
                              <a:rPr lang="en-US" altLang="zh-CN" sz="2400" i="1">
                                <a:latin typeface="Cambria Math" panose="02040503050406030204" pitchFamily="18" charset="0"/>
                              </a:rPr>
                            </m:ctrlPr>
                          </m:dPr>
                          <m:e>
                            <m:r>
                              <a:rPr lang="en-US" altLang="zh-CN" sz="2400" i="1">
                                <a:latin typeface="Cambria Math"/>
                              </a:rPr>
                              <m:t>𝒛</m:t>
                            </m:r>
                          </m:e>
                        </m:d>
                      </m:sub>
                    </m:sSub>
                    <m:r>
                      <a:rPr lang="en-US" altLang="zh-CN" sz="2400" i="1">
                        <a:latin typeface="Cambria Math"/>
                      </a:rPr>
                      <m:t>=</m:t>
                    </m:r>
                    <m:r>
                      <a:rPr lang="en-US" altLang="zh-CN" sz="2400" i="1">
                        <a:latin typeface="Cambria Math"/>
                      </a:rPr>
                      <m:t>𝒛</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𝒄𝒗</m:t>
                    </m:r>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𝒄𝒗</m:t>
                    </m:r>
                    <m:r>
                      <a:rPr lang="en-US" altLang="zh-CN" sz="2400" i="1">
                        <a:latin typeface="Cambria Math"/>
                      </a:rPr>
                      <m:t>⇒</m:t>
                    </m:r>
                    <m:r>
                      <a:rPr lang="en-US" altLang="zh-CN" sz="2400" i="1">
                        <a:latin typeface="Cambria Math"/>
                      </a:rPr>
                      <m:t>𝒗</m:t>
                    </m:r>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m:t>
                    </m:r>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en-US" altLang="zh-CN" sz="2400" dirty="0"/>
                  <a:t>,</a:t>
                </a:r>
                <a:r>
                  <a:rPr lang="zh-CN" altLang="en-US" sz="2400" dirty="0"/>
                  <a:t>从而表明</a:t>
                </a:r>
                <a14:m>
                  <m:oMath xmlns:m="http://schemas.openxmlformats.org/officeDocument/2006/math">
                    <m:r>
                      <a:rPr lang="en-US" altLang="zh-CN" sz="2400" i="1">
                        <a:latin typeface="Cambria Math"/>
                      </a:rPr>
                      <m:t>𝒙</m:t>
                    </m:r>
                  </m:oMath>
                </a14:m>
                <a:r>
                  <a:rPr lang="zh-CN" altLang="en-US" sz="2400" dirty="0"/>
                  <a:t>最小化</a:t>
                </a:r>
                <a14:m>
                  <m:oMath xmlns:m="http://schemas.openxmlformats.org/officeDocument/2006/math">
                    <m:r>
                      <a:rPr lang="en-US" altLang="zh-CN" sz="2400" i="1">
                        <a:latin typeface="Cambria Math"/>
                      </a:rPr>
                      <m:t>𝒇</m:t>
                    </m:r>
                  </m:oMath>
                </a14:m>
                <a:r>
                  <a:rPr lang="en-US" altLang="zh-CN" sz="2400" dirty="0"/>
                  <a:t>,</a:t>
                </a:r>
                <a:r>
                  <a:rPr lang="zh-CN" altLang="en-US" sz="2400" dirty="0"/>
                  <a:t>且</a:t>
                </a:r>
                <a14:m>
                  <m:oMath xmlns:m="http://schemas.openxmlformats.org/officeDocument/2006/math">
                    <m:r>
                      <a:rPr lang="en-US" altLang="zh-CN" sz="2400" i="1">
                        <a:latin typeface="Cambria Math"/>
                      </a:rPr>
                      <m:t>𝒛</m:t>
                    </m:r>
                    <m:r>
                      <a:rPr lang="en-US" altLang="zh-CN" sz="2400" i="1">
                        <a:latin typeface="Cambria Math"/>
                      </a:rPr>
                      <m:t>=</m:t>
                    </m:r>
                    <m:r>
                      <a:rPr lang="en-US" altLang="zh-CN" sz="2400" i="1">
                        <a:latin typeface="Cambria Math"/>
                      </a:rPr>
                      <m:t>𝒙</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728" b="-3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4599135"/>
      </p:ext>
    </p:extLst>
  </p:cSld>
  <p:clrMapOvr>
    <a:masterClrMapping/>
  </p:clrMapOvr>
  <p:transition spd="med">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考虑优化问题</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𝟖</m:t>
                        </m:r>
                      </m:e>
                    </m:d>
                    <m:r>
                      <a:rPr lang="en-US" altLang="zh-CN" sz="2000" i="1">
                        <a:solidFill>
                          <a:srgbClr val="CC00CC"/>
                        </a:solidFill>
                        <a:latin typeface="Cambria Math"/>
                      </a:rPr>
                      <m:t> </m:t>
                    </m:r>
                    <m:r>
                      <a:rPr lang="en-US" altLang="zh-CN" sz="2000" i="1">
                        <a:latin typeface="Cambria Math"/>
                      </a:rPr>
                      <m:t>𝒎𝒊𝒏</m:t>
                    </m:r>
                    <m:r>
                      <a:rPr lang="en-US" altLang="zh-CN" sz="2000" i="1">
                        <a:latin typeface="Cambria Math"/>
                      </a:rPr>
                      <m:t> </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 </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 </m:t>
                    </m:r>
                    <m:r>
                      <a:rPr lang="en-US" altLang="zh-CN" sz="2000" i="1">
                        <a:latin typeface="Cambria Math"/>
                      </a:rPr>
                      <m:t>𝒉</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r>
                      <a:rPr lang="en-US" altLang="zh-CN" sz="2000" i="1">
                        <a:latin typeface="Cambria Math"/>
                      </a:rPr>
                      <m:t>𝑹</m:t>
                    </m:r>
                    <m:r>
                      <a:rPr lang="en-US" altLang="zh-CN" sz="2000" i="1">
                        <a:latin typeface="Cambria Math"/>
                      </a:rPr>
                      <m:t>⋃</m:t>
                    </m:r>
                    <m:r>
                      <m:rPr>
                        <m:lit/>
                      </m:rPr>
                      <a:rPr lang="en-US" altLang="zh-CN" sz="2000" i="1">
                        <a:latin typeface="Cambria Math"/>
                      </a:rPr>
                      <m:t>{</m:t>
                    </m:r>
                    <m:r>
                      <a:rPr lang="en-US" altLang="zh-CN" sz="2000" i="1">
                        <a:latin typeface="Cambria Math"/>
                      </a:rPr>
                      <m:t>+∞</m:t>
                    </m:r>
                    <m:r>
                      <m:rPr>
                        <m:lit/>
                      </m:rPr>
                      <a:rPr lang="en-US" altLang="zh-CN" sz="2000" i="1">
                        <a:latin typeface="Cambria Math"/>
                      </a:rPr>
                      <m:t>}</m:t>
                    </m:r>
                  </m:oMath>
                </a14:m>
                <a:r>
                  <a:rPr lang="zh-CN" altLang="en-US" sz="2000" dirty="0"/>
                  <a:t>为闭正常凸函数，</a:t>
                </a:r>
                <a14:m>
                  <m:oMath xmlns:m="http://schemas.openxmlformats.org/officeDocument/2006/math">
                    <m:r>
                      <a:rPr lang="en-US" altLang="zh-CN" sz="2000" i="1">
                        <a:latin typeface="Cambria Math"/>
                      </a:rPr>
                      <m:t>𝑨𝒙</m:t>
                    </m:r>
                    <m:r>
                      <a:rPr lang="en-US" altLang="zh-CN" sz="2000" i="1">
                        <a:latin typeface="Cambria Math"/>
                      </a:rPr>
                      <m:t>=</m:t>
                    </m:r>
                    <m:r>
                      <a:rPr lang="en-US" altLang="zh-CN" sz="2000" i="1">
                        <a:latin typeface="Cambria Math"/>
                      </a:rPr>
                      <m:t>𝒃</m:t>
                    </m:r>
                  </m:oMath>
                </a14:m>
                <a:r>
                  <a:rPr lang="zh-CN" altLang="en-US" sz="2000" dirty="0"/>
                  <a:t>为线性等式约束，这可以通过改变变量</a:t>
                </a:r>
                <a14:m>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a:rPr>
                          <m:t>𝒙</m:t>
                        </m:r>
                        <m:r>
                          <a:rPr lang="en-US" altLang="zh-CN" sz="2000" i="1">
                            <a:latin typeface="Cambria Math"/>
                          </a:rPr>
                          <m:t>,</m:t>
                        </m:r>
                        <m:r>
                          <a:rPr lang="en-US" altLang="zh-CN" sz="2000" i="1">
                            <a:latin typeface="Cambria Math"/>
                          </a:rPr>
                          <m:t>𝒛</m:t>
                        </m:r>
                      </m:e>
                    </m:d>
                    <m:r>
                      <a:rPr lang="en-US" altLang="zh-CN" sz="2000" i="1">
                        <a:latin typeface="Cambria Math"/>
                      </a:rPr>
                      <m:t>→</m:t>
                    </m:r>
                    <m:r>
                      <a:rPr lang="en-US" altLang="zh-CN" sz="2000" i="1">
                        <a:latin typeface="Cambria Math"/>
                      </a:rPr>
                      <m:t>𝒙</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𝟎</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𝑨</m:t>
                    </m:r>
                    <m:r>
                      <a:rPr lang="en-US" altLang="zh-CN" sz="2000" i="1">
                        <a:latin typeface="Cambria Math"/>
                      </a:rPr>
                      <m:t>=[</m:t>
                    </m:r>
                    <m:r>
                      <a:rPr lang="en-US" altLang="zh-CN" sz="2000" i="1">
                        <a:latin typeface="Cambria Math"/>
                      </a:rPr>
                      <m:t>𝑴</m:t>
                    </m:r>
                    <m:r>
                      <a:rPr lang="en-US" altLang="zh-CN" sz="2000" i="1">
                        <a:latin typeface="Cambria Math"/>
                      </a:rPr>
                      <m:t> −</m:t>
                    </m:r>
                    <m:r>
                      <a:rPr lang="en-US" altLang="zh-CN" sz="2000" i="1">
                        <a:latin typeface="Cambria Math"/>
                      </a:rPr>
                      <m:t>𝑰</m:t>
                    </m:r>
                    <m:r>
                      <a:rPr lang="en-US" altLang="zh-CN" sz="2000" i="1">
                        <a:latin typeface="Cambria Math"/>
                      </a:rPr>
                      <m:t>]</m:t>
                    </m:r>
                  </m:oMath>
                </a14:m>
                <a:r>
                  <a:rPr lang="en-US" altLang="zh-CN" sz="2000" dirty="0"/>
                  <a:t>,</a:t>
                </a:r>
                <a:r>
                  <a:rPr lang="zh-CN" altLang="en-US" sz="2000" dirty="0"/>
                  <a:t>并适当定义</a:t>
                </a:r>
                <a14:m>
                  <m:oMath xmlns:m="http://schemas.openxmlformats.org/officeDocument/2006/math">
                    <m:r>
                      <a:rPr lang="en-US" altLang="zh-CN" sz="2000" i="1">
                        <a:latin typeface="Cambria Math"/>
                      </a:rPr>
                      <m:t>𝒉</m:t>
                    </m:r>
                  </m:oMath>
                </a14:m>
                <a:r>
                  <a:rPr lang="en-US" altLang="zh-CN" sz="2000" dirty="0"/>
                  <a:t>, </a:t>
                </a:r>
                <a:r>
                  <a:rPr lang="zh-CN" altLang="en-US" sz="2000" dirty="0"/>
                  <a:t>则可以用来对前面介绍的问题</a:t>
                </a:r>
                <a:r>
                  <a:rPr lang="en-US" altLang="zh-CN" sz="2000" dirty="0"/>
                  <a:t>(e1,e2)</a:t>
                </a:r>
                <a:r>
                  <a:rPr lang="zh-CN" altLang="en-US" sz="2000" dirty="0"/>
                  <a:t>建模</a:t>
                </a:r>
                <a:endParaRPr lang="en-US" altLang="zh-CN" sz="2000" dirty="0"/>
              </a:p>
              <a:p>
                <a:r>
                  <a:rPr lang="zh-CN" altLang="en-US" sz="2000" dirty="0"/>
                  <a:t>根据标准的</a:t>
                </a:r>
                <a:r>
                  <a:rPr lang="en-US" altLang="zh-CN" sz="2000" dirty="0" err="1"/>
                  <a:t>Lagrangian</a:t>
                </a:r>
                <a:r>
                  <a:rPr lang="zh-CN" altLang="en-US" sz="2000" dirty="0"/>
                  <a:t>对偶性，</a:t>
                </a:r>
                <a:r>
                  <a:rPr lang="en-US" altLang="zh-CN" sz="2000" dirty="0">
                    <a:solidFill>
                      <a:srgbClr val="CC00CC"/>
                    </a:solidFill>
                  </a:rPr>
                  <a:t> </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𝟖</m:t>
                        </m:r>
                      </m:e>
                    </m:d>
                  </m:oMath>
                </a14:m>
                <a:r>
                  <a:rPr lang="zh-CN" altLang="en-US" sz="2000" dirty="0"/>
                  <a:t>的对偶函数为</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𝟗</m:t>
                        </m:r>
                      </m:e>
                    </m:d>
                    <m:r>
                      <a:rPr lang="en-US" altLang="zh-CN" sz="2000" i="1">
                        <a:solidFill>
                          <a:srgbClr val="CC00CC"/>
                        </a:solidFill>
                        <a:latin typeface="Cambria Math"/>
                      </a:rPr>
                      <m:t> </m:t>
                    </m:r>
                    <m:r>
                      <a:rPr lang="en-US" altLang="zh-CN" sz="2000" i="1">
                        <a:latin typeface="Cambria Math"/>
                      </a:rPr>
                      <m:t>𝒒</m:t>
                    </m:r>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e>
                    </m:d>
                  </m:oMath>
                </a14:m>
                <a:r>
                  <a:rPr lang="en-US" altLang="zh-CN" sz="2000" dirty="0"/>
                  <a:t>,</a:t>
                </a:r>
                <a:r>
                  <a:rPr lang="zh-CN" altLang="en-US" sz="2000" dirty="0"/>
                  <a:t>与</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𝟖</m:t>
                        </m:r>
                      </m:e>
                    </m:d>
                  </m:oMath>
                </a14:m>
                <a:r>
                  <a:rPr lang="zh-CN" altLang="en-US" sz="2000" dirty="0"/>
                  <a:t>对应的对偶问题为</a:t>
                </a:r>
                <a14:m>
                  <m:oMath xmlns:m="http://schemas.openxmlformats.org/officeDocument/2006/math">
                    <m:r>
                      <a:rPr lang="en-US" altLang="zh-CN" sz="2000" i="1">
                        <a:latin typeface="Cambria Math"/>
                      </a:rPr>
                      <m:t>𝒎𝒂</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sub>
                    </m:sSub>
                    <m:r>
                      <a:rPr lang="en-US" altLang="zh-CN" sz="2000" i="1">
                        <a:latin typeface="Cambria Math"/>
                      </a:rPr>
                      <m:t>𝒒</m:t>
                    </m:r>
                    <m:r>
                      <a:rPr lang="en-US" altLang="zh-CN" sz="2000" i="1">
                        <a:latin typeface="Cambria Math"/>
                      </a:rPr>
                      <m:t>(</m:t>
                    </m:r>
                    <m:r>
                      <a:rPr lang="en-US" altLang="zh-CN" sz="2000" i="1">
                        <a:latin typeface="Cambria Math"/>
                      </a:rPr>
                      <m:t>𝝀</m:t>
                    </m:r>
                    <m:r>
                      <a:rPr lang="en-US" altLang="zh-CN" sz="2000" i="1">
                        <a:latin typeface="Cambria Math"/>
                      </a:rPr>
                      <m:t>)</m:t>
                    </m:r>
                  </m:oMath>
                </a14:m>
                <a:r>
                  <a:rPr lang="en-US" altLang="zh-CN" sz="2000" dirty="0"/>
                  <a:t>,</a:t>
                </a:r>
                <a:r>
                  <a:rPr lang="zh-CN" altLang="en-US" sz="2000" dirty="0"/>
                  <a:t>令</a:t>
                </a:r>
                <a14:m>
                  <m:oMath xmlns:m="http://schemas.openxmlformats.org/officeDocument/2006/math">
                    <m:r>
                      <a:rPr lang="en-US" altLang="zh-CN" sz="2000" i="1" dirty="0">
                        <a:latin typeface="Cambria Math"/>
                      </a:rPr>
                      <m:t>𝒅</m:t>
                    </m:r>
                    <m:d>
                      <m:dPr>
                        <m:ctrlPr>
                          <a:rPr lang="en-US" altLang="zh-CN" sz="2000" i="1" dirty="0">
                            <a:latin typeface="Cambria Math" panose="02040503050406030204" pitchFamily="18" charset="0"/>
                          </a:rPr>
                        </m:ctrlPr>
                      </m:dPr>
                      <m:e>
                        <m:r>
                          <a:rPr lang="en-US" altLang="zh-CN" sz="2000" i="1" dirty="0">
                            <a:latin typeface="Cambria Math"/>
                          </a:rPr>
                          <m:t>𝝀</m:t>
                        </m:r>
                      </m:e>
                    </m:d>
                    <m:r>
                      <a:rPr lang="en-US" altLang="zh-CN" sz="2000" i="1" dirty="0">
                        <a:latin typeface="Cambria Math"/>
                      </a:rPr>
                      <m:t>=−</m:t>
                    </m:r>
                    <m:r>
                      <a:rPr lang="en-US" altLang="zh-CN" sz="2000" i="1" dirty="0">
                        <a:latin typeface="Cambria Math"/>
                      </a:rPr>
                      <m:t>𝒒</m:t>
                    </m:r>
                    <m:r>
                      <a:rPr lang="en-US" altLang="zh-CN" sz="2000" i="1" dirty="0">
                        <a:latin typeface="Cambria Math"/>
                      </a:rPr>
                      <m:t>(</m:t>
                    </m:r>
                    <m:r>
                      <a:rPr lang="en-US" altLang="zh-CN" sz="2000" i="1" dirty="0">
                        <a:latin typeface="Cambria Math"/>
                      </a:rPr>
                      <m:t>𝝀</m:t>
                    </m:r>
                    <m:r>
                      <a:rPr lang="en-US" altLang="zh-CN" sz="2000" i="1" dirty="0">
                        <a:latin typeface="Cambria Math"/>
                      </a:rPr>
                      <m:t>)</m:t>
                    </m:r>
                  </m:oMath>
                </a14:m>
                <a:r>
                  <a:rPr lang="en-US" altLang="zh-CN" sz="2000" dirty="0"/>
                  <a:t>,</a:t>
                </a:r>
                <a:r>
                  <a:rPr lang="zh-CN" altLang="en-US" sz="2000" dirty="0"/>
                  <a:t>则有</a:t>
                </a:r>
                <a:endParaRPr lang="en-US" altLang="zh-CN" sz="2000" dirty="0"/>
              </a:p>
              <a:p>
                <a:r>
                  <a:rPr lang="zh-CN" altLang="en-US" sz="2000" dirty="0">
                    <a:solidFill>
                      <a:srgbClr val="FF0000"/>
                    </a:solidFill>
                  </a:rPr>
                  <a:t>引理</a:t>
                </a:r>
                <a:r>
                  <a:rPr lang="en-US" altLang="zh-CN" sz="2000" dirty="0">
                    <a:solidFill>
                      <a:srgbClr val="FF0000"/>
                    </a:solidFill>
                  </a:rPr>
                  <a:t>(</a:t>
                </a:r>
                <a:r>
                  <a:rPr lang="zh-CN" altLang="en-US" sz="2000" dirty="0">
                    <a:solidFill>
                      <a:srgbClr val="FF0000"/>
                    </a:solidFill>
                  </a:rPr>
                  <a:t>对偶函数极小点引理</a:t>
                </a:r>
                <a:r>
                  <a:rPr lang="en-US" altLang="zh-CN" sz="2000" dirty="0">
                    <a:solidFill>
                      <a:srgbClr val="FF0000"/>
                    </a:solidFill>
                  </a:rPr>
                  <a:t>)</a:t>
                </a:r>
                <a:r>
                  <a:rPr lang="zh-CN" altLang="en-US" sz="2000" dirty="0">
                    <a:solidFill>
                      <a:srgbClr val="FF0000"/>
                    </a:solidFill>
                  </a:rPr>
                  <a:t>：</a:t>
                </a:r>
                <a:r>
                  <a:rPr lang="zh-CN" altLang="en-US" sz="2000" dirty="0"/>
                  <a:t>函数</a:t>
                </a:r>
                <a14:m>
                  <m:oMath xmlns:m="http://schemas.openxmlformats.org/officeDocument/2006/math">
                    <m:r>
                      <a:rPr lang="en-US" altLang="zh-CN" sz="2000" i="1">
                        <a:latin typeface="Cambria Math"/>
                      </a:rPr>
                      <m:t>𝒅</m:t>
                    </m:r>
                  </m:oMath>
                </a14:m>
                <a:r>
                  <a:rPr lang="zh-CN" altLang="en-US" sz="2000" dirty="0"/>
                  <a:t>是闭凸函数。如果对某个</a:t>
                </a:r>
                <a14:m>
                  <m:oMath xmlns:m="http://schemas.openxmlformats.org/officeDocument/2006/math">
                    <m:r>
                      <a:rPr lang="en-US" altLang="zh-CN" sz="2000" i="1">
                        <a:latin typeface="Cambria Math"/>
                      </a:rPr>
                      <m:t>𝝀</m:t>
                    </m:r>
                  </m:oMath>
                </a14:m>
                <a:r>
                  <a:rPr lang="en-US" altLang="zh-CN" sz="2000" dirty="0"/>
                  <a:t>, </a:t>
                </a:r>
                <a:r>
                  <a:rPr lang="zh-CN" altLang="en-US" sz="2000" dirty="0"/>
                  <a:t>向量</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en-US" altLang="zh-CN" sz="2000" dirty="0">
                    <a:solidFill>
                      <a:srgbClr val="CC00CC"/>
                    </a:solidFill>
                  </a:rPr>
                  <a:t> </a:t>
                </a:r>
                <a:r>
                  <a:rPr lang="zh-CN" altLang="en-US" sz="2000" dirty="0">
                    <a:solidFill>
                      <a:srgbClr val="CC00CC"/>
                    </a:solidFill>
                  </a:rPr>
                  <a:t>为</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𝟗</m:t>
                        </m:r>
                      </m:e>
                    </m:d>
                  </m:oMath>
                </a14:m>
                <a:r>
                  <a:rPr lang="zh-CN" altLang="en-US" sz="2000" dirty="0"/>
                  <a:t>的极小点，则</a:t>
                </a:r>
                <a14:m>
                  <m:oMath xmlns:m="http://schemas.openxmlformats.org/officeDocument/2006/math">
                    <m:r>
                      <a:rPr lang="en-US" altLang="zh-CN" sz="2000" i="1">
                        <a:latin typeface="Cambria Math"/>
                      </a:rPr>
                      <m:t>𝒃</m:t>
                    </m:r>
                    <m:r>
                      <a:rPr lang="en-US" altLang="zh-CN" sz="2000" i="1">
                        <a:latin typeface="Cambria Math"/>
                      </a:rPr>
                      <m:t>−</m:t>
                    </m:r>
                    <m:r>
                      <a:rPr lang="en-US" altLang="zh-CN" sz="2000" i="1">
                        <a:latin typeface="Cambria Math"/>
                      </a:rPr>
                      <m:t>𝑨</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m:t>
                    </m:r>
                    <m:r>
                      <a:rPr lang="en-US" altLang="zh-CN" sz="2000" i="1">
                        <a:latin typeface="Cambria Math"/>
                      </a:rPr>
                      <m:t>𝒅</m:t>
                    </m:r>
                    <m:r>
                      <a:rPr lang="en-US" altLang="zh-CN" sz="2000" i="1">
                        <a:latin typeface="Cambria Math"/>
                      </a:rPr>
                      <m:t>(</m:t>
                    </m:r>
                    <m:r>
                      <a:rPr lang="en-US" altLang="zh-CN" sz="2000" i="1">
                        <a:latin typeface="Cambria Math"/>
                      </a:rPr>
                      <m:t>𝝀</m:t>
                    </m:r>
                    <m:r>
                      <a:rPr lang="en-US" altLang="zh-CN" sz="2000" i="1">
                        <a:latin typeface="Cambria Math"/>
                      </a:rPr>
                      <m:t>)</m:t>
                    </m:r>
                  </m:oMath>
                </a14:m>
                <a:endParaRPr lang="en-US" altLang="zh-CN" sz="2000" dirty="0"/>
              </a:p>
              <a:p>
                <a:pPr marL="0" indent="0">
                  <a:buNone/>
                </a:pPr>
                <a:r>
                  <a:rPr lang="zh-CN" altLang="en-US" sz="2000" dirty="0"/>
                  <a:t>证明：</a:t>
                </a:r>
                <a:r>
                  <a:rPr lang="en-US" altLang="zh-CN" sz="2000" dirty="0"/>
                  <a:t> </a:t>
                </a:r>
                <a14:m>
                  <m:oMath xmlns:m="http://schemas.openxmlformats.org/officeDocument/2006/math">
                    <m:r>
                      <a:rPr lang="en-US" altLang="zh-CN" sz="2000" i="1">
                        <a:latin typeface="Cambria Math"/>
                      </a:rPr>
                      <m:t>𝒅</m:t>
                    </m:r>
                    <m:d>
                      <m:dPr>
                        <m:ctrlPr>
                          <a:rPr lang="en-US" altLang="zh-CN" sz="2000" i="1">
                            <a:latin typeface="Cambria Math" panose="02040503050406030204" pitchFamily="18" charset="0"/>
                          </a:rPr>
                        </m:ctrlPr>
                      </m:dPr>
                      <m:e>
                        <m:r>
                          <a:rPr lang="en-US" altLang="zh-CN" sz="2000" i="1">
                            <a:latin typeface="Cambria Math"/>
                          </a:rPr>
                          <m:t>𝜆</m:t>
                        </m:r>
                      </m:e>
                    </m:d>
                    <m:r>
                      <a:rPr lang="en-US" altLang="zh-CN" sz="2000" i="1">
                        <a:latin typeface="Cambria Math"/>
                      </a:rPr>
                      <m:t>=</m:t>
                    </m:r>
                    <m:r>
                      <a:rPr lang="en-US" altLang="zh-CN" sz="2000" i="1">
                        <a:latin typeface="Cambria Math"/>
                      </a:rPr>
                      <m:t>𝒎𝒂</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e>
                    </m:d>
                  </m:oMath>
                </a14:m>
                <a:r>
                  <a:rPr lang="en-US" altLang="zh-CN" sz="2000" dirty="0"/>
                  <a:t>,</a:t>
                </a:r>
                <a:r>
                  <a:rPr lang="zh-CN" altLang="en-US" sz="2000" dirty="0"/>
                  <a:t>显然函数是凸的，且</a:t>
                </a:r>
                <a14:m>
                  <m:oMath xmlns:m="http://schemas.openxmlformats.org/officeDocument/2006/math">
                    <m:d>
                      <m:dPr>
                        <m:begChr m:val="{"/>
                        <m:endChr m:val="}"/>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m:t>
                            </m:r>
                            <m:r>
                              <a:rPr lang="en-US" altLang="zh-CN" sz="2000" i="1">
                                <a:latin typeface="Cambria Math"/>
                              </a:rPr>
                              <m:t>𝒕</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m:t>
                        </m:r>
                        <m:r>
                          <a:rPr lang="en-US" altLang="zh-CN" sz="2000" i="1">
                            <a:latin typeface="Cambria Math"/>
                          </a:rPr>
                          <m:t>𝑹</m:t>
                        </m:r>
                        <m:r>
                          <a:rPr lang="en-US" altLang="zh-CN" sz="2000" i="1">
                            <a:latin typeface="Cambria Math"/>
                          </a:rPr>
                          <m:t>|</m:t>
                        </m:r>
                        <m:r>
                          <a:rPr lang="en-US" altLang="zh-CN" sz="2000" i="1">
                            <a:latin typeface="Cambria Math"/>
                          </a:rPr>
                          <m:t>𝒕</m:t>
                        </m:r>
                        <m:r>
                          <a:rPr lang="en-US" altLang="zh-CN" sz="2000" i="1">
                            <a:latin typeface="Cambria Math"/>
                          </a:rPr>
                          <m:t>≥</m:t>
                        </m:r>
                        <m:r>
                          <a:rPr lang="en-US" altLang="zh-CN" sz="2000" i="1">
                            <a:latin typeface="Cambria Math"/>
                          </a:rPr>
                          <m:t>𝒅</m:t>
                        </m:r>
                        <m:r>
                          <a:rPr lang="en-US" altLang="zh-CN" sz="2000" i="1">
                            <a:latin typeface="Cambria Math"/>
                          </a:rPr>
                          <m:t>(</m:t>
                        </m:r>
                        <m:r>
                          <a:rPr lang="en-US" altLang="zh-CN" sz="2000" i="1">
                            <a:latin typeface="Cambria Math"/>
                          </a:rPr>
                          <m:t>𝝀</m:t>
                        </m:r>
                        <m:r>
                          <a:rPr lang="en-US" altLang="zh-CN" sz="2000" i="1">
                            <a:latin typeface="Cambria Math"/>
                          </a:rPr>
                          <m:t>)</m:t>
                        </m:r>
                      </m:e>
                    </m:d>
                    <m:r>
                      <a:rPr lang="en-US" altLang="zh-CN" sz="2000" i="1">
                        <a:latin typeface="Cambria Math"/>
                      </a:rPr>
                      <m:t>=</m:t>
                    </m:r>
                    <m:nary>
                      <m:naryPr>
                        <m:chr m:val="⋂"/>
                        <m:supHide m:val="on"/>
                        <m:ctrlPr>
                          <a:rPr lang="en-US" altLang="zh-CN" sz="2000" i="1">
                            <a:latin typeface="Cambria Math" panose="02040503050406030204" pitchFamily="18" charset="0"/>
                          </a:rPr>
                        </m:ctrlPr>
                      </m:naryPr>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up/>
                      <m:e>
                        <m:d>
                          <m:dPr>
                            <m:begChr m:val="{"/>
                            <m:endChr m:val="}"/>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m:t>
                                </m:r>
                                <m:r>
                                  <a:rPr lang="en-US" altLang="zh-CN" sz="2000" i="1">
                                    <a:latin typeface="Cambria Math"/>
                                  </a:rPr>
                                  <m:t>𝒕</m:t>
                                </m:r>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m:t>
                            </m:r>
                            <m:r>
                              <a:rPr lang="en-US" altLang="zh-CN" sz="2000" i="1">
                                <a:latin typeface="Cambria Math"/>
                              </a:rPr>
                              <m:t>𝑹</m:t>
                            </m:r>
                            <m:r>
                              <a:rPr lang="en-US" altLang="zh-CN" sz="2000" i="1">
                                <a:latin typeface="Cambria Math"/>
                              </a:rPr>
                              <m:t>|</m:t>
                            </m:r>
                            <m:r>
                              <a:rPr lang="en-US" altLang="zh-CN" sz="2000" i="1">
                                <a:latin typeface="Cambria Math"/>
                              </a:rPr>
                              <m:t>𝒕</m:t>
                            </m:r>
                            <m:r>
                              <a:rPr lang="en-US" altLang="zh-CN" sz="2000" i="1">
                                <a:latin typeface="Cambria Math"/>
                              </a:rPr>
                              <m:t>≥−</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r>
                              <a:rPr lang="en-US" altLang="zh-CN" sz="2000" i="1">
                                <a:latin typeface="Cambria Math"/>
                              </a:rPr>
                              <m:t>〉</m:t>
                            </m:r>
                          </m:e>
                        </m:d>
                      </m:e>
                    </m:nary>
                  </m:oMath>
                </a14:m>
                <a:r>
                  <a:rPr lang="en-US" altLang="zh-CN" sz="2000" dirty="0"/>
                  <a:t>,</a:t>
                </a:r>
                <a:r>
                  <a:rPr lang="zh-CN" altLang="en-US" sz="2000" dirty="0"/>
                  <a:t>右端为简单线性不等式，因此是闭的，由于任意闭集的交也是闭的，因此函数</a:t>
                </a:r>
                <a14:m>
                  <m:oMath xmlns:m="http://schemas.openxmlformats.org/officeDocument/2006/math">
                    <m:r>
                      <a:rPr lang="en-US" altLang="zh-CN" sz="2000" i="1">
                        <a:latin typeface="Cambria Math"/>
                      </a:rPr>
                      <m:t>𝒅</m:t>
                    </m:r>
                  </m:oMath>
                </a14:m>
                <a:r>
                  <a:rPr lang="zh-CN" altLang="en-US" sz="2000" dirty="0"/>
                  <a:t>是闭的。                                    假设</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达到</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𝟗</m:t>
                        </m:r>
                      </m:e>
                    </m:d>
                  </m:oMath>
                </a14:m>
                <a:r>
                  <a:rPr lang="zh-CN" altLang="en-US" sz="2000" dirty="0"/>
                  <a:t>的极小点，则对任意</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 </a:t>
                </a:r>
                <a14:m>
                  <m:oMath xmlns:m="http://schemas.openxmlformats.org/officeDocument/2006/math">
                    <m:r>
                      <a:rPr lang="en-US" altLang="zh-CN" sz="2000" i="1" dirty="0">
                        <a:latin typeface="Cambria Math"/>
                      </a:rPr>
                      <m:t>𝒒</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e>
                    </m:d>
                    <m:r>
                      <a:rPr lang="en-US" altLang="zh-CN" sz="2000" i="1" dirty="0">
                        <a:latin typeface="Cambria Math"/>
                      </a:rPr>
                      <m:t>=</m:t>
                    </m:r>
                    <m:r>
                      <a:rPr lang="en-US" altLang="zh-CN" sz="2000" i="1" dirty="0">
                        <a:latin typeface="Cambria Math"/>
                      </a:rPr>
                      <m:t>𝒎𝒊</m:t>
                    </m:r>
                    <m:sSub>
                      <m:sSubPr>
                        <m:ctrlPr>
                          <a:rPr lang="en-US" altLang="zh-CN" sz="2000" i="1" dirty="0">
                            <a:latin typeface="Cambria Math" panose="02040503050406030204" pitchFamily="18" charset="0"/>
                          </a:rPr>
                        </m:ctrlPr>
                      </m:sSubPr>
                      <m:e>
                        <m:r>
                          <a:rPr lang="en-US" altLang="zh-CN" sz="2000" i="1" dirty="0">
                            <a:latin typeface="Cambria Math"/>
                          </a:rPr>
                          <m:t>𝒏</m:t>
                        </m:r>
                      </m:e>
                      <m:sub>
                        <m:r>
                          <a:rPr lang="en-US" altLang="zh-CN" sz="2000" i="1" dirty="0">
                            <a:latin typeface="Cambria Math"/>
                          </a:rPr>
                          <m:t>𝒙</m:t>
                        </m:r>
                      </m:sub>
                    </m:sSub>
                    <m:d>
                      <m:dPr>
                        <m:begChr m:val="{"/>
                        <m:endChr m:val="}"/>
                        <m:ctrlPr>
                          <a:rPr lang="en-US" altLang="zh-CN" sz="2000" i="1" dirty="0">
                            <a:latin typeface="Cambria Math" panose="02040503050406030204" pitchFamily="18" charset="0"/>
                          </a:rPr>
                        </m:ctrlPr>
                      </m:dPr>
                      <m:e>
                        <m:r>
                          <a:rPr lang="en-US" altLang="zh-CN" sz="2000" i="1" dirty="0">
                            <a:latin typeface="Cambria Math"/>
                          </a:rPr>
                          <m:t>𝒉</m:t>
                        </m:r>
                        <m:d>
                          <m:dPr>
                            <m:ctrlPr>
                              <a:rPr lang="en-US" altLang="zh-CN" sz="2000" i="1" dirty="0">
                                <a:latin typeface="Cambria Math" panose="02040503050406030204" pitchFamily="18" charset="0"/>
                              </a:rPr>
                            </m:ctrlPr>
                          </m:dPr>
                          <m:e>
                            <m:r>
                              <a:rPr lang="en-US" altLang="zh-CN" sz="2000" i="1" dirty="0">
                                <a:latin typeface="Cambria Math"/>
                              </a:rPr>
                              <m:t>𝒙</m:t>
                            </m:r>
                          </m:e>
                        </m:d>
                        <m:r>
                          <a:rPr lang="en-US" altLang="zh-CN" sz="2000" i="1" dirty="0">
                            <a:latin typeface="Cambria Math"/>
                          </a:rPr>
                          <m:t>+</m:t>
                        </m:r>
                        <m:d>
                          <m:dPr>
                            <m:begChr m:val="〈"/>
                            <m:endChr m:val="〉"/>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𝑨𝒙</m:t>
                            </m:r>
                            <m:r>
                              <a:rPr lang="en-US" altLang="zh-CN" sz="2000" i="1" dirty="0">
                                <a:latin typeface="Cambria Math"/>
                              </a:rPr>
                              <m:t>−</m:t>
                            </m:r>
                            <m:r>
                              <a:rPr lang="en-US" altLang="zh-CN" sz="2000" i="1" dirty="0">
                                <a:latin typeface="Cambria Math"/>
                              </a:rPr>
                              <m:t>𝒃</m:t>
                            </m:r>
                          </m:e>
                        </m:d>
                      </m:e>
                    </m:d>
                    <m:r>
                      <a:rPr lang="en-US" altLang="zh-CN" sz="2000" i="1" dirty="0">
                        <a:latin typeface="Cambria Math"/>
                      </a:rPr>
                      <m:t>≤</m:t>
                    </m:r>
                    <m:r>
                      <a:rPr lang="en-US" altLang="zh-CN" sz="2000" i="1" dirty="0">
                        <a:latin typeface="Cambria Math"/>
                      </a:rPr>
                      <m:t>𝒉</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e>
                    </m:d>
                    <m:r>
                      <a:rPr lang="en-US" altLang="zh-CN" sz="2000" i="1" dirty="0">
                        <a:latin typeface="Cambria Math"/>
                      </a:rPr>
                      <m:t>+</m:t>
                    </m:r>
                    <m:d>
                      <m:dPr>
                        <m:begChr m:val="〈"/>
                        <m:endChr m:val="〉"/>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𝑨</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𝒃</m:t>
                        </m:r>
                      </m:e>
                    </m:d>
                    <m:r>
                      <a:rPr lang="en-US" altLang="zh-CN" sz="2000" i="1" dirty="0">
                        <a:latin typeface="Cambria Math"/>
                      </a:rPr>
                      <m:t>=</m:t>
                    </m:r>
                    <m:r>
                      <a:rPr lang="en-US" altLang="zh-CN" sz="2000" i="1" dirty="0">
                        <a:latin typeface="Cambria Math"/>
                      </a:rPr>
                      <m:t>𝒒</m:t>
                    </m:r>
                    <m:d>
                      <m:dPr>
                        <m:ctrlPr>
                          <a:rPr lang="en-US" altLang="zh-CN" sz="2000" i="1" dirty="0">
                            <a:latin typeface="Cambria Math" panose="02040503050406030204" pitchFamily="18" charset="0"/>
                          </a:rPr>
                        </m:ctrlPr>
                      </m:dPr>
                      <m:e>
                        <m:r>
                          <a:rPr lang="en-US" altLang="zh-CN" sz="2000" i="1" dirty="0">
                            <a:latin typeface="Cambria Math"/>
                          </a:rPr>
                          <m:t>𝝀</m:t>
                        </m:r>
                      </m:e>
                    </m:d>
                    <m:r>
                      <a:rPr lang="en-US" altLang="zh-CN" sz="2000" i="1" dirty="0">
                        <a:latin typeface="Cambria Math"/>
                      </a:rPr>
                      <m:t>+</m:t>
                    </m:r>
                    <m:d>
                      <m:dPr>
                        <m:begChr m:val="⟨"/>
                        <m:endChr m:val="⟩"/>
                        <m:ctrlPr>
                          <a:rPr lang="en-US" altLang="zh-CN" sz="2000" i="1" dirty="0">
                            <a:latin typeface="Cambria Math" panose="02040503050406030204" pitchFamily="18" charset="0"/>
                          </a:rPr>
                        </m:ctrlPr>
                      </m:dPr>
                      <m:e>
                        <m:r>
                          <a:rPr lang="en-US" altLang="zh-CN" sz="2000" i="1" dirty="0">
                            <a:latin typeface="Cambria Math"/>
                          </a:rPr>
                          <m:t>𝑨</m:t>
                        </m:r>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𝒃</m:t>
                        </m:r>
                        <m:r>
                          <a:rPr lang="en-US" altLang="zh-CN" sz="2000" i="1" dirty="0">
                            <a:latin typeface="Cambria Math"/>
                          </a:rPr>
                          <m:t> ,</m:t>
                        </m:r>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r>
                          <a:rPr lang="en-US" altLang="zh-CN" sz="2000" i="1" dirty="0">
                            <a:latin typeface="Cambria Math"/>
                          </a:rPr>
                          <m:t>𝝀</m:t>
                        </m:r>
                      </m:e>
                    </m:d>
                  </m:oMath>
                </a14:m>
                <a:r>
                  <a:rPr lang="en-US" altLang="zh-CN" sz="2000" dirty="0"/>
                  <a:t>,</a:t>
                </a:r>
                <a:r>
                  <a:rPr lang="zh-CN" altLang="en-US" sz="2000" dirty="0"/>
                  <a:t>表明</a:t>
                </a:r>
                <a14:m>
                  <m:oMath xmlns:m="http://schemas.openxmlformats.org/officeDocument/2006/math">
                    <m:r>
                      <a:rPr lang="zh-CN" altLang="en-US" sz="2000" i="1" dirty="0">
                        <a:latin typeface="Cambria Math"/>
                      </a:rPr>
                      <m:t>对所有</m:t>
                    </m:r>
                    <m:sSup>
                      <m:sSupPr>
                        <m:ctrlPr>
                          <a:rPr lang="en-US" altLang="zh-CN" sz="2000" i="1" dirty="0">
                            <a:latin typeface="Cambria Math" panose="02040503050406030204" pitchFamily="18" charset="0"/>
                          </a:rPr>
                        </m:ctrlPr>
                      </m:sSupPr>
                      <m:e>
                        <m:r>
                          <a:rPr lang="en-US" altLang="zh-CN" sz="2000" i="1" dirty="0">
                            <a:latin typeface="Cambria Math"/>
                          </a:rPr>
                          <m:t>𝝀</m:t>
                        </m:r>
                      </m:e>
                      <m:sup>
                        <m:r>
                          <a:rPr lang="en-US" altLang="zh-CN" sz="2000" i="1" dirty="0">
                            <a:latin typeface="Cambria Math"/>
                          </a:rPr>
                          <m:t>′</m:t>
                        </m:r>
                      </m:sup>
                    </m:sSup>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𝑹</m:t>
                        </m:r>
                      </m:e>
                      <m:sup>
                        <m:r>
                          <a:rPr lang="en-US" altLang="zh-CN" sz="2000" i="1" dirty="0">
                            <a:latin typeface="Cambria Math"/>
                          </a:rPr>
                          <m:t>𝒎</m:t>
                        </m:r>
                      </m:sup>
                    </m:sSup>
                    <m:r>
                      <a:rPr lang="en-US" altLang="zh-CN" sz="2000" i="1" dirty="0">
                        <a:latin typeface="Cambria Math"/>
                      </a:rPr>
                      <m:t>, </m:t>
                    </m:r>
                    <m:r>
                      <a:rPr lang="en-US" altLang="zh-CN" sz="2000" i="1">
                        <a:latin typeface="Cambria Math"/>
                      </a:rPr>
                      <m:t>𝒅</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r>
                      <a:rPr lang="en-US" altLang="zh-CN" sz="2000" i="1">
                        <a:latin typeface="Cambria Math"/>
                      </a:rPr>
                      <m:t>𝒅</m:t>
                    </m:r>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𝒃</m:t>
                        </m:r>
                        <m:r>
                          <a:rPr lang="en-US" altLang="zh-CN" sz="2000" i="1">
                            <a:latin typeface="Cambria Math"/>
                          </a:rPr>
                          <m:t>−</m:t>
                        </m:r>
                        <m:r>
                          <a:rPr lang="en-US" altLang="zh-CN" sz="2000" i="1">
                            <a:latin typeface="Cambria Math"/>
                          </a:rPr>
                          <m:t>𝑨</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 </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r>
                          <a:rPr lang="en-US" altLang="zh-CN" sz="2000" i="1">
                            <a:latin typeface="Cambria Math"/>
                          </a:rPr>
                          <m:t>𝝀</m:t>
                        </m:r>
                      </m:e>
                    </m:d>
                  </m:oMath>
                </a14:m>
                <a:r>
                  <a:rPr lang="en-US" altLang="zh-CN" sz="2000" dirty="0"/>
                  <a:t>,</a:t>
                </a:r>
                <a:r>
                  <a:rPr lang="zh-CN" altLang="en-US" sz="2000" dirty="0"/>
                  <a:t>即表明</a:t>
                </a:r>
                <a14:m>
                  <m:oMath xmlns:m="http://schemas.openxmlformats.org/officeDocument/2006/math">
                    <m:r>
                      <a:rPr lang="en-US" altLang="zh-CN" sz="2000" i="1">
                        <a:latin typeface="Cambria Math"/>
                      </a:rPr>
                      <m:t>𝒃</m:t>
                    </m:r>
                    <m:r>
                      <a:rPr lang="en-US" altLang="zh-CN" sz="2000" i="1">
                        <a:latin typeface="Cambria Math"/>
                      </a:rPr>
                      <m:t>−</m:t>
                    </m:r>
                    <m:r>
                      <a:rPr lang="en-US" altLang="zh-CN" sz="2000" i="1">
                        <a:latin typeface="Cambria Math"/>
                      </a:rPr>
                      <m:t>𝑨</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m:t>
                    </m:r>
                    <m:r>
                      <a:rPr lang="en-US" altLang="zh-CN" sz="2000" i="1">
                        <a:latin typeface="Cambria Math"/>
                      </a:rPr>
                      <m:t>𝒅</m:t>
                    </m:r>
                    <m:r>
                      <a:rPr lang="en-US" altLang="zh-CN" sz="2000" i="1">
                        <a:latin typeface="Cambria Math"/>
                      </a:rPr>
                      <m:t>(</m:t>
                    </m:r>
                    <m:r>
                      <a:rPr lang="en-US" altLang="zh-CN" sz="2000" i="1">
                        <a:latin typeface="Cambria Math"/>
                      </a:rPr>
                      <m:t>𝝀</m:t>
                    </m:r>
                    <m:r>
                      <a:rPr lang="en-US" altLang="zh-CN" sz="2000" i="1">
                        <a:latin typeface="Cambria Math"/>
                      </a:rPr>
                      <m:t>)</m:t>
                    </m:r>
                  </m:oMath>
                </a14:m>
                <a:r>
                  <a:rPr lang="zh-CN" altLang="en-US" sz="2000" dirty="0"/>
                  <a:t>。</a:t>
                </a:r>
                <a:endParaRPr lang="en-US" altLang="zh-CN" sz="2000" dirty="0"/>
              </a:p>
              <a:p>
                <a:r>
                  <a:rPr lang="zh-CN" altLang="en-US" sz="2000" dirty="0"/>
                  <a:t>因为</a:t>
                </a:r>
                <a14:m>
                  <m:oMath xmlns:m="http://schemas.openxmlformats.org/officeDocument/2006/math">
                    <m:r>
                      <a:rPr lang="en-US" altLang="zh-CN" sz="2000" i="1">
                        <a:latin typeface="Cambria Math"/>
                      </a:rPr>
                      <m:t>𝒅</m:t>
                    </m:r>
                  </m:oMath>
                </a14:m>
                <a:r>
                  <a:rPr lang="zh-CN" altLang="en-US" sz="2000" dirty="0"/>
                  <a:t>是闭的，如果也是正常的，也就是说至少存在</a:t>
                </a:r>
                <a14:m>
                  <m:oMath xmlns:m="http://schemas.openxmlformats.org/officeDocument/2006/math">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14:m>
                  <m:oMath xmlns:m="http://schemas.openxmlformats.org/officeDocument/2006/math">
                    <m:r>
                      <a:rPr lang="en-US" altLang="zh-CN" sz="2000" i="1" dirty="0">
                        <a:latin typeface="Cambria Math"/>
                      </a:rPr>
                      <m:t>𝒅</m:t>
                    </m:r>
                  </m:oMath>
                </a14:m>
                <a:r>
                  <a:rPr lang="zh-CN" altLang="en-US" sz="2000" dirty="0"/>
                  <a:t>是有限的，则根据前面的命题，任意</a:t>
                </a:r>
                <a14:m>
                  <m:oMath xmlns:m="http://schemas.openxmlformats.org/officeDocument/2006/math">
                    <m:r>
                      <a:rPr lang="en-US" altLang="zh-CN" sz="2000" i="1">
                        <a:latin typeface="Cambria Math"/>
                      </a:rPr>
                      <m:t>𝝁</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r>
                  <a:rPr lang="zh-CN" altLang="en-US" sz="2000" dirty="0"/>
                  <a:t>都可分解为</a:t>
                </a:r>
                <a14:m>
                  <m:oMath xmlns:m="http://schemas.openxmlformats.org/officeDocument/2006/math">
                    <m:r>
                      <a:rPr lang="en-US" altLang="zh-CN" sz="2000" i="1">
                        <a:latin typeface="Cambria Math"/>
                      </a:rPr>
                      <m:t>𝝁</m:t>
                    </m:r>
                    <m:r>
                      <a:rPr lang="en-US" altLang="zh-CN" sz="2000" i="1">
                        <a:latin typeface="Cambria Math"/>
                      </a:rPr>
                      <m:t>=</m:t>
                    </m:r>
                    <m:r>
                      <a:rPr lang="en-US" altLang="zh-CN" sz="2000" i="1">
                        <a:latin typeface="Cambria Math"/>
                      </a:rPr>
                      <m:t>𝝀</m:t>
                    </m:r>
                    <m:r>
                      <a:rPr lang="en-US" altLang="zh-CN" sz="2000" i="1">
                        <a:latin typeface="Cambria Math"/>
                      </a:rPr>
                      <m:t>+</m:t>
                    </m:r>
                    <m:r>
                      <a:rPr lang="en-US" altLang="zh-CN" sz="2000" i="1">
                        <a:latin typeface="Cambria Math"/>
                      </a:rPr>
                      <m:t>𝒄𝒗</m:t>
                    </m:r>
                    <m:r>
                      <a:rPr lang="en-US" altLang="zh-CN" sz="2000" i="1">
                        <a:latin typeface="Cambria Math"/>
                      </a:rPr>
                      <m:t>,</m:t>
                    </m:r>
                    <m:r>
                      <a:rPr lang="en-US" altLang="zh-CN" sz="2000" i="1">
                        <a:latin typeface="Cambria Math"/>
                      </a:rPr>
                      <m:t>𝒗</m:t>
                    </m:r>
                    <m:r>
                      <a:rPr lang="en-US" altLang="zh-CN" sz="2000" i="1">
                        <a:latin typeface="Cambria Math"/>
                      </a:rPr>
                      <m:t>∈</m:t>
                    </m:r>
                    <m:r>
                      <a:rPr lang="en-US" altLang="zh-CN" sz="2000" i="1">
                        <a:latin typeface="Cambria Math"/>
                      </a:rPr>
                      <m:t>𝝏</m:t>
                    </m:r>
                    <m:r>
                      <a:rPr lang="en-US" altLang="zh-CN" sz="2000" i="1">
                        <a:latin typeface="Cambria Math"/>
                      </a:rPr>
                      <m:t>𝒅</m:t>
                    </m:r>
                    <m:r>
                      <a:rPr lang="en-US" altLang="zh-CN" sz="2000" i="1">
                        <a:latin typeface="Cambria Math"/>
                      </a:rPr>
                      <m:t>(</m:t>
                    </m:r>
                    <m:r>
                      <a:rPr lang="en-US" altLang="zh-CN" sz="2000" i="1">
                        <a:latin typeface="Cambria Math"/>
                      </a:rPr>
                      <m:t>𝝀</m:t>
                    </m:r>
                    <m:r>
                      <a:rPr lang="en-US" altLang="zh-CN" sz="2000" i="1">
                        <a:latin typeface="Cambria Math"/>
                      </a:rPr>
                      <m:t>)</m:t>
                    </m:r>
                  </m:oMath>
                </a14:m>
                <a:r>
                  <a:rPr lang="en-US" altLang="zh-CN" sz="2000" dirty="0"/>
                  <a:t>. </a:t>
                </a:r>
                <a14:m>
                  <m:oMath xmlns:m="http://schemas.openxmlformats.org/officeDocument/2006/math">
                    <m:r>
                      <a:rPr lang="en-US" altLang="zh-CN" sz="2000" i="1">
                        <a:latin typeface="Cambria Math"/>
                      </a:rPr>
                      <m:t>𝒅</m:t>
                    </m:r>
                  </m:oMath>
                </a14:m>
                <a:r>
                  <a:rPr lang="zh-CN" altLang="en-US" sz="2000" dirty="0"/>
                  <a:t>尤其有趣的性质是，这种分解并不比评估</a:t>
                </a:r>
                <a14:m>
                  <m:oMath xmlns:m="http://schemas.openxmlformats.org/officeDocument/2006/math">
                    <m:r>
                      <a:rPr lang="en-US" altLang="zh-CN" sz="2000" i="1">
                        <a:latin typeface="Cambria Math"/>
                      </a:rPr>
                      <m:t>𝒅</m:t>
                    </m:r>
                  </m:oMath>
                </a14:m>
                <a:r>
                  <a:rPr lang="zh-CN" altLang="en-US" sz="2000" dirty="0"/>
                  <a:t>本身复杂多少。</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28" t="-759" r="-397" b="-5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3222051"/>
      </p:ext>
    </p:extLst>
  </p:cSld>
  <p:clrMapOvr>
    <a:masterClrMapping/>
  </p:clrMapOvr>
  <p:transition spd="med">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命题</a:t>
                </a:r>
                <a:r>
                  <a:rPr lang="en-US" altLang="zh-CN" sz="2000" dirty="0"/>
                  <a:t>(</a:t>
                </a:r>
                <a:r>
                  <a:rPr lang="zh-CN" altLang="en-US" sz="2000" dirty="0">
                    <a:solidFill>
                      <a:srgbClr val="FF0000"/>
                    </a:solidFill>
                  </a:rPr>
                  <a:t>分解的可计算性</a:t>
                </a:r>
                <a:r>
                  <a:rPr lang="en-US" altLang="zh-CN" sz="2000" dirty="0"/>
                  <a:t>):</a:t>
                </a:r>
                <a:r>
                  <a:rPr lang="zh-CN" altLang="en-US" sz="2000" dirty="0"/>
                  <a:t>给定任意</a:t>
                </a:r>
                <a14:m>
                  <m:oMath xmlns:m="http://schemas.openxmlformats.org/officeDocument/2006/math">
                    <m:r>
                      <a:rPr lang="en-US" altLang="zh-CN" sz="2000" i="1">
                        <a:latin typeface="Cambria Math"/>
                      </a:rPr>
                      <m:t>𝝁</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r>
                  <a:rPr lang="zh-CN" altLang="en-US" sz="2000" dirty="0"/>
                  <a:t>考虑问题</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𝟏𝟎</m:t>
                        </m:r>
                      </m:e>
                    </m:d>
                    <m:r>
                      <a:rPr lang="en-US" altLang="zh-CN" sz="2000" i="1">
                        <a:solidFill>
                          <a:srgbClr val="CC00CC"/>
                        </a:solidFill>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𝝁</m:t>
                            </m:r>
                            <m: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𝑨𝒙</m:t>
                        </m:r>
                        <m:r>
                          <a:rPr lang="en-US" altLang="zh-CN" sz="2000" i="1">
                            <a:latin typeface="Cambria Math"/>
                          </a:rPr>
                          <m:t>−</m:t>
                        </m:r>
                        <m:r>
                          <a:rPr lang="en-US" altLang="zh-CN" sz="2000" i="1">
                            <a:latin typeface="Cambria Math"/>
                          </a:rPr>
                          <m:t>𝒃</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m:t>
                    </m:r>
                  </m:oMath>
                </a14:m>
                <a:endParaRPr lang="en-US" altLang="zh-CN" sz="2000" dirty="0"/>
              </a:p>
              <a:p>
                <a:pPr marL="0" indent="0">
                  <a:buNone/>
                </a:pPr>
                <a:r>
                  <a:rPr lang="zh-CN" altLang="en-US" sz="2000" dirty="0"/>
                  <a:t>如果</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a:rPr>
                          <m:t>𝒙</m:t>
                        </m:r>
                      </m:e>
                    </m:acc>
                  </m:oMath>
                </a14:m>
                <a:r>
                  <a:rPr lang="zh-CN" altLang="en-US" sz="2000" dirty="0"/>
                  <a:t>为该问题的最优解，设定</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𝝁</m:t>
                    </m:r>
                    <m:r>
                      <a:rPr lang="en-US" altLang="zh-CN" sz="2000" i="1">
                        <a:latin typeface="Cambria Math"/>
                      </a:rPr>
                      <m:t>+</m:t>
                    </m:r>
                    <m:r>
                      <a:rPr lang="en-US" altLang="zh-CN" sz="2000" i="1">
                        <a:latin typeface="Cambria Math"/>
                      </a:rPr>
                      <m:t>𝒄</m:t>
                    </m:r>
                    <m:d>
                      <m:dPr>
                        <m:ctrlPr>
                          <a:rPr lang="en-US" altLang="zh-CN" sz="2000" i="1">
                            <a:latin typeface="Cambria Math" panose="02040503050406030204" pitchFamily="18" charset="0"/>
                          </a:rPr>
                        </m:ctrlPr>
                      </m:dPr>
                      <m:e>
                        <m:r>
                          <a:rPr lang="en-US" altLang="zh-CN" sz="2000" i="1">
                            <a:latin typeface="Cambria Math"/>
                          </a:rPr>
                          <m:t>𝑨</m:t>
                        </m:r>
                        <m:acc>
                          <m:accPr>
                            <m:chr m:val="̅"/>
                            <m:ctrlPr>
                              <a:rPr lang="en-US" altLang="zh-CN" sz="2000" i="1">
                                <a:latin typeface="Cambria Math" panose="02040503050406030204" pitchFamily="18" charset="0"/>
                              </a:rPr>
                            </m:ctrlPr>
                          </m:accPr>
                          <m:e>
                            <m:r>
                              <a:rPr lang="en-US" altLang="zh-CN" sz="2000" i="1">
                                <a:latin typeface="Cambria Math"/>
                              </a:rPr>
                              <m:t>𝒙</m:t>
                            </m:r>
                          </m:e>
                        </m:acc>
                        <m:r>
                          <a:rPr lang="en-US" altLang="zh-CN" sz="2000" i="1">
                            <a:latin typeface="Cambria Math"/>
                          </a:rPr>
                          <m:t>−</m:t>
                        </m:r>
                        <m:r>
                          <a:rPr lang="en-US" altLang="zh-CN" sz="2000" i="1">
                            <a:latin typeface="Cambria Math"/>
                          </a:rPr>
                          <m:t>𝒃</m:t>
                        </m:r>
                      </m:e>
                    </m:d>
                    <m:r>
                      <a:rPr lang="en-US" altLang="zh-CN" sz="2000" i="1">
                        <a:latin typeface="Cambria Math"/>
                      </a:rPr>
                      <m:t>, </m:t>
                    </m:r>
                  </m:oMath>
                </a14:m>
                <a:r>
                  <a:rPr lang="zh-CN" altLang="en-US" sz="2000" dirty="0"/>
                  <a:t> </a:t>
                </a:r>
                <a14:m>
                  <m:oMath xmlns:m="http://schemas.openxmlformats.org/officeDocument/2006/math">
                    <m:r>
                      <a:rPr lang="en-US" altLang="zh-CN" sz="2000" i="1" dirty="0">
                        <a:latin typeface="Cambria Math"/>
                      </a:rPr>
                      <m:t>𝒗</m:t>
                    </m:r>
                    <m:r>
                      <a:rPr lang="en-US" altLang="zh-CN" sz="2000" i="1" dirty="0">
                        <a:latin typeface="Cambria Math"/>
                      </a:rPr>
                      <m:t>=</m:t>
                    </m:r>
                    <m:r>
                      <a:rPr lang="en-US" altLang="zh-CN" sz="2000" i="1" dirty="0">
                        <a:latin typeface="Cambria Math"/>
                      </a:rPr>
                      <m:t>𝒃</m:t>
                    </m:r>
                    <m:r>
                      <a:rPr lang="en-US" altLang="zh-CN" sz="2000" i="1" dirty="0">
                        <a:latin typeface="Cambria Math"/>
                      </a:rPr>
                      <m:t>−</m:t>
                    </m:r>
                    <m:r>
                      <a:rPr lang="en-US" altLang="zh-CN" sz="2000" i="1" dirty="0">
                        <a:latin typeface="Cambria Math"/>
                      </a:rPr>
                      <m:t>𝑨</m:t>
                    </m:r>
                    <m:acc>
                      <m:accPr>
                        <m:chr m:val="̅"/>
                        <m:ctrlPr>
                          <a:rPr lang="en-US" altLang="zh-CN" sz="2000" i="1" dirty="0">
                            <a:latin typeface="Cambria Math" panose="02040503050406030204" pitchFamily="18" charset="0"/>
                          </a:rPr>
                        </m:ctrlPr>
                      </m:accPr>
                      <m:e>
                        <m:r>
                          <a:rPr lang="en-US" altLang="zh-CN" sz="2000" i="1" dirty="0">
                            <a:latin typeface="Cambria Math"/>
                          </a:rPr>
                          <m:t>𝒙</m:t>
                        </m:r>
                      </m:e>
                    </m:acc>
                  </m:oMath>
                </a14:m>
                <a:r>
                  <a:rPr lang="en-US" altLang="zh-CN" sz="2000" dirty="0"/>
                  <a:t>,</a:t>
                </a:r>
                <a:r>
                  <a:rPr lang="zh-CN" altLang="en-US" sz="2000" dirty="0"/>
                  <a:t>产生</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𝒗</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r>
                  <a:rPr lang="zh-CN" altLang="en-US" sz="2000" dirty="0"/>
                  <a:t>使得</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𝒄𝒗</m:t>
                    </m:r>
                    <m:r>
                      <a:rPr lang="en-US" altLang="zh-CN" sz="2000" i="1">
                        <a:latin typeface="Cambria Math"/>
                      </a:rPr>
                      <m:t>=</m:t>
                    </m:r>
                    <m:r>
                      <a:rPr lang="en-US" altLang="zh-CN" sz="2000" i="1">
                        <a:latin typeface="Cambria Math"/>
                      </a:rPr>
                      <m:t>𝝁</m:t>
                    </m:r>
                    <m:r>
                      <a:rPr lang="en-US" altLang="zh-CN" sz="2000" i="1">
                        <a:latin typeface="Cambria Math"/>
                      </a:rPr>
                      <m:t>, </m:t>
                    </m:r>
                    <m:r>
                      <a:rPr lang="en-US" altLang="zh-CN" sz="2000" i="1">
                        <a:latin typeface="Cambria Math"/>
                      </a:rPr>
                      <m:t>𝒗</m:t>
                    </m:r>
                    <m:r>
                      <a:rPr lang="en-US" altLang="zh-CN" sz="2000" i="1">
                        <a:latin typeface="Cambria Math"/>
                      </a:rPr>
                      <m:t>∈</m:t>
                    </m:r>
                    <m:r>
                      <a:rPr lang="en-US" altLang="zh-CN" sz="2000" i="1">
                        <a:latin typeface="Cambria Math"/>
                      </a:rPr>
                      <m:t>𝝏</m:t>
                    </m:r>
                    <m:r>
                      <a:rPr lang="en-US" altLang="zh-CN" sz="2000" i="1">
                        <a:latin typeface="Cambria Math"/>
                      </a:rPr>
                      <m:t>𝒅</m:t>
                    </m:r>
                    <m:r>
                      <a:rPr lang="en-US" altLang="zh-CN" sz="2000" i="1">
                        <a:latin typeface="Cambria Math"/>
                      </a:rPr>
                      <m:t>(</m:t>
                    </m:r>
                    <m:r>
                      <a:rPr lang="en-US" altLang="zh-CN" sz="2000" i="1">
                        <a:latin typeface="Cambria Math"/>
                      </a:rPr>
                      <m:t>𝝀</m:t>
                    </m:r>
                    <m:r>
                      <a:rPr lang="en-US" altLang="zh-CN" sz="2000" i="1">
                        <a:latin typeface="Cambria Math"/>
                      </a:rPr>
                      <m:t>)</m:t>
                    </m:r>
                  </m:oMath>
                </a14:m>
                <a:r>
                  <a:rPr lang="en-US" altLang="zh-CN" sz="2000" dirty="0"/>
                  <a:t>,</a:t>
                </a:r>
                <a:r>
                  <a:rPr lang="zh-CN" altLang="en-US" sz="2000" dirty="0"/>
                  <a:t>这里</a:t>
                </a:r>
                <a14:m>
                  <m:oMath xmlns:m="http://schemas.openxmlformats.org/officeDocument/2006/math">
                    <m:r>
                      <a:rPr lang="en-US" altLang="zh-CN" sz="2000" i="1">
                        <a:latin typeface="Cambria Math"/>
                      </a:rPr>
                      <m:t>𝒅</m:t>
                    </m:r>
                    <m:r>
                      <a:rPr lang="en-US" altLang="zh-CN" sz="2000" i="1">
                        <a:latin typeface="Cambria Math"/>
                      </a:rPr>
                      <m:t>=−</m:t>
                    </m:r>
                    <m:r>
                      <a:rPr lang="en-US" altLang="zh-CN" sz="2000" i="1">
                        <a:latin typeface="Cambria Math"/>
                      </a:rPr>
                      <m:t>𝒒</m:t>
                    </m:r>
                  </m:oMath>
                </a14:m>
                <a:r>
                  <a:rPr lang="en-US" altLang="zh-CN" sz="2000" dirty="0"/>
                  <a:t>,</a:t>
                </a:r>
                <a:r>
                  <a:rPr lang="zh-CN" altLang="en-US" sz="2000" dirty="0"/>
                  <a:t>与上页的</a:t>
                </a:r>
                <a:r>
                  <a:rPr lang="en-US" altLang="zh-CN" sz="2000" dirty="0"/>
                  <a:t>slides</a:t>
                </a:r>
                <a:r>
                  <a:rPr lang="zh-CN" altLang="en-US" sz="2000" dirty="0"/>
                  <a:t>一样</a:t>
                </a:r>
                <a:endParaRPr lang="en-US" altLang="zh-CN" sz="2000" dirty="0"/>
              </a:p>
              <a:p>
                <a:r>
                  <a:rPr lang="zh-CN" altLang="en-US" sz="2400" dirty="0"/>
                  <a:t>证明：</a:t>
                </a:r>
                <a:r>
                  <a:rPr lang="zh-CN" altLang="en-US" sz="1800" dirty="0"/>
                  <a:t>根据前述的引理，函数增加可微凸函数后的次微分只是进行了平移。若</a:t>
                </a:r>
                <a14:m>
                  <m:oMath xmlns:m="http://schemas.openxmlformats.org/officeDocument/2006/math">
                    <m:acc>
                      <m:accPr>
                        <m:chr m:val="̅"/>
                        <m:ctrlPr>
                          <a:rPr lang="en-US" altLang="zh-CN" sz="1800" i="1">
                            <a:latin typeface="Cambria Math" panose="02040503050406030204" pitchFamily="18" charset="0"/>
                          </a:rPr>
                        </m:ctrlPr>
                      </m:accPr>
                      <m:e>
                        <m:r>
                          <a:rPr lang="en-US" altLang="zh-CN" sz="1800" i="1">
                            <a:latin typeface="Cambria Math"/>
                          </a:rPr>
                          <m:t>𝒙</m:t>
                        </m:r>
                      </m:e>
                    </m:acc>
                  </m:oMath>
                </a14:m>
                <a:r>
                  <a:rPr lang="zh-CN" altLang="en-US" sz="1800" dirty="0"/>
                  <a:t>为问题</a:t>
                </a:r>
                <a14:m>
                  <m:oMath xmlns:m="http://schemas.openxmlformats.org/officeDocument/2006/math">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𝟏𝟎</m:t>
                        </m:r>
                      </m:e>
                    </m:d>
                  </m:oMath>
                </a14:m>
                <a:r>
                  <a:rPr lang="zh-CN" altLang="en-US" sz="1800" dirty="0"/>
                  <a:t>的最优解，则存在</a:t>
                </a:r>
                <a14:m>
                  <m:oMath xmlns:m="http://schemas.openxmlformats.org/officeDocument/2006/math">
                    <m:r>
                      <a:rPr lang="en-US" altLang="zh-CN" sz="1800" i="1">
                        <a:latin typeface="Cambria Math"/>
                      </a:rPr>
                      <m:t>𝒘</m:t>
                    </m:r>
                    <m:r>
                      <a:rPr lang="en-US" altLang="zh-CN" sz="1800" i="1">
                        <a:latin typeface="Cambria Math"/>
                      </a:rPr>
                      <m:t>∈</m:t>
                    </m:r>
                    <m:r>
                      <a:rPr lang="en-US" altLang="zh-CN" sz="1800" i="1">
                        <a:latin typeface="Cambria Math"/>
                      </a:rPr>
                      <m:t>𝝏</m:t>
                    </m:r>
                    <m:r>
                      <a:rPr lang="en-US" altLang="zh-CN" sz="1800" i="1">
                        <a:latin typeface="Cambria Math"/>
                      </a:rPr>
                      <m:t>𝒉</m:t>
                    </m:r>
                    <m:r>
                      <a:rPr lang="en-US" altLang="zh-CN" sz="1800" i="1">
                        <a:latin typeface="Cambria Math"/>
                      </a:rPr>
                      <m:t>(</m:t>
                    </m:r>
                    <m:acc>
                      <m:accPr>
                        <m:chr m:val="̅"/>
                        <m:ctrlPr>
                          <a:rPr lang="en-US" altLang="zh-CN" sz="1800" i="1">
                            <a:latin typeface="Cambria Math" panose="02040503050406030204" pitchFamily="18" charset="0"/>
                          </a:rPr>
                        </m:ctrlPr>
                      </m:accPr>
                      <m:e>
                        <m:r>
                          <a:rPr lang="en-US" altLang="zh-CN" sz="1800" i="1">
                            <a:latin typeface="Cambria Math"/>
                          </a:rPr>
                          <m:t>𝒙</m:t>
                        </m:r>
                      </m:e>
                    </m:acc>
                    <m:r>
                      <a:rPr lang="en-US" altLang="zh-CN" sz="1800" i="1">
                        <a:latin typeface="Cambria Math"/>
                      </a:rPr>
                      <m:t>)</m:t>
                    </m:r>
                  </m:oMath>
                </a14:m>
                <a:r>
                  <a:rPr lang="en-US" altLang="zh-CN" sz="1800" dirty="0"/>
                  <a:t>,</a:t>
                </a:r>
                <a:r>
                  <a:rPr lang="zh-CN" altLang="en-US" sz="1800" dirty="0"/>
                  <a:t>使得</a:t>
                </a:r>
                <a14:m>
                  <m:oMath xmlns:m="http://schemas.openxmlformats.org/officeDocument/2006/math">
                    <m:r>
                      <a:rPr lang="en-US" altLang="zh-CN" sz="1800" i="1">
                        <a:latin typeface="Cambria Math"/>
                      </a:rPr>
                      <m:t>𝟎</m:t>
                    </m:r>
                    <m:r>
                      <a:rPr lang="en-US" altLang="zh-CN" sz="1800" i="1">
                        <a:latin typeface="Cambria Math"/>
                      </a:rPr>
                      <m:t>=</m:t>
                    </m:r>
                    <m:r>
                      <a:rPr lang="en-US" altLang="zh-CN" sz="1800" i="1">
                        <a:latin typeface="Cambria Math"/>
                      </a:rPr>
                      <m:t>𝒘</m:t>
                    </m:r>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m:t>
                        </m:r>
                      </m:num>
                      <m:den>
                        <m:r>
                          <a:rPr lang="en-US" altLang="zh-CN" sz="1800" i="1">
                            <a:latin typeface="Cambria Math"/>
                          </a:rPr>
                          <m:t>𝝏</m:t>
                        </m:r>
                        <m:r>
                          <a:rPr lang="en-US" altLang="zh-CN" sz="1800" i="1">
                            <a:latin typeface="Cambria Math"/>
                          </a:rPr>
                          <m:t>𝒙</m:t>
                        </m:r>
                      </m:den>
                    </m:f>
                    <m:sSub>
                      <m:sSubPr>
                        <m:ctrlPr>
                          <a:rPr lang="en-US" altLang="zh-CN" sz="1800" i="1">
                            <a:latin typeface="Cambria Math" panose="02040503050406030204" pitchFamily="18" charset="0"/>
                          </a:rPr>
                        </m:ctrlPr>
                      </m:sSubPr>
                      <m:e>
                        <m:d>
                          <m:dPr>
                            <m:begChr m:val="["/>
                            <m:endChr m:val="]"/>
                            <m:ctrlPr>
                              <a:rPr lang="en-US" altLang="zh-CN" sz="1800" i="1">
                                <a:latin typeface="Cambria Math" panose="02040503050406030204" pitchFamily="18" charset="0"/>
                              </a:rPr>
                            </m:ctrlPr>
                          </m:dPr>
                          <m:e>
                            <m:d>
                              <m:dPr>
                                <m:begChr m:val="〈"/>
                                <m:endChr m:val="〉"/>
                                <m:ctrlPr>
                                  <a:rPr lang="en-US" altLang="zh-CN" sz="1800" i="1">
                                    <a:latin typeface="Cambria Math" panose="02040503050406030204" pitchFamily="18" charset="0"/>
                                  </a:rPr>
                                </m:ctrlPr>
                              </m:dPr>
                              <m:e>
                                <m:r>
                                  <a:rPr lang="en-US" altLang="zh-CN" sz="1800" i="1">
                                    <a:latin typeface="Cambria Math"/>
                                  </a:rPr>
                                  <m:t>𝝁</m:t>
                                </m:r>
                                <m:r>
                                  <a:rPr lang="en-US" altLang="zh-CN" sz="1800" i="1">
                                    <a:latin typeface="Cambria Math"/>
                                  </a:rPr>
                                  <m:t>,</m:t>
                                </m:r>
                                <m:r>
                                  <a:rPr lang="en-US" altLang="zh-CN" sz="1800" i="1">
                                    <a:latin typeface="Cambria Math"/>
                                  </a:rPr>
                                  <m:t>𝑨𝒙</m:t>
                                </m:r>
                                <m:r>
                                  <a:rPr lang="en-US" altLang="zh-CN" sz="1800" i="1">
                                    <a:latin typeface="Cambria Math"/>
                                  </a:rPr>
                                  <m:t>−</m:t>
                                </m:r>
                                <m:r>
                                  <a:rPr lang="en-US" altLang="zh-CN" sz="1800" i="1">
                                    <a:latin typeface="Cambria Math"/>
                                  </a:rPr>
                                  <m:t>𝒃</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𝑨𝒙</m:t>
                            </m:r>
                            <m:r>
                              <a:rPr lang="en-US" altLang="zh-CN" sz="1800" i="1">
                                <a:latin typeface="Cambria Math"/>
                              </a:rPr>
                              <m:t>−</m:t>
                            </m:r>
                            <m:r>
                              <a:rPr lang="en-US" altLang="zh-CN" sz="1800" i="1">
                                <a:latin typeface="Cambria Math"/>
                              </a:rPr>
                              <m:t>𝒃</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e>
                        </m:d>
                      </m:e>
                      <m:sub>
                        <m:r>
                          <a:rPr lang="en-US" altLang="zh-CN" sz="1800" i="1">
                            <a:latin typeface="Cambria Math"/>
                          </a:rPr>
                          <m:t>𝒙</m:t>
                        </m:r>
                        <m:r>
                          <a:rPr lang="en-US" altLang="zh-CN" sz="1800" i="1">
                            <a:latin typeface="Cambria Math"/>
                          </a:rPr>
                          <m:t>=</m:t>
                        </m:r>
                        <m:acc>
                          <m:accPr>
                            <m:chr m:val="̅"/>
                            <m:ctrlPr>
                              <a:rPr lang="en-US" altLang="zh-CN" sz="1800" i="1">
                                <a:latin typeface="Cambria Math" panose="02040503050406030204" pitchFamily="18" charset="0"/>
                              </a:rPr>
                            </m:ctrlPr>
                          </m:accPr>
                          <m:e>
                            <m:r>
                              <a:rPr lang="en-US" altLang="zh-CN" sz="1800" i="1">
                                <a:latin typeface="Cambria Math"/>
                              </a:rPr>
                              <m:t>𝒙</m:t>
                            </m:r>
                          </m:e>
                        </m:acc>
                      </m:sub>
                    </m:sSub>
                    <m:r>
                      <a:rPr lang="en-US" altLang="zh-CN" sz="1800" i="1">
                        <a:latin typeface="Cambria Math"/>
                      </a:rPr>
                      <m:t>=</m:t>
                    </m:r>
                    <m:r>
                      <a:rPr lang="en-US" altLang="zh-CN" sz="1800" i="1">
                        <a:latin typeface="Cambria Math"/>
                      </a:rPr>
                      <m:t>𝒘</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𝑨</m:t>
                        </m:r>
                      </m:e>
                      <m:sup>
                        <m:r>
                          <a:rPr lang="en-US" altLang="zh-CN" sz="1800" i="1">
                            <a:latin typeface="Cambria Math"/>
                          </a:rPr>
                          <m:t>𝑻</m:t>
                        </m:r>
                      </m:sup>
                    </m:sSup>
                    <m:r>
                      <a:rPr lang="en-US" altLang="zh-CN" sz="1800" i="1">
                        <a:latin typeface="Cambria Math"/>
                      </a:rPr>
                      <m:t>𝝁</m:t>
                    </m:r>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𝑨</m:t>
                        </m:r>
                      </m:e>
                      <m:sup>
                        <m:r>
                          <a:rPr lang="en-US" altLang="zh-CN" sz="1800" i="1">
                            <a:latin typeface="Cambria Math"/>
                          </a:rPr>
                          <m:t>𝑻</m:t>
                        </m:r>
                      </m:sup>
                    </m:sSup>
                    <m:d>
                      <m:dPr>
                        <m:ctrlPr>
                          <a:rPr lang="en-US" altLang="zh-CN" sz="1800" i="1">
                            <a:latin typeface="Cambria Math" panose="02040503050406030204" pitchFamily="18" charset="0"/>
                          </a:rPr>
                        </m:ctrlPr>
                      </m:dPr>
                      <m:e>
                        <m:r>
                          <a:rPr lang="en-US" altLang="zh-CN" sz="1800" i="1">
                            <a:latin typeface="Cambria Math"/>
                          </a:rPr>
                          <m:t>𝑨</m:t>
                        </m:r>
                        <m:acc>
                          <m:accPr>
                            <m:chr m:val="̅"/>
                            <m:ctrlPr>
                              <a:rPr lang="en-US" altLang="zh-CN" sz="1800" i="1">
                                <a:latin typeface="Cambria Math" panose="02040503050406030204" pitchFamily="18" charset="0"/>
                              </a:rPr>
                            </m:ctrlPr>
                          </m:accPr>
                          <m:e>
                            <m:r>
                              <a:rPr lang="en-US" altLang="zh-CN" sz="1800" i="1">
                                <a:latin typeface="Cambria Math"/>
                              </a:rPr>
                              <m:t>𝒙</m:t>
                            </m:r>
                          </m:e>
                        </m:acc>
                        <m:r>
                          <a:rPr lang="en-US" altLang="zh-CN" sz="1800" i="1">
                            <a:latin typeface="Cambria Math"/>
                          </a:rPr>
                          <m:t>−</m:t>
                        </m:r>
                        <m:r>
                          <a:rPr lang="en-US" altLang="zh-CN" sz="1800" i="1">
                            <a:latin typeface="Cambria Math"/>
                          </a:rPr>
                          <m:t>𝒃</m:t>
                        </m:r>
                      </m:e>
                    </m:d>
                    <m:r>
                      <a:rPr lang="en-US" altLang="zh-CN" sz="1800" i="1">
                        <a:latin typeface="Cambria Math"/>
                      </a:rPr>
                      <m:t>=</m:t>
                    </m:r>
                    <m:r>
                      <a:rPr lang="en-US" altLang="zh-CN" sz="1800" i="1">
                        <a:latin typeface="Cambria Math"/>
                      </a:rPr>
                      <m:t>𝒘</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𝑨</m:t>
                        </m:r>
                      </m:e>
                      <m:sup>
                        <m:r>
                          <a:rPr lang="en-US" altLang="zh-CN" sz="1800" i="1">
                            <a:latin typeface="Cambria Math"/>
                          </a:rPr>
                          <m:t>𝑻</m:t>
                        </m:r>
                      </m:sup>
                    </m:sSup>
                    <m:d>
                      <m:dPr>
                        <m:ctrlPr>
                          <a:rPr lang="en-US" altLang="zh-CN" sz="1800" i="1">
                            <a:latin typeface="Cambria Math" panose="02040503050406030204" pitchFamily="18" charset="0"/>
                          </a:rPr>
                        </m:ctrlPr>
                      </m:dPr>
                      <m:e>
                        <m:r>
                          <a:rPr lang="en-US" altLang="zh-CN" sz="1800" i="1">
                            <a:latin typeface="Cambria Math"/>
                          </a:rPr>
                          <m:t>𝝁</m:t>
                        </m:r>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𝑨</m:t>
                            </m:r>
                            <m:acc>
                              <m:accPr>
                                <m:chr m:val="̅"/>
                                <m:ctrlPr>
                                  <a:rPr lang="en-US" altLang="zh-CN" sz="1800" i="1">
                                    <a:latin typeface="Cambria Math" panose="02040503050406030204" pitchFamily="18" charset="0"/>
                                  </a:rPr>
                                </m:ctrlPr>
                              </m:accPr>
                              <m:e>
                                <m:r>
                                  <a:rPr lang="en-US" altLang="zh-CN" sz="1800" i="1">
                                    <a:latin typeface="Cambria Math"/>
                                  </a:rPr>
                                  <m:t>𝒙</m:t>
                                </m:r>
                              </m:e>
                            </m:acc>
                            <m:r>
                              <a:rPr lang="en-US" altLang="zh-CN" sz="1800" i="1">
                                <a:latin typeface="Cambria Math"/>
                              </a:rPr>
                              <m:t>−</m:t>
                            </m:r>
                            <m:r>
                              <a:rPr lang="en-US" altLang="zh-CN" sz="1800" i="1">
                                <a:latin typeface="Cambria Math"/>
                              </a:rPr>
                              <m:t>𝒃</m:t>
                            </m:r>
                          </m:e>
                        </m:d>
                      </m:e>
                    </m:d>
                    <m:r>
                      <a:rPr lang="en-US" altLang="zh-CN" sz="1800" i="1">
                        <a:latin typeface="Cambria Math"/>
                      </a:rPr>
                      <m:t>=</m:t>
                    </m:r>
                    <m:r>
                      <a:rPr lang="en-US" altLang="zh-CN" sz="1800" i="1">
                        <a:latin typeface="Cambria Math"/>
                      </a:rPr>
                      <m:t>𝒘</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𝑨</m:t>
                        </m:r>
                      </m:e>
                      <m:sup>
                        <m:r>
                          <a:rPr lang="en-US" altLang="zh-CN" sz="1800" i="1">
                            <a:latin typeface="Cambria Math"/>
                          </a:rPr>
                          <m:t>𝑻</m:t>
                        </m:r>
                      </m:sup>
                    </m:sSup>
                    <m:r>
                      <a:rPr lang="en-US" altLang="zh-CN" sz="1800" i="1">
                        <a:latin typeface="Cambria Math"/>
                      </a:rPr>
                      <m:t>𝝀</m:t>
                    </m:r>
                  </m:oMath>
                </a14:m>
                <a:r>
                  <a:rPr lang="zh-CN" altLang="en-US" sz="1800" dirty="0"/>
                  <a:t>，根据同样的引理，表明</a:t>
                </a:r>
                <a14:m>
                  <m:oMath xmlns:m="http://schemas.openxmlformats.org/officeDocument/2006/math">
                    <m:acc>
                      <m:accPr>
                        <m:chr m:val="̅"/>
                        <m:ctrlPr>
                          <a:rPr lang="en-US" altLang="zh-CN" sz="1800" i="1">
                            <a:latin typeface="Cambria Math" panose="02040503050406030204" pitchFamily="18" charset="0"/>
                          </a:rPr>
                        </m:ctrlPr>
                      </m:accPr>
                      <m:e>
                        <m:r>
                          <a:rPr lang="en-US" altLang="zh-CN" sz="1800" i="1">
                            <a:latin typeface="Cambria Math"/>
                          </a:rPr>
                          <m:t>𝒙</m:t>
                        </m:r>
                      </m:e>
                    </m:acc>
                  </m:oMath>
                </a14:m>
                <a:r>
                  <a:rPr lang="zh-CN" altLang="en-US" sz="1800" dirty="0"/>
                  <a:t>达到</a:t>
                </a:r>
                <a14:m>
                  <m:oMath xmlns:m="http://schemas.openxmlformats.org/officeDocument/2006/math">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𝟗</m:t>
                        </m:r>
                      </m:e>
                    </m:d>
                  </m:oMath>
                </a14:m>
                <a:r>
                  <a:rPr lang="zh-CN" altLang="en-US" sz="1800" dirty="0"/>
                  <a:t>的极小点，因而</a:t>
                </a:r>
                <a14:m>
                  <m:oMath xmlns:m="http://schemas.openxmlformats.org/officeDocument/2006/math">
                    <m:r>
                      <a:rPr lang="en-US" altLang="zh-CN" sz="1800" i="1">
                        <a:latin typeface="Cambria Math"/>
                      </a:rPr>
                      <m:t>𝒗</m:t>
                    </m:r>
                    <m:r>
                      <a:rPr lang="en-US" altLang="zh-CN" sz="1800" i="1">
                        <a:latin typeface="Cambria Math"/>
                      </a:rPr>
                      <m:t>=</m:t>
                    </m:r>
                    <m:r>
                      <a:rPr lang="en-US" altLang="zh-CN" sz="1800" i="1">
                        <a:latin typeface="Cambria Math"/>
                      </a:rPr>
                      <m:t>𝒃</m:t>
                    </m:r>
                    <m:r>
                      <a:rPr lang="en-US" altLang="zh-CN" sz="1800" i="1">
                        <a:latin typeface="Cambria Math"/>
                      </a:rPr>
                      <m:t>−</m:t>
                    </m:r>
                    <m:r>
                      <a:rPr lang="en-US" altLang="zh-CN" sz="1800" i="1">
                        <a:latin typeface="Cambria Math"/>
                      </a:rPr>
                      <m:t>𝑨</m:t>
                    </m:r>
                    <m:acc>
                      <m:accPr>
                        <m:chr m:val="̅"/>
                        <m:ctrlPr>
                          <a:rPr lang="en-US" altLang="zh-CN" sz="1800" i="1">
                            <a:latin typeface="Cambria Math" panose="02040503050406030204" pitchFamily="18" charset="0"/>
                          </a:rPr>
                        </m:ctrlPr>
                      </m:accPr>
                      <m:e>
                        <m:r>
                          <a:rPr lang="en-US" altLang="zh-CN" sz="1800" i="1">
                            <a:latin typeface="Cambria Math"/>
                          </a:rPr>
                          <m:t>𝒙</m:t>
                        </m:r>
                      </m:e>
                    </m:acc>
                    <m:r>
                      <a:rPr lang="en-US" altLang="zh-CN" sz="1800" i="1">
                        <a:latin typeface="Cambria Math"/>
                      </a:rPr>
                      <m:t>∈</m:t>
                    </m:r>
                    <m:r>
                      <a:rPr lang="en-US" altLang="zh-CN" sz="1800" i="1">
                        <a:latin typeface="Cambria Math"/>
                      </a:rPr>
                      <m:t>𝝏</m:t>
                    </m:r>
                    <m:r>
                      <a:rPr lang="en-US" altLang="zh-CN" sz="1800" i="1">
                        <a:latin typeface="Cambria Math"/>
                      </a:rPr>
                      <m:t>𝒅</m:t>
                    </m:r>
                    <m:r>
                      <a:rPr lang="en-US" altLang="zh-CN" sz="1800" i="1">
                        <a:latin typeface="Cambria Math"/>
                      </a:rPr>
                      <m:t>(</m:t>
                    </m:r>
                    <m:r>
                      <a:rPr lang="en-US" altLang="zh-CN" sz="1800" i="1">
                        <a:latin typeface="Cambria Math"/>
                      </a:rPr>
                      <m:t>𝝀</m:t>
                    </m:r>
                    <m:r>
                      <a:rPr lang="en-US" altLang="zh-CN" sz="1800" i="1">
                        <a:latin typeface="Cambria Math"/>
                      </a:rPr>
                      <m:t>)</m:t>
                    </m:r>
                  </m:oMath>
                </a14:m>
                <a:r>
                  <a:rPr lang="en-US" altLang="zh-CN" sz="1800" dirty="0"/>
                  <a:t>.</a:t>
                </a:r>
              </a:p>
              <a:p>
                <a:pPr marL="0" indent="0">
                  <a:buNone/>
                </a:pPr>
                <a:r>
                  <a:rPr lang="zh-CN" altLang="en-US" sz="1800" dirty="0"/>
                  <a:t>     最终可得</a:t>
                </a:r>
                <a:r>
                  <a:rPr lang="en-US" altLang="zh-CN" sz="1800" dirty="0"/>
                  <a:t>:</a:t>
                </a:r>
                <a14:m>
                  <m:oMath xmlns:m="http://schemas.openxmlformats.org/officeDocument/2006/math">
                    <m:r>
                      <a:rPr lang="en-US" altLang="zh-CN" sz="1800" i="1">
                        <a:latin typeface="Cambria Math"/>
                      </a:rPr>
                      <m:t>𝝀</m:t>
                    </m:r>
                    <m:r>
                      <a:rPr lang="en-US" altLang="zh-CN" sz="1800" i="1">
                        <a:latin typeface="Cambria Math"/>
                      </a:rPr>
                      <m:t>+</m:t>
                    </m:r>
                    <m:r>
                      <a:rPr lang="en-US" altLang="zh-CN" sz="1800" i="1">
                        <a:latin typeface="Cambria Math"/>
                      </a:rPr>
                      <m:t>𝒄𝒗</m:t>
                    </m:r>
                    <m:r>
                      <a:rPr lang="en-US" altLang="zh-CN" sz="1800" i="1">
                        <a:latin typeface="Cambria Math"/>
                      </a:rPr>
                      <m:t>=</m:t>
                    </m:r>
                    <m:r>
                      <a:rPr lang="en-US" altLang="zh-CN" sz="1800" i="1">
                        <a:latin typeface="Cambria Math"/>
                      </a:rPr>
                      <m:t>𝝁</m:t>
                    </m:r>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𝑨</m:t>
                        </m:r>
                        <m:acc>
                          <m:accPr>
                            <m:chr m:val="̅"/>
                            <m:ctrlPr>
                              <a:rPr lang="en-US" altLang="zh-CN" sz="1800" i="1">
                                <a:latin typeface="Cambria Math" panose="02040503050406030204" pitchFamily="18" charset="0"/>
                              </a:rPr>
                            </m:ctrlPr>
                          </m:accPr>
                          <m:e>
                            <m:r>
                              <a:rPr lang="en-US" altLang="zh-CN" sz="1800" i="1">
                                <a:latin typeface="Cambria Math"/>
                              </a:rPr>
                              <m:t>𝒙</m:t>
                            </m:r>
                          </m:e>
                        </m:acc>
                        <m:r>
                          <a:rPr lang="en-US" altLang="zh-CN" sz="1800" i="1">
                            <a:latin typeface="Cambria Math"/>
                          </a:rPr>
                          <m:t>−</m:t>
                        </m:r>
                        <m:r>
                          <a:rPr lang="en-US" altLang="zh-CN" sz="1800" i="1">
                            <a:latin typeface="Cambria Math"/>
                          </a:rPr>
                          <m:t>𝒃</m:t>
                        </m:r>
                      </m:e>
                    </m:d>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𝒃</m:t>
                        </m:r>
                        <m:r>
                          <a:rPr lang="en-US" altLang="zh-CN" sz="1800" i="1">
                            <a:latin typeface="Cambria Math"/>
                          </a:rPr>
                          <m:t>−</m:t>
                        </m:r>
                        <m:r>
                          <a:rPr lang="en-US" altLang="zh-CN" sz="1800" i="1">
                            <a:latin typeface="Cambria Math"/>
                          </a:rPr>
                          <m:t>𝑨</m:t>
                        </m:r>
                        <m:acc>
                          <m:accPr>
                            <m:chr m:val="̅"/>
                            <m:ctrlPr>
                              <a:rPr lang="en-US" altLang="zh-CN" sz="1800" i="1">
                                <a:latin typeface="Cambria Math" panose="02040503050406030204" pitchFamily="18" charset="0"/>
                              </a:rPr>
                            </m:ctrlPr>
                          </m:accPr>
                          <m:e>
                            <m:r>
                              <a:rPr lang="en-US" altLang="zh-CN" sz="1800" i="1">
                                <a:latin typeface="Cambria Math"/>
                              </a:rPr>
                              <m:t>𝒙</m:t>
                            </m:r>
                          </m:e>
                        </m:acc>
                      </m:e>
                    </m:d>
                    <m:r>
                      <a:rPr lang="en-US" altLang="zh-CN" sz="1800" i="1">
                        <a:latin typeface="Cambria Math"/>
                      </a:rPr>
                      <m:t>=</m:t>
                    </m:r>
                    <m:r>
                      <a:rPr lang="en-US" altLang="zh-CN" sz="1800" i="1">
                        <a:latin typeface="Cambria Math"/>
                      </a:rPr>
                      <m:t>𝝁</m:t>
                    </m:r>
                  </m:oMath>
                </a14:m>
                <a:endParaRPr lang="en-US" altLang="zh-CN" sz="1800" dirty="0"/>
              </a:p>
              <a:p>
                <a:r>
                  <a:rPr lang="zh-CN" altLang="en-US" sz="2400" dirty="0"/>
                  <a:t>对于一般的闭正常凸函数，由前述</a:t>
                </a:r>
                <a:r>
                  <a:rPr lang="zh-CN" altLang="en-US" sz="2400" dirty="0">
                    <a:solidFill>
                      <a:srgbClr val="FF0000"/>
                    </a:solidFill>
                  </a:rPr>
                  <a:t>分解唯一存在性命题</a:t>
                </a:r>
                <a:r>
                  <a:rPr lang="zh-CN" altLang="en-US" sz="2400" dirty="0"/>
                  <a:t>可知任意值都可以分解，但是比简单评估该函数要困难得多。但由</a:t>
                </a:r>
                <a:r>
                  <a:rPr lang="zh-CN" altLang="en-US" sz="2400" dirty="0">
                    <a:solidFill>
                      <a:srgbClr val="FF0000"/>
                    </a:solidFill>
                  </a:rPr>
                  <a:t>分解的可计算性命题</a:t>
                </a:r>
                <a:r>
                  <a:rPr lang="zh-CN" altLang="en-US" sz="2400" dirty="0"/>
                  <a:t>可知，从</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𝒆</m:t>
                    </m:r>
                    <m:r>
                      <a:rPr lang="en-US" altLang="zh-CN" sz="2400" i="1">
                        <a:solidFill>
                          <a:srgbClr val="CC00CC"/>
                        </a:solidFill>
                        <a:latin typeface="Cambria Math"/>
                      </a:rPr>
                      <m:t>𝟏</m:t>
                    </m:r>
                    <m:r>
                      <a:rPr lang="en-US" altLang="zh-CN" sz="2400" i="1">
                        <a:solidFill>
                          <a:srgbClr val="CC00CC"/>
                        </a:solidFill>
                        <a:latin typeface="Cambria Math"/>
                      </a:rPr>
                      <m:t>)</m:t>
                    </m:r>
                  </m:oMath>
                </a14:m>
                <a:r>
                  <a:rPr lang="zh-CN" altLang="en-US" sz="2400" dirty="0"/>
                  <a:t>对偶凸规划</a:t>
                </a:r>
                <a14:m>
                  <m:oMath xmlns:m="http://schemas.openxmlformats.org/officeDocument/2006/math">
                    <m:d>
                      <m:dPr>
                        <m:ctrlPr>
                          <a:rPr lang="en-US" altLang="zh-CN" sz="2400" i="1">
                            <a:solidFill>
                              <a:srgbClr val="CC00CC"/>
                            </a:solidFill>
                            <a:latin typeface="Cambria Math" panose="02040503050406030204" pitchFamily="18" charset="0"/>
                          </a:rPr>
                        </m:ctrlPr>
                      </m:dPr>
                      <m:e>
                        <m:r>
                          <a:rPr lang="en-US" altLang="zh-CN" sz="2400" i="1">
                            <a:solidFill>
                              <a:srgbClr val="CC00CC"/>
                            </a:solidFill>
                            <a:latin typeface="Cambria Math"/>
                          </a:rPr>
                          <m:t>𝒆</m:t>
                        </m:r>
                        <m:r>
                          <a:rPr lang="en-US" altLang="zh-CN" sz="2400" i="1">
                            <a:solidFill>
                              <a:srgbClr val="CC00CC"/>
                            </a:solidFill>
                            <a:latin typeface="Cambria Math"/>
                          </a:rPr>
                          <m:t>𝟗</m:t>
                        </m:r>
                      </m:e>
                    </m:d>
                  </m:oMath>
                </a14:m>
                <a:r>
                  <a:rPr lang="zh-CN" altLang="en-US" sz="2400" dirty="0"/>
                  <a:t>获得的函数</a:t>
                </a:r>
                <a14:m>
                  <m:oMath xmlns:m="http://schemas.openxmlformats.org/officeDocument/2006/math">
                    <m:r>
                      <a:rPr lang="en-US" altLang="zh-CN" sz="2400" i="1">
                        <a:latin typeface="Cambria Math"/>
                      </a:rPr>
                      <m:t>𝒅</m:t>
                    </m:r>
                  </m:oMath>
                </a14:m>
                <a:r>
                  <a:rPr lang="zh-CN" altLang="en-US" sz="2400" dirty="0"/>
                  <a:t>并不同，可以通过一个比评估</a:t>
                </a:r>
                <a14:m>
                  <m:oMath xmlns:m="http://schemas.openxmlformats.org/officeDocument/2006/math">
                    <m:r>
                      <a:rPr lang="en-US" altLang="zh-CN" sz="2400" i="1">
                        <a:latin typeface="Cambria Math"/>
                      </a:rPr>
                      <m:t>𝒅</m:t>
                    </m:r>
                  </m:oMath>
                </a14:m>
                <a:r>
                  <a:rPr lang="zh-CN" altLang="en-US" sz="2400" dirty="0"/>
                  <a:t>本身稍困难一点的最小化问题来计算其分解形式。后续假设问题</a:t>
                </a:r>
                <a14:m>
                  <m:oMath xmlns:m="http://schemas.openxmlformats.org/officeDocument/2006/math">
                    <m:d>
                      <m:dPr>
                        <m:ctrlPr>
                          <a:rPr lang="en-US" altLang="zh-CN" sz="2400" i="1">
                            <a:solidFill>
                              <a:srgbClr val="CC00CC"/>
                            </a:solidFill>
                            <a:latin typeface="Cambria Math" panose="02040503050406030204" pitchFamily="18" charset="0"/>
                          </a:rPr>
                        </m:ctrlPr>
                      </m:dPr>
                      <m:e>
                        <m:r>
                          <a:rPr lang="en-US" altLang="zh-CN" sz="2400" i="1">
                            <a:solidFill>
                              <a:srgbClr val="CC00CC"/>
                            </a:solidFill>
                            <a:latin typeface="Cambria Math"/>
                          </a:rPr>
                          <m:t>𝒆</m:t>
                        </m:r>
                        <m:r>
                          <a:rPr lang="en-US" altLang="zh-CN" sz="2400" i="1">
                            <a:solidFill>
                              <a:srgbClr val="CC00CC"/>
                            </a:solidFill>
                            <a:latin typeface="Cambria Math"/>
                          </a:rPr>
                          <m:t>𝟏𝟎</m:t>
                        </m:r>
                      </m:e>
                    </m:d>
                    <m:r>
                      <a:rPr lang="en-US" altLang="zh-CN" sz="2400" i="1">
                        <a:solidFill>
                          <a:srgbClr val="CC00CC"/>
                        </a:solidFill>
                        <a:latin typeface="Cambria Math"/>
                      </a:rPr>
                      <m:t> </m:t>
                    </m:r>
                  </m:oMath>
                </a14:m>
                <a:r>
                  <a:rPr lang="zh-CN" altLang="en-US" sz="2400" dirty="0"/>
                  <a:t>有解。其解存在性证明可参考凸分析的教材。</a:t>
                </a:r>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b="-15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4543868"/>
      </p:ext>
    </p:extLst>
  </p:cSld>
  <p:clrMapOvr>
    <a:masterClrMapping/>
  </p:clrMapOvr>
  <p:transition spd="med">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300" dirty="0"/>
                  <a:t>由于分解</a:t>
                </a:r>
                <a14:m>
                  <m:oMath xmlns:m="http://schemas.openxmlformats.org/officeDocument/2006/math">
                    <m:r>
                      <a:rPr lang="en-US" altLang="zh-CN" sz="2300" i="1">
                        <a:latin typeface="Cambria Math"/>
                      </a:rPr>
                      <m:t>𝝁</m:t>
                    </m:r>
                    <m:r>
                      <a:rPr lang="en-US" altLang="zh-CN" sz="2300" i="1">
                        <a:latin typeface="Cambria Math"/>
                      </a:rPr>
                      <m:t>=</m:t>
                    </m:r>
                    <m:r>
                      <a:rPr lang="en-US" altLang="zh-CN" sz="2300" i="1">
                        <a:latin typeface="Cambria Math"/>
                      </a:rPr>
                      <m:t>𝝀</m:t>
                    </m:r>
                    <m:r>
                      <a:rPr lang="en-US" altLang="zh-CN" sz="2300" i="1">
                        <a:latin typeface="Cambria Math"/>
                      </a:rPr>
                      <m:t>+</m:t>
                    </m:r>
                    <m:r>
                      <a:rPr lang="en-US" altLang="zh-CN" sz="2300" i="1">
                        <a:latin typeface="Cambria Math"/>
                      </a:rPr>
                      <m:t>𝒄𝒗</m:t>
                    </m:r>
                    <m:r>
                      <a:rPr lang="en-US" altLang="zh-CN" sz="2300" i="1">
                        <a:latin typeface="Cambria Math"/>
                      </a:rPr>
                      <m:t> ,</m:t>
                    </m:r>
                    <m:r>
                      <a:rPr lang="en-US" altLang="zh-CN" sz="2300" i="1">
                        <a:latin typeface="Cambria Math"/>
                      </a:rPr>
                      <m:t>𝒗</m:t>
                    </m:r>
                    <m:r>
                      <a:rPr lang="en-US" altLang="zh-CN" sz="2300" i="1">
                        <a:latin typeface="Cambria Math"/>
                      </a:rPr>
                      <m:t>∈</m:t>
                    </m:r>
                    <m:r>
                      <a:rPr lang="en-US" altLang="zh-CN" sz="2300" i="1">
                        <a:latin typeface="Cambria Math"/>
                      </a:rPr>
                      <m:t>𝝏</m:t>
                    </m:r>
                    <m:r>
                      <a:rPr lang="en-US" altLang="zh-CN" sz="2300" i="1">
                        <a:latin typeface="Cambria Math"/>
                      </a:rPr>
                      <m:t>𝒅</m:t>
                    </m:r>
                    <m:r>
                      <a:rPr lang="en-US" altLang="zh-CN" sz="2300" i="1">
                        <a:latin typeface="Cambria Math"/>
                      </a:rPr>
                      <m:t>(</m:t>
                    </m:r>
                    <m:r>
                      <a:rPr lang="en-US" altLang="zh-CN" sz="2300" i="1">
                        <a:latin typeface="Cambria Math"/>
                      </a:rPr>
                      <m:t>𝝀</m:t>
                    </m:r>
                    <m:r>
                      <a:rPr lang="en-US" altLang="zh-CN" sz="2300" i="1">
                        <a:latin typeface="Cambria Math"/>
                      </a:rPr>
                      <m:t>)</m:t>
                    </m:r>
                  </m:oMath>
                </a14:m>
                <a:r>
                  <a:rPr lang="en-US" altLang="zh-CN" sz="2300" dirty="0"/>
                  <a:t>,</a:t>
                </a:r>
                <a:r>
                  <a:rPr lang="zh-CN" altLang="en-US" sz="2300" dirty="0"/>
                  <a:t>可以由</a:t>
                </a:r>
                <a14:m>
                  <m:oMath xmlns:m="http://schemas.openxmlformats.org/officeDocument/2006/math">
                    <m:r>
                      <a:rPr lang="zh-CN" altLang="en-US" sz="2300" i="1">
                        <a:latin typeface="Cambria Math"/>
                      </a:rPr>
                      <m:t>解</m:t>
                    </m:r>
                    <m:r>
                      <a:rPr lang="en-US" altLang="zh-CN" sz="2300" i="1">
                        <a:solidFill>
                          <a:srgbClr val="CC00CC"/>
                        </a:solidFill>
                        <a:latin typeface="Cambria Math"/>
                      </a:rPr>
                      <m:t>(</m:t>
                    </m:r>
                    <m:r>
                      <a:rPr lang="en-US" altLang="zh-CN" sz="2300" i="1">
                        <a:solidFill>
                          <a:srgbClr val="CC00CC"/>
                        </a:solidFill>
                        <a:latin typeface="Cambria Math"/>
                      </a:rPr>
                      <m:t>𝒆</m:t>
                    </m:r>
                    <m:r>
                      <a:rPr lang="en-US" altLang="zh-CN" sz="2300" i="1">
                        <a:solidFill>
                          <a:srgbClr val="CC00CC"/>
                        </a:solidFill>
                        <a:latin typeface="Cambria Math"/>
                      </a:rPr>
                      <m:t>𝟏𝟎</m:t>
                    </m:r>
                    <m:r>
                      <a:rPr lang="en-US" altLang="zh-CN" sz="2300" i="1">
                        <a:solidFill>
                          <a:srgbClr val="CC00CC"/>
                        </a:solidFill>
                        <a:latin typeface="Cambria Math"/>
                      </a:rPr>
                      <m:t>)</m:t>
                    </m:r>
                  </m:oMath>
                </a14:m>
                <a:r>
                  <a:rPr lang="zh-CN" altLang="en-US" sz="2300" dirty="0"/>
                  <a:t>来估计，同样的计算允许我们评估非扩张映射</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oMath>
                </a14:m>
                <a:r>
                  <a:rPr lang="en-US" altLang="zh-CN" sz="2300" dirty="0"/>
                  <a:t>,</a:t>
                </a:r>
                <a:r>
                  <a:rPr lang="zh-CN" altLang="en-US" sz="2300" dirty="0"/>
                  <a:t>使用上述可计算分解性命题的记号，有</a:t>
                </a:r>
                <a:r>
                  <a:rPr lang="en-US" altLang="zh-CN" sz="2300" dirty="0"/>
                  <a:t>:</a:t>
                </a:r>
              </a:p>
              <a:p>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d>
                      <m:dPr>
                        <m:ctrlPr>
                          <a:rPr lang="en-US" altLang="zh-CN" sz="2300" i="1">
                            <a:latin typeface="Cambria Math" panose="02040503050406030204" pitchFamily="18" charset="0"/>
                          </a:rPr>
                        </m:ctrlPr>
                      </m:dPr>
                      <m:e>
                        <m:r>
                          <a:rPr lang="en-US" altLang="zh-CN" sz="2300" i="1">
                            <a:latin typeface="Cambria Math"/>
                          </a:rPr>
                          <m:t>𝝁</m:t>
                        </m:r>
                      </m:e>
                    </m:d>
                    <m:r>
                      <a:rPr lang="en-US" altLang="zh-CN" sz="2300" i="1">
                        <a:latin typeface="Cambria Math"/>
                      </a:rPr>
                      <m:t>=</m:t>
                    </m:r>
                    <m:r>
                      <a:rPr lang="en-US" altLang="zh-CN" sz="2300" i="1">
                        <a:latin typeface="Cambria Math"/>
                      </a:rPr>
                      <m:t>𝝀</m:t>
                    </m:r>
                    <m:r>
                      <a:rPr lang="en-US" altLang="zh-CN" sz="2300" i="1">
                        <a:latin typeface="Cambria Math"/>
                      </a:rPr>
                      <m:t>−</m:t>
                    </m:r>
                    <m:r>
                      <a:rPr lang="en-US" altLang="zh-CN" sz="2300" i="1">
                        <a:latin typeface="Cambria Math"/>
                      </a:rPr>
                      <m:t>𝒄𝒗</m:t>
                    </m:r>
                    <m:r>
                      <a:rPr lang="en-US" altLang="zh-CN" sz="2300" i="1">
                        <a:latin typeface="Cambria Math"/>
                      </a:rPr>
                      <m:t>=</m:t>
                    </m:r>
                    <m:r>
                      <a:rPr lang="en-US" altLang="zh-CN" sz="2300" i="1">
                        <a:latin typeface="Cambria Math"/>
                      </a:rPr>
                      <m:t>𝝁</m:t>
                    </m:r>
                    <m:r>
                      <a:rPr lang="en-US" altLang="zh-CN" sz="2300" i="1">
                        <a:latin typeface="Cambria Math"/>
                      </a:rPr>
                      <m:t>+</m:t>
                    </m:r>
                    <m:r>
                      <a:rPr lang="en-US" altLang="zh-CN" sz="2300" i="1">
                        <a:latin typeface="Cambria Math"/>
                      </a:rPr>
                      <m:t>𝒄</m:t>
                    </m:r>
                    <m:d>
                      <m:dPr>
                        <m:ctrlPr>
                          <a:rPr lang="en-US" altLang="zh-CN" sz="2300" i="1">
                            <a:latin typeface="Cambria Math" panose="02040503050406030204" pitchFamily="18" charset="0"/>
                          </a:rPr>
                        </m:ctrlPr>
                      </m:dPr>
                      <m:e>
                        <m:r>
                          <a:rPr lang="en-US" altLang="zh-CN" sz="2300" i="1">
                            <a:latin typeface="Cambria Math"/>
                          </a:rPr>
                          <m:t>𝑨</m:t>
                        </m:r>
                        <m:acc>
                          <m:accPr>
                            <m:chr m:val="̅"/>
                            <m:ctrlPr>
                              <a:rPr lang="en-US" altLang="zh-CN" sz="2300" i="1">
                                <a:latin typeface="Cambria Math" panose="02040503050406030204" pitchFamily="18" charset="0"/>
                              </a:rPr>
                            </m:ctrlPr>
                          </m:accPr>
                          <m:e>
                            <m:r>
                              <a:rPr lang="en-US" altLang="zh-CN" sz="2300" i="1">
                                <a:latin typeface="Cambria Math"/>
                              </a:rPr>
                              <m:t>𝒙</m:t>
                            </m:r>
                          </m:e>
                        </m:acc>
                        <m:r>
                          <a:rPr lang="en-US" altLang="zh-CN" sz="2300" i="1">
                            <a:latin typeface="Cambria Math"/>
                          </a:rPr>
                          <m:t>−</m:t>
                        </m:r>
                        <m:r>
                          <a:rPr lang="en-US" altLang="zh-CN" sz="2300" i="1">
                            <a:latin typeface="Cambria Math"/>
                          </a:rPr>
                          <m:t>𝒃</m:t>
                        </m:r>
                      </m:e>
                    </m:d>
                    <m:r>
                      <a:rPr lang="en-US" altLang="zh-CN" sz="2300" i="1">
                        <a:latin typeface="Cambria Math"/>
                      </a:rPr>
                      <m:t>−</m:t>
                    </m:r>
                    <m:r>
                      <a:rPr lang="en-US" altLang="zh-CN" sz="2300" i="1">
                        <a:latin typeface="Cambria Math"/>
                      </a:rPr>
                      <m:t>𝒄</m:t>
                    </m:r>
                    <m:d>
                      <m:dPr>
                        <m:ctrlPr>
                          <a:rPr lang="en-US" altLang="zh-CN" sz="2300" i="1">
                            <a:latin typeface="Cambria Math" panose="02040503050406030204" pitchFamily="18" charset="0"/>
                          </a:rPr>
                        </m:ctrlPr>
                      </m:dPr>
                      <m:e>
                        <m:r>
                          <a:rPr lang="en-US" altLang="zh-CN" sz="2300" i="1">
                            <a:latin typeface="Cambria Math"/>
                          </a:rPr>
                          <m:t>𝒃</m:t>
                        </m:r>
                        <m:r>
                          <a:rPr lang="en-US" altLang="zh-CN" sz="2300" i="1">
                            <a:latin typeface="Cambria Math"/>
                          </a:rPr>
                          <m:t>−</m:t>
                        </m:r>
                        <m:r>
                          <a:rPr lang="en-US" altLang="zh-CN" sz="2300" i="1">
                            <a:latin typeface="Cambria Math"/>
                          </a:rPr>
                          <m:t>𝑨</m:t>
                        </m:r>
                        <m:acc>
                          <m:accPr>
                            <m:chr m:val="̅"/>
                            <m:ctrlPr>
                              <a:rPr lang="en-US" altLang="zh-CN" sz="2300" i="1">
                                <a:latin typeface="Cambria Math" panose="02040503050406030204" pitchFamily="18" charset="0"/>
                              </a:rPr>
                            </m:ctrlPr>
                          </m:accPr>
                          <m:e>
                            <m:r>
                              <a:rPr lang="en-US" altLang="zh-CN" sz="2300" i="1">
                                <a:latin typeface="Cambria Math"/>
                              </a:rPr>
                              <m:t>𝒙</m:t>
                            </m:r>
                          </m:e>
                        </m:acc>
                      </m:e>
                    </m:d>
                    <m:r>
                      <a:rPr lang="en-US" altLang="zh-CN" sz="2300" i="1">
                        <a:latin typeface="Cambria Math"/>
                      </a:rPr>
                      <m:t>=</m:t>
                    </m:r>
                    <m:r>
                      <a:rPr lang="en-US" altLang="zh-CN" sz="2300" i="1">
                        <a:latin typeface="Cambria Math"/>
                      </a:rPr>
                      <m:t>𝝁</m:t>
                    </m:r>
                    <m:r>
                      <a:rPr lang="en-US" altLang="zh-CN" sz="2300" i="1">
                        <a:latin typeface="Cambria Math"/>
                      </a:rPr>
                      <m:t>+</m:t>
                    </m:r>
                    <m:r>
                      <a:rPr lang="en-US" altLang="zh-CN" sz="2300" i="1">
                        <a:latin typeface="Cambria Math"/>
                      </a:rPr>
                      <m:t>𝟐</m:t>
                    </m:r>
                    <m:r>
                      <a:rPr lang="en-US" altLang="zh-CN" sz="2300" i="1">
                        <a:latin typeface="Cambria Math"/>
                      </a:rPr>
                      <m:t>𝒄</m:t>
                    </m:r>
                    <m:d>
                      <m:dPr>
                        <m:ctrlPr>
                          <a:rPr lang="en-US" altLang="zh-CN" sz="2300" i="1">
                            <a:latin typeface="Cambria Math" panose="02040503050406030204" pitchFamily="18" charset="0"/>
                          </a:rPr>
                        </m:ctrlPr>
                      </m:dPr>
                      <m:e>
                        <m:r>
                          <a:rPr lang="en-US" altLang="zh-CN" sz="2300" i="1">
                            <a:latin typeface="Cambria Math"/>
                          </a:rPr>
                          <m:t>𝑨</m:t>
                        </m:r>
                        <m:acc>
                          <m:accPr>
                            <m:chr m:val="̅"/>
                            <m:ctrlPr>
                              <a:rPr lang="en-US" altLang="zh-CN" sz="2300" i="1">
                                <a:latin typeface="Cambria Math" panose="02040503050406030204" pitchFamily="18" charset="0"/>
                              </a:rPr>
                            </m:ctrlPr>
                          </m:accPr>
                          <m:e>
                            <m:r>
                              <a:rPr lang="en-US" altLang="zh-CN" sz="2300" i="1">
                                <a:latin typeface="Cambria Math"/>
                              </a:rPr>
                              <m:t>𝒙</m:t>
                            </m:r>
                          </m:e>
                        </m:acc>
                        <m:r>
                          <a:rPr lang="en-US" altLang="zh-CN" sz="2300" i="1">
                            <a:latin typeface="Cambria Math"/>
                          </a:rPr>
                          <m:t>−</m:t>
                        </m:r>
                        <m:r>
                          <a:rPr lang="en-US" altLang="zh-CN" sz="2300" i="1">
                            <a:latin typeface="Cambria Math"/>
                          </a:rPr>
                          <m:t>𝒃</m:t>
                        </m:r>
                      </m:e>
                    </m:d>
                  </m:oMath>
                </a14:m>
                <a:endParaRPr lang="en-US" altLang="zh-CN" sz="2300" dirty="0"/>
              </a:p>
              <a:p>
                <a:r>
                  <a:rPr lang="zh-CN" altLang="en-US" sz="2300" dirty="0"/>
                  <a:t>我们知道</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oMath>
                </a14:m>
                <a:r>
                  <a:rPr lang="zh-CN" altLang="en-US" sz="2300" dirty="0"/>
                  <a:t>是非扩张映射，其不动点是问题</a:t>
                </a:r>
                <a14:m>
                  <m:oMath xmlns:m="http://schemas.openxmlformats.org/officeDocument/2006/math">
                    <m:r>
                      <a:rPr lang="en-US" altLang="zh-CN" sz="2300" i="1">
                        <a:latin typeface="Cambria Math"/>
                      </a:rPr>
                      <m:t>𝒅</m:t>
                    </m:r>
                  </m:oMath>
                </a14:m>
                <a:r>
                  <a:rPr lang="zh-CN" altLang="en-US" sz="2300" dirty="0"/>
                  <a:t>的极小点，也就是问题</a:t>
                </a:r>
                <a14:m>
                  <m:oMath xmlns:m="http://schemas.openxmlformats.org/officeDocument/2006/math">
                    <m:r>
                      <a:rPr lang="en-US" altLang="zh-CN" sz="2300" i="1">
                        <a:latin typeface="Cambria Math"/>
                      </a:rPr>
                      <m:t>(</m:t>
                    </m:r>
                    <m:r>
                      <a:rPr lang="en-US" altLang="zh-CN" sz="2300" i="1">
                        <a:latin typeface="Cambria Math"/>
                      </a:rPr>
                      <m:t>𝒆</m:t>
                    </m:r>
                    <m:r>
                      <a:rPr lang="en-US" altLang="zh-CN" sz="2300" i="1">
                        <a:latin typeface="Cambria Math"/>
                      </a:rPr>
                      <m:t>𝟏</m:t>
                    </m:r>
                    <m:r>
                      <a:rPr lang="en-US" altLang="zh-CN" sz="2300" i="1">
                        <a:latin typeface="Cambria Math"/>
                      </a:rPr>
                      <m:t>)</m:t>
                    </m:r>
                  </m:oMath>
                </a14:m>
                <a:r>
                  <a:rPr lang="zh-CN" altLang="en-US" sz="2300" dirty="0"/>
                  <a:t>的对偶问题的最优解。因此，试图考虑简单的从某个任意</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𝝀</m:t>
                        </m:r>
                      </m:e>
                      <m:sub>
                        <m:r>
                          <a:rPr lang="en-US" altLang="zh-CN" sz="2300" i="1">
                            <a:latin typeface="Cambria Math"/>
                          </a:rPr>
                          <m:t>𝟎</m:t>
                        </m:r>
                      </m:sub>
                    </m:sSub>
                    <m:r>
                      <a:rPr lang="en-US" altLang="zh-CN" sz="2300" i="1">
                        <a:latin typeface="Cambria Math"/>
                      </a:rPr>
                      <m:t>∈</m:t>
                    </m:r>
                    <m:sSup>
                      <m:sSupPr>
                        <m:ctrlPr>
                          <a:rPr lang="en-US" altLang="zh-CN" sz="2300" i="1">
                            <a:latin typeface="Cambria Math" panose="02040503050406030204" pitchFamily="18" charset="0"/>
                          </a:rPr>
                        </m:ctrlPr>
                      </m:sSupPr>
                      <m:e>
                        <m:r>
                          <a:rPr lang="en-US" altLang="zh-CN" sz="2300" i="1">
                            <a:latin typeface="Cambria Math"/>
                          </a:rPr>
                          <m:t>𝑹</m:t>
                        </m:r>
                      </m:e>
                      <m:sup>
                        <m:r>
                          <a:rPr lang="en-US" altLang="zh-CN" sz="2300" i="1">
                            <a:latin typeface="Cambria Math"/>
                          </a:rPr>
                          <m:t>𝒎</m:t>
                        </m:r>
                      </m:sup>
                    </m:sSup>
                  </m:oMath>
                </a14:m>
                <a:r>
                  <a:rPr lang="zh-CN" altLang="en-US" sz="2300" dirty="0"/>
                  <a:t>来递归迭代映射</a:t>
                </a:r>
                <a14:m>
                  <m:oMath xmlns:m="http://schemas.openxmlformats.org/officeDocument/2006/math">
                    <m:sSup>
                      <m:sSupPr>
                        <m:ctrlPr>
                          <a:rPr lang="en-US" altLang="zh-CN" sz="2300" i="1">
                            <a:latin typeface="Cambria Math" panose="02040503050406030204" pitchFamily="18" charset="0"/>
                          </a:rPr>
                        </m:ctrlPr>
                      </m:sSupPr>
                      <m:e>
                        <m:r>
                          <a:rPr lang="en-US" altLang="zh-CN" sz="2300" i="1">
                            <a:latin typeface="Cambria Math"/>
                          </a:rPr>
                          <m:t>𝝀</m:t>
                        </m:r>
                      </m:e>
                      <m:sup>
                        <m:r>
                          <a:rPr lang="en-US" altLang="zh-CN" sz="2300" i="1">
                            <a:latin typeface="Cambria Math"/>
                          </a:rPr>
                          <m:t>𝒌</m:t>
                        </m:r>
                        <m:r>
                          <a:rPr lang="en-US" altLang="zh-CN" sz="2300" i="1">
                            <a:latin typeface="Cambria Math"/>
                          </a:rPr>
                          <m:t>+</m:t>
                        </m:r>
                        <m:r>
                          <a:rPr lang="en-US" altLang="zh-CN" sz="2300" i="1">
                            <a:latin typeface="Cambria Math"/>
                          </a:rPr>
                          <m:t>𝟏</m:t>
                        </m:r>
                      </m:sup>
                    </m:sSup>
                    <m:r>
                      <a:rPr lang="en-US" altLang="zh-CN" sz="2300" i="1">
                        <a:latin typeface="Cambria Math"/>
                      </a:rPr>
                      <m:t>=</m:t>
                    </m:r>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r>
                      <a:rPr lang="en-US" altLang="zh-CN" sz="2300" i="1">
                        <a:latin typeface="Cambria Math"/>
                      </a:rPr>
                      <m:t>(</m:t>
                    </m:r>
                    <m:sSup>
                      <m:sSupPr>
                        <m:ctrlPr>
                          <a:rPr lang="en-US" altLang="zh-CN" sz="2300" i="1">
                            <a:latin typeface="Cambria Math" panose="02040503050406030204" pitchFamily="18" charset="0"/>
                          </a:rPr>
                        </m:ctrlPr>
                      </m:sSupPr>
                      <m:e>
                        <m:r>
                          <a:rPr lang="en-US" altLang="zh-CN" sz="2300" i="1">
                            <a:latin typeface="Cambria Math"/>
                          </a:rPr>
                          <m:t>𝝀</m:t>
                        </m:r>
                      </m:e>
                      <m:sup>
                        <m:r>
                          <a:rPr lang="en-US" altLang="zh-CN" sz="2300" i="1">
                            <a:latin typeface="Cambria Math"/>
                          </a:rPr>
                          <m:t>𝒌</m:t>
                        </m:r>
                      </m:sup>
                    </m:sSup>
                    <m:r>
                      <a:rPr lang="en-US" altLang="zh-CN" sz="2300" i="1">
                        <a:latin typeface="Cambria Math"/>
                      </a:rPr>
                      <m:t>)</m:t>
                    </m:r>
                  </m:oMath>
                </a14:m>
                <a:r>
                  <a:rPr lang="zh-CN" altLang="en-US" sz="2300" dirty="0"/>
                  <a:t>，并期望</a:t>
                </a:r>
                <a14:m>
                  <m:oMath xmlns:m="http://schemas.openxmlformats.org/officeDocument/2006/math">
                    <m:d>
                      <m:dPr>
                        <m:begChr m:val="{"/>
                        <m:endChr m:val="}"/>
                        <m:ctrlPr>
                          <a:rPr lang="en-US" altLang="zh-CN" sz="2300" i="1">
                            <a:latin typeface="Cambria Math" panose="02040503050406030204" pitchFamily="18" charset="0"/>
                          </a:rPr>
                        </m:ctrlPr>
                      </m:dPr>
                      <m:e>
                        <m:sSup>
                          <m:sSupPr>
                            <m:ctrlPr>
                              <a:rPr lang="en-US" altLang="zh-CN" sz="2300" i="1">
                                <a:latin typeface="Cambria Math" panose="02040503050406030204" pitchFamily="18" charset="0"/>
                              </a:rPr>
                            </m:ctrlPr>
                          </m:sSupPr>
                          <m:e>
                            <m:r>
                              <a:rPr lang="en-US" altLang="zh-CN" sz="2300" i="1">
                                <a:latin typeface="Cambria Math"/>
                              </a:rPr>
                              <m:t>𝝀</m:t>
                            </m:r>
                          </m:e>
                          <m:sup>
                            <m:r>
                              <a:rPr lang="en-US" altLang="zh-CN" sz="2300" i="1">
                                <a:latin typeface="Cambria Math"/>
                              </a:rPr>
                              <m:t>𝒌</m:t>
                            </m:r>
                          </m:sup>
                        </m:sSup>
                      </m:e>
                    </m:d>
                  </m:oMath>
                </a14:m>
                <a:r>
                  <a:rPr lang="zh-CN" altLang="en-US" sz="2300" dirty="0"/>
                  <a:t>收敛到某个不动点。</a:t>
                </a:r>
                <a:endParaRPr lang="en-US" altLang="zh-CN" sz="2300" dirty="0"/>
              </a:p>
              <a:p>
                <a:r>
                  <a:rPr lang="zh-CN" altLang="en-US" sz="2300" dirty="0"/>
                  <a:t>现在如果我们知道</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oMath>
                </a14:m>
                <a:r>
                  <a:rPr lang="zh-CN" altLang="en-US" sz="2300" dirty="0"/>
                  <a:t>的李普希兹模小于</a:t>
                </a:r>
                <a:r>
                  <a:rPr lang="en-US" altLang="zh-CN" sz="2300" dirty="0"/>
                  <a:t>1</a:t>
                </a:r>
                <a:r>
                  <a:rPr lang="zh-CN" altLang="en-US" sz="2300" dirty="0"/>
                  <a:t>，对于这样的不动点</a:t>
                </a:r>
                <a14:m>
                  <m:oMath xmlns:m="http://schemas.openxmlformats.org/officeDocument/2006/math">
                    <m:sSup>
                      <m:sSupPr>
                        <m:ctrlPr>
                          <a:rPr lang="en-US" altLang="zh-CN" sz="2300" i="1">
                            <a:latin typeface="Cambria Math" panose="02040503050406030204" pitchFamily="18" charset="0"/>
                          </a:rPr>
                        </m:ctrlPr>
                      </m:sSupPr>
                      <m:e>
                        <m:r>
                          <a:rPr lang="en-US" altLang="zh-CN" sz="2300" i="1">
                            <a:latin typeface="Cambria Math"/>
                          </a:rPr>
                          <m:t>𝝀</m:t>
                        </m:r>
                      </m:e>
                      <m:sup>
                        <m:r>
                          <a:rPr lang="en-US" altLang="zh-CN" sz="2300" i="1">
                            <a:latin typeface="Cambria Math"/>
                          </a:rPr>
                          <m:t>𝒌</m:t>
                        </m:r>
                        <m:r>
                          <a:rPr lang="en-US" altLang="zh-CN" sz="2300" i="1">
                            <a:latin typeface="Cambria Math"/>
                          </a:rPr>
                          <m:t>+</m:t>
                        </m:r>
                        <m:r>
                          <a:rPr lang="en-US" altLang="zh-CN" sz="2300" i="1">
                            <a:latin typeface="Cambria Math"/>
                          </a:rPr>
                          <m:t>𝟏</m:t>
                        </m:r>
                      </m:sup>
                    </m:sSup>
                    <m:r>
                      <a:rPr lang="en-US" altLang="zh-CN" sz="2300" i="1">
                        <a:latin typeface="Cambria Math"/>
                      </a:rPr>
                      <m:t>=</m:t>
                    </m:r>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r>
                      <a:rPr lang="en-US" altLang="zh-CN" sz="2300" i="1">
                        <a:latin typeface="Cambria Math"/>
                      </a:rPr>
                      <m:t>(</m:t>
                    </m:r>
                    <m:sSup>
                      <m:sSupPr>
                        <m:ctrlPr>
                          <a:rPr lang="en-US" altLang="zh-CN" sz="2300" i="1">
                            <a:latin typeface="Cambria Math" panose="02040503050406030204" pitchFamily="18" charset="0"/>
                          </a:rPr>
                        </m:ctrlPr>
                      </m:sSupPr>
                      <m:e>
                        <m:r>
                          <a:rPr lang="en-US" altLang="zh-CN" sz="2300" i="1">
                            <a:latin typeface="Cambria Math"/>
                          </a:rPr>
                          <m:t>𝝀</m:t>
                        </m:r>
                      </m:e>
                      <m:sup>
                        <m:r>
                          <a:rPr lang="en-US" altLang="zh-CN" sz="2300" i="1">
                            <a:latin typeface="Cambria Math"/>
                          </a:rPr>
                          <m:t>𝒌</m:t>
                        </m:r>
                      </m:sup>
                    </m:sSup>
                    <m:r>
                      <a:rPr lang="en-US" altLang="zh-CN" sz="2300" i="1">
                        <a:latin typeface="Cambria Math"/>
                      </a:rPr>
                      <m:t>)</m:t>
                    </m:r>
                  </m:oMath>
                </a14:m>
                <a:r>
                  <a:rPr lang="zh-CN" altLang="en-US" sz="2300" dirty="0"/>
                  <a:t>的线性收敛是最基本的。然而，我们只知道</a:t>
                </a:r>
                <a14:m>
                  <m:oMath xmlns:m="http://schemas.openxmlformats.org/officeDocument/2006/math">
                    <m:sSub>
                      <m:sSubPr>
                        <m:ctrlPr>
                          <a:rPr lang="en-US" altLang="zh-CN" sz="2300" i="1">
                            <a:latin typeface="Cambria Math" panose="02040503050406030204" pitchFamily="18" charset="0"/>
                          </a:rPr>
                        </m:ctrlPr>
                      </m:sSubPr>
                      <m:e>
                        <m:r>
                          <a:rPr lang="en-US" altLang="zh-CN" sz="2300" i="1">
                            <a:latin typeface="Cambria Math"/>
                          </a:rPr>
                          <m:t>𝑵</m:t>
                        </m:r>
                      </m:e>
                      <m:sub>
                        <m:r>
                          <a:rPr lang="en-US" altLang="zh-CN" sz="2300" i="1">
                            <a:latin typeface="Cambria Math"/>
                          </a:rPr>
                          <m:t>𝒄𝒅</m:t>
                        </m:r>
                      </m:sub>
                    </m:sSub>
                  </m:oMath>
                </a14:m>
                <a:r>
                  <a:rPr lang="zh-CN" altLang="en-US" sz="2300" dirty="0"/>
                  <a:t>的李普希兹模最多为</a:t>
                </a:r>
                <a:r>
                  <a:rPr lang="en-US" altLang="zh-CN" sz="2300" dirty="0"/>
                  <a:t>1.</a:t>
                </a:r>
                <a:r>
                  <a:rPr lang="zh-CN" altLang="en-US" sz="2300" dirty="0"/>
                  <a:t>因此，如果我们迭代该映射，可能会形成没有收敛，而仅仅在离不动点集合某个固定距离的轨道处循环的情况。</a:t>
                </a:r>
                <a:endParaRPr lang="en-US" altLang="zh-CN" sz="2300" dirty="0"/>
              </a:p>
              <a:p>
                <a:r>
                  <a:rPr lang="zh-CN" altLang="en-US" sz="2300" dirty="0"/>
                  <a:t>现在我们从一个不动点理论中已经存在很长时间的结果，来断定如果用非扩展映射来和少量的恒等式相混合，收敛性仍然能保证，并且这样的循环不会发生</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94" t="-1085" r="-860" b="-32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5483269"/>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Cambria Math" panose="02040503050406030204" pitchFamily="18" charset="0"/>
                <a:ea typeface="Cambria Math" panose="02040503050406030204" pitchFamily="18" charset="0"/>
              </a:rPr>
              <a:t>Constrained Optimization and its dual problem</a:t>
            </a:r>
            <a:endParaRPr lang="zh-CN" altLang="en-US" sz="32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给定非线性规划问题，存在一个与之对应的非线性规划问题，前者称之为原始问题或者主要问题</a:t>
                </a:r>
                <a:r>
                  <a:rPr lang="en-US" altLang="zh-CN" sz="1800" dirty="0"/>
                  <a:t>(Primal Problem),</a:t>
                </a:r>
                <a:r>
                  <a:rPr lang="zh-CN" altLang="en-US" sz="1800" dirty="0"/>
                  <a:t>后者称之为拉格朗日对偶问题</a:t>
                </a:r>
                <a:r>
                  <a:rPr lang="en-US" altLang="zh-CN" sz="1800" dirty="0"/>
                  <a:t>(</a:t>
                </a:r>
                <a:r>
                  <a:rPr lang="en-US" altLang="zh-CN" sz="1800" dirty="0" err="1"/>
                  <a:t>Lagrangian</a:t>
                </a:r>
                <a:r>
                  <a:rPr lang="en-US" altLang="zh-CN" sz="1800" dirty="0"/>
                  <a:t> dual problem)</a:t>
                </a:r>
              </a:p>
              <a:p>
                <a:r>
                  <a:rPr lang="en-US" altLang="zh-CN" sz="1800" i="1" dirty="0"/>
                  <a:t>Primal Problem P</a:t>
                </a:r>
                <a:r>
                  <a:rPr lang="zh-CN" altLang="en-US" sz="1800" dirty="0"/>
                  <a:t>：</a:t>
                </a:r>
                <a14:m>
                  <m:oMath xmlns:m="http://schemas.openxmlformats.org/officeDocument/2006/math">
                    <m:r>
                      <a:rPr lang="en-US" altLang="zh-CN" sz="1800" i="1">
                        <a:latin typeface="Cambria Math"/>
                      </a:rPr>
                      <m:t>𝑴𝒊𝒏</m:t>
                    </m:r>
                    <m:r>
                      <a:rPr lang="en-US" altLang="zh-CN" sz="1800" i="1">
                        <a:latin typeface="Cambria Math"/>
                      </a:rPr>
                      <m:t> </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 </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 </m:t>
                    </m:r>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smtClean="0">
                                <a:solidFill>
                                  <a:srgbClr val="FF0000"/>
                                </a:solidFill>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𝒎</m:t>
                            </m:r>
                          </m:e>
                          <m:e>
                            <m:sSub>
                              <m:sSubPr>
                                <m:ctrlPr>
                                  <a:rPr lang="en-US" altLang="zh-CN" sz="1800" i="1">
                                    <a:latin typeface="Cambria Math" panose="02040503050406030204" pitchFamily="18" charset="0"/>
                                  </a:rPr>
                                </m:ctrlPr>
                              </m:sSubPr>
                              <m:e>
                                <m:r>
                                  <a:rPr lang="en-US" altLang="zh-CN" sz="1800" i="1">
                                    <a:latin typeface="Cambria Math"/>
                                  </a:rPr>
                                  <m:t>𝒉</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𝒍</m:t>
                            </m:r>
                          </m:e>
                          <m:e>
                            <m:r>
                              <a:rPr lang="en-US" altLang="zh-CN" sz="1800" i="1">
                                <a:latin typeface="Cambria Math"/>
                              </a:rPr>
                              <m:t>𝒙</m:t>
                            </m:r>
                            <m:r>
                              <a:rPr lang="en-US" altLang="zh-CN" sz="1800" i="1">
                                <a:latin typeface="Cambria Math"/>
                              </a:rPr>
                              <m:t>∈</m:t>
                            </m:r>
                            <m:r>
                              <a:rPr lang="en-US" altLang="zh-CN" sz="1800" i="1">
                                <a:latin typeface="Cambria Math"/>
                              </a:rPr>
                              <m:t>𝑿</m:t>
                            </m:r>
                          </m:e>
                        </m:eqArr>
                      </m:e>
                    </m:d>
                  </m:oMath>
                </a14:m>
                <a:endParaRPr lang="en-US" altLang="zh-CN" sz="1800" dirty="0"/>
              </a:p>
              <a:p>
                <a:r>
                  <a:rPr lang="en-US" altLang="zh-CN" sz="1800" i="1" dirty="0" err="1"/>
                  <a:t>Lagrangian</a:t>
                </a:r>
                <a:r>
                  <a:rPr lang="en-US" altLang="zh-CN" sz="1800" i="1" dirty="0"/>
                  <a:t> Dual Problem D:</a:t>
                </a:r>
                <a:endParaRPr lang="en-US" altLang="zh-CN" sz="18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a:rPr>
                        <m:t>𝑴𝒂𝒙</m:t>
                      </m:r>
                      <m:r>
                        <a:rPr lang="en-US" altLang="zh-CN" sz="1800" i="1">
                          <a:latin typeface="Cambria Math"/>
                        </a:rPr>
                        <m:t> </m:t>
                      </m:r>
                      <m:r>
                        <a:rPr lang="en-US" altLang="zh-CN" sz="1800" i="1">
                          <a:latin typeface="Cambria Math"/>
                        </a:rPr>
                        <m:t>𝜽</m:t>
                      </m:r>
                      <m:d>
                        <m:dPr>
                          <m:ctrlPr>
                            <a:rPr lang="en-US" altLang="zh-CN" sz="1800" i="1">
                              <a:latin typeface="Cambria Math" panose="02040503050406030204" pitchFamily="18" charset="0"/>
                            </a:rPr>
                          </m:ctrlPr>
                        </m:dPr>
                        <m:e>
                          <m:r>
                            <a:rPr lang="en-US" altLang="zh-CN" sz="1800" i="1">
                              <a:latin typeface="Cambria Math"/>
                            </a:rPr>
                            <m:t>𝒖</m:t>
                          </m:r>
                          <m:r>
                            <a:rPr lang="en-US" altLang="zh-CN" sz="1800" i="1">
                              <a:latin typeface="Cambria Math"/>
                            </a:rPr>
                            <m:t>,</m:t>
                          </m:r>
                          <m:r>
                            <a:rPr lang="en-US" altLang="zh-CN" sz="1800" i="1">
                              <a:latin typeface="Cambria Math"/>
                            </a:rPr>
                            <m:t>𝒗</m:t>
                          </m:r>
                        </m:e>
                      </m:d>
                      <m:r>
                        <a:rPr lang="en-US" altLang="zh-CN" sz="1800" i="1">
                          <a:latin typeface="Cambria Math"/>
                        </a:rPr>
                        <m:t>, </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 </m:t>
                      </m:r>
                      <m:r>
                        <a:rPr lang="en-US" altLang="zh-CN" sz="1800" i="1">
                          <a:latin typeface="Cambria Math"/>
                        </a:rPr>
                        <m:t>𝒖</m:t>
                      </m:r>
                      <m:r>
                        <a:rPr lang="en-US" altLang="zh-CN" sz="1800" i="1">
                          <a:latin typeface="Cambria Math"/>
                        </a:rPr>
                        <m:t>≥</m:t>
                      </m:r>
                      <m:r>
                        <a:rPr lang="en-US" altLang="zh-CN" sz="1800" i="1">
                          <a:latin typeface="Cambria Math"/>
                        </a:rPr>
                        <m:t>𝟎</m:t>
                      </m:r>
                      <m:r>
                        <a:rPr lang="en-US" altLang="zh-CN" sz="1800" i="1">
                          <a:latin typeface="Cambria Math"/>
                        </a:rPr>
                        <m:t>,</m:t>
                      </m:r>
                    </m:oMath>
                  </m:oMathPara>
                </a14:m>
                <a:endParaRPr lang="en-US" altLang="zh-CN" sz="18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a:rPr>
                        <m:t>𝜽</m:t>
                      </m:r>
                      <m:d>
                        <m:dPr>
                          <m:ctrlPr>
                            <a:rPr lang="en-US" altLang="zh-CN" sz="1800" i="1">
                              <a:latin typeface="Cambria Math" panose="02040503050406030204" pitchFamily="18" charset="0"/>
                            </a:rPr>
                          </m:ctrlPr>
                        </m:dPr>
                        <m:e>
                          <m:r>
                            <a:rPr lang="en-US" altLang="zh-CN" sz="1800" i="1">
                              <a:latin typeface="Cambria Math"/>
                            </a:rPr>
                            <m:t>𝒖</m:t>
                          </m:r>
                          <m:r>
                            <a:rPr lang="en-US" altLang="zh-CN" sz="1800" i="1">
                              <a:latin typeface="Cambria Math"/>
                            </a:rPr>
                            <m:t>,</m:t>
                          </m:r>
                          <m:r>
                            <a:rPr lang="en-US" altLang="zh-CN" sz="1800" i="1">
                              <a:latin typeface="Cambria Math"/>
                            </a:rPr>
                            <m:t>𝒗</m:t>
                          </m:r>
                        </m:e>
                      </m:d>
                      <m:r>
                        <a:rPr lang="en-US" altLang="zh-CN" sz="1800" i="1">
                          <a:latin typeface="Cambria Math"/>
                        </a:rPr>
                        <m:t>=</m:t>
                      </m:r>
                      <m:r>
                        <a:rPr lang="en-US" altLang="zh-CN" sz="1800" i="1">
                          <a:latin typeface="Cambria Math"/>
                        </a:rPr>
                        <m:t>𝒊𝒏𝒇</m:t>
                      </m:r>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smtClean="0">
                              <a:solidFill>
                                <a:srgbClr val="FF0000"/>
                              </a:solidFill>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𝒎</m:t>
                              </m:r>
                            </m:sup>
                          </m:sSubSup>
                          <m:sSub>
                            <m:sSubPr>
                              <m:ctrlPr>
                                <a:rPr lang="en-US" altLang="zh-CN" sz="1800" i="1">
                                  <a:latin typeface="Cambria Math" panose="02040503050406030204" pitchFamily="18" charset="0"/>
                                </a:rPr>
                              </m:ctrlPr>
                            </m:sSubPr>
                            <m:e>
                              <m:r>
                                <a:rPr lang="en-US" altLang="zh-CN" sz="1800" i="1">
                                  <a:latin typeface="Cambria Math"/>
                                </a:rPr>
                                <m:t>𝒖</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sSubSup>
                          <m:sSub>
                            <m:sSubPr>
                              <m:ctrlPr>
                                <a:rPr lang="en-US" altLang="zh-CN" sz="1800" i="1">
                                  <a:latin typeface="Cambria Math" panose="02040503050406030204" pitchFamily="18" charset="0"/>
                                </a:rPr>
                              </m:ctrlPr>
                            </m:sSubPr>
                            <m:e>
                              <m:r>
                                <a:rPr lang="en-US" altLang="zh-CN" sz="1800" i="1">
                                  <a:latin typeface="Cambria Math"/>
                                </a:rPr>
                                <m:t>𝒗</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𝒉</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a:latin typeface="Cambria Math"/>
                            </a:rPr>
                            <m:t>𝐱</m:t>
                          </m:r>
                          <m:r>
                            <a:rPr lang="en-US" altLang="zh-CN" sz="1800" i="1">
                              <a:latin typeface="Cambria Math"/>
                            </a:rPr>
                            <m:t>∈</m:t>
                          </m:r>
                          <m:r>
                            <a:rPr lang="en-US" altLang="zh-CN" sz="1800" i="1">
                              <a:latin typeface="Cambria Math"/>
                            </a:rPr>
                            <m:t>𝑿</m:t>
                          </m:r>
                        </m:e>
                      </m:d>
                    </m:oMath>
                  </m:oMathPara>
                </a14:m>
                <a:endParaRPr lang="en-US" altLang="zh-CN" sz="1800" i="1" dirty="0"/>
              </a:p>
              <a:p>
                <a:r>
                  <a:rPr lang="zh-CN" altLang="en-US" sz="1800" dirty="0"/>
                  <a:t>注意函数</a:t>
                </a:r>
                <a14:m>
                  <m:oMath xmlns:m="http://schemas.openxmlformats.org/officeDocument/2006/math">
                    <m:r>
                      <a:rPr lang="en-US" altLang="zh-CN" sz="1800" i="1">
                        <a:latin typeface="Cambria Math"/>
                      </a:rPr>
                      <m:t>𝑳</m:t>
                    </m:r>
                    <m:d>
                      <m:dPr>
                        <m:ctrlPr>
                          <a:rPr lang="en-US" altLang="zh-CN" sz="1800" i="1">
                            <a:latin typeface="Cambria Math" panose="02040503050406030204" pitchFamily="18" charset="0"/>
                          </a:rPr>
                        </m:ctrlPr>
                      </m:dPr>
                      <m:e>
                        <m:r>
                          <a:rPr lang="en-US" altLang="zh-CN" sz="1800" i="1">
                            <a:latin typeface="Cambria Math"/>
                          </a:rPr>
                          <m:t>𝒙</m:t>
                        </m:r>
                        <m:r>
                          <a:rPr lang="en-US" altLang="zh-CN" sz="1800" i="1">
                            <a:latin typeface="Cambria Math"/>
                          </a:rPr>
                          <m:t>,</m:t>
                        </m:r>
                        <m:r>
                          <a:rPr lang="en-US" altLang="zh-CN" sz="1800" i="1">
                            <a:latin typeface="Cambria Math"/>
                          </a:rPr>
                          <m:t>𝒖</m:t>
                        </m:r>
                        <m:r>
                          <a:rPr lang="en-US" altLang="zh-CN" sz="1800" i="1">
                            <a:latin typeface="Cambria Math"/>
                          </a:rPr>
                          <m:t>,</m:t>
                        </m:r>
                        <m:r>
                          <a:rPr lang="en-US" altLang="zh-CN" sz="1800" i="1">
                            <a:latin typeface="Cambria Math"/>
                          </a:rPr>
                          <m:t>𝒗</m:t>
                        </m:r>
                      </m:e>
                    </m:d>
                    <m:r>
                      <a:rPr lang="en-US" altLang="zh-CN" sz="1800" i="1">
                        <a:latin typeface="Cambria Math"/>
                      </a:rPr>
                      <m:t>=</m:t>
                    </m:r>
                  </m:oMath>
                </a14:m>
                <a:r>
                  <a:rPr lang="en-US" altLang="zh-CN" sz="1800" dirty="0"/>
                  <a:t> </a:t>
                </a:r>
                <a14:m>
                  <m:oMath xmlns:m="http://schemas.openxmlformats.org/officeDocument/2006/math">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𝒎</m:t>
                        </m:r>
                      </m:sup>
                    </m:sSubSup>
                    <m:sSub>
                      <m:sSubPr>
                        <m:ctrlPr>
                          <a:rPr lang="en-US" altLang="zh-CN" sz="1800" i="1">
                            <a:latin typeface="Cambria Math" panose="02040503050406030204" pitchFamily="18" charset="0"/>
                          </a:rPr>
                        </m:ctrlPr>
                      </m:sSubPr>
                      <m:e>
                        <m:r>
                          <a:rPr lang="en-US" altLang="zh-CN" sz="1800" i="1">
                            <a:latin typeface="Cambria Math"/>
                          </a:rPr>
                          <m:t>𝒖</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sSubSup>
                    <m:sSub>
                      <m:sSubPr>
                        <m:ctrlPr>
                          <a:rPr lang="en-US" altLang="zh-CN" sz="1800" i="1">
                            <a:latin typeface="Cambria Math" panose="02040503050406030204" pitchFamily="18" charset="0"/>
                          </a:rPr>
                        </m:ctrlPr>
                      </m:sSubPr>
                      <m:e>
                        <m:r>
                          <a:rPr lang="en-US" altLang="zh-CN" sz="1800" i="1">
                            <a:latin typeface="Cambria Math"/>
                          </a:rPr>
                          <m:t>𝒗</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𝒉</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oMath>
                </a14:m>
                <a:r>
                  <a:rPr lang="en-US" altLang="zh-CN" sz="1800" dirty="0"/>
                  <a:t>,</a:t>
                </a:r>
                <a:r>
                  <a:rPr lang="zh-CN" altLang="en-US" sz="1800" dirty="0"/>
                  <a:t>其输入为三变量，一般称为</a:t>
                </a:r>
                <a:r>
                  <a:rPr lang="en-US" altLang="zh-CN" sz="1800" dirty="0" err="1"/>
                  <a:t>Lagrangian</a:t>
                </a:r>
                <a:r>
                  <a:rPr lang="zh-CN" altLang="en-US" sz="1800" dirty="0"/>
                  <a:t>函数，</a:t>
                </a:r>
                <a14:m>
                  <m:oMath xmlns:m="http://schemas.openxmlformats.org/officeDocument/2006/math">
                    <m:r>
                      <a:rPr lang="en-US" altLang="zh-CN" sz="1800" i="1">
                        <a:latin typeface="Cambria Math"/>
                      </a:rPr>
                      <m:t>𝒖</m:t>
                    </m:r>
                    <m:r>
                      <a:rPr lang="en-US" altLang="zh-CN" sz="1800" i="1">
                        <a:latin typeface="Cambria Math"/>
                      </a:rPr>
                      <m:t>,</m:t>
                    </m:r>
                    <m:r>
                      <a:rPr lang="en-US" altLang="zh-CN" sz="1800" i="1">
                        <a:latin typeface="Cambria Math"/>
                      </a:rPr>
                      <m:t>𝒗</m:t>
                    </m:r>
                  </m:oMath>
                </a14:m>
                <a:r>
                  <a:rPr lang="zh-CN" altLang="en-US" sz="1800" dirty="0"/>
                  <a:t>分别为对应不等式约束和等式约束的拉格朗日乘子向量或者对偶变量</a:t>
                </a:r>
                <a:endParaRPr lang="en-US" altLang="zh-CN" sz="1800" dirty="0"/>
              </a:p>
              <a:p>
                <a:r>
                  <a:rPr lang="zh-CN" altLang="en-US" sz="1800" dirty="0"/>
                  <a:t>注意</a:t>
                </a:r>
                <a14:m>
                  <m:oMath xmlns:m="http://schemas.openxmlformats.org/officeDocument/2006/math">
                    <m:r>
                      <a:rPr lang="en-US" altLang="zh-CN" sz="1800" i="1" dirty="0">
                        <a:latin typeface="Cambria Math"/>
                      </a:rPr>
                      <m:t>𝜽</m:t>
                    </m:r>
                  </m:oMath>
                </a14:m>
                <a:r>
                  <a:rPr lang="zh-CN" altLang="en-US" sz="1800" dirty="0"/>
                  <a:t>可取</a:t>
                </a:r>
                <a14:m>
                  <m:oMath xmlns:m="http://schemas.openxmlformats.org/officeDocument/2006/math">
                    <m:r>
                      <a:rPr lang="en-US" altLang="zh-CN" sz="1800" dirty="0">
                        <a:latin typeface="Cambria Math"/>
                      </a:rPr>
                      <m:t>−</m:t>
                    </m:r>
                    <m:r>
                      <a:rPr lang="en-US" altLang="zh-CN" sz="1800" i="1" dirty="0">
                        <a:latin typeface="Cambria Math"/>
                        <a:ea typeface="Cambria Math"/>
                      </a:rPr>
                      <m:t>∞</m:t>
                    </m:r>
                  </m:oMath>
                </a14:m>
                <a:r>
                  <a:rPr lang="en-US" altLang="zh-CN" sz="1800" dirty="0"/>
                  <a:t>, </a:t>
                </a:r>
                <a:r>
                  <a:rPr lang="zh-CN" altLang="en-US" sz="1800" dirty="0"/>
                  <a:t>有时也称</a:t>
                </a:r>
                <a14:m>
                  <m:oMath xmlns:m="http://schemas.openxmlformats.org/officeDocument/2006/math">
                    <m:r>
                      <a:rPr lang="en-US" altLang="zh-CN" sz="1800" i="1">
                        <a:latin typeface="Cambria Math"/>
                      </a:rPr>
                      <m:t>𝜽</m:t>
                    </m:r>
                    <m:d>
                      <m:dPr>
                        <m:ctrlPr>
                          <a:rPr lang="en-US" altLang="zh-CN" sz="1800" i="1">
                            <a:latin typeface="Cambria Math" panose="02040503050406030204" pitchFamily="18" charset="0"/>
                          </a:rPr>
                        </m:ctrlPr>
                      </m:dPr>
                      <m:e>
                        <m:r>
                          <a:rPr lang="en-US" altLang="zh-CN" sz="1800" i="1">
                            <a:latin typeface="Cambria Math"/>
                          </a:rPr>
                          <m:t>𝒖</m:t>
                        </m:r>
                        <m:r>
                          <a:rPr lang="en-US" altLang="zh-CN" sz="1800" i="1">
                            <a:latin typeface="Cambria Math"/>
                          </a:rPr>
                          <m:t>,</m:t>
                        </m:r>
                        <m:r>
                          <a:rPr lang="en-US" altLang="zh-CN" sz="1800" i="1">
                            <a:latin typeface="Cambria Math"/>
                          </a:rPr>
                          <m:t>𝒗</m:t>
                        </m:r>
                      </m:e>
                    </m:d>
                  </m:oMath>
                </a14:m>
                <a:r>
                  <a:rPr lang="zh-CN" altLang="en-US" sz="1800" dirty="0"/>
                  <a:t>为拉格朗日对偶函数，此时约束都通过拉格朗日乘子或者对偶变量</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𝒖</m:t>
                        </m:r>
                      </m:e>
                      <m:sub>
                        <m:r>
                          <a:rPr lang="en-US" altLang="zh-CN" sz="1800" i="1">
                            <a:latin typeface="Cambria Math"/>
                          </a:rPr>
                          <m:t>𝒊</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𝒗</m:t>
                        </m:r>
                      </m:e>
                      <m:sub>
                        <m:r>
                          <a:rPr lang="en-US" altLang="zh-CN" sz="1800" i="1">
                            <a:latin typeface="Cambria Math"/>
                          </a:rPr>
                          <m:t>𝒊</m:t>
                        </m:r>
                      </m:sub>
                    </m:sSub>
                  </m:oMath>
                </a14:m>
                <a:r>
                  <a:rPr lang="zh-CN" altLang="en-US" sz="1800" dirty="0"/>
                  <a:t>整合到目标函数当中了。注意</a:t>
                </a:r>
                <a14:m>
                  <m:oMath xmlns:m="http://schemas.openxmlformats.org/officeDocument/2006/math">
                    <m:r>
                      <a:rPr lang="en-US" altLang="zh-CN" sz="1800" i="1">
                        <a:latin typeface="Cambria Math"/>
                      </a:rPr>
                      <m:t>𝜽</m:t>
                    </m:r>
                  </m:oMath>
                </a14:m>
                <a:r>
                  <a:rPr lang="zh-CN" altLang="en-US" sz="1800" dirty="0"/>
                  <a:t>是一族</a:t>
                </a:r>
                <a14:m>
                  <m:oMath xmlns:m="http://schemas.openxmlformats.org/officeDocument/2006/math">
                    <m:r>
                      <a:rPr lang="en-US" altLang="zh-CN" sz="1800" i="1">
                        <a:latin typeface="Cambria Math"/>
                      </a:rPr>
                      <m:t>𝒖</m:t>
                    </m:r>
                    <m:r>
                      <a:rPr lang="en-US" altLang="zh-CN" sz="1800" i="1">
                        <a:latin typeface="Cambria Math"/>
                      </a:rPr>
                      <m:t>,</m:t>
                    </m:r>
                    <m:r>
                      <a:rPr lang="en-US" altLang="zh-CN" sz="1800" i="1">
                        <a:latin typeface="Cambria Math"/>
                      </a:rPr>
                      <m:t>𝒗</m:t>
                    </m:r>
                  </m:oMath>
                </a14:m>
                <a:r>
                  <a:rPr lang="zh-CN" altLang="en-US" sz="1800" dirty="0"/>
                  <a:t>的仿射变换的逐点下确界，因而是凹函数，即使主问题不是凸的也成立。</a:t>
                </a:r>
                <a:endParaRPr lang="en-US" altLang="zh-CN" sz="1800" dirty="0"/>
              </a:p>
              <a:p>
                <a:r>
                  <a:rPr lang="zh-CN" altLang="en-US" sz="1800" dirty="0"/>
                  <a:t>这种将约束采用拉格朗日乘子或对偶办法结合到目标函数中的办法称之为对偶化</a:t>
                </a:r>
                <a:r>
                  <a:rPr lang="en-US" altLang="zh-CN" sz="1800" dirty="0"/>
                  <a:t>(</a:t>
                </a:r>
                <a:r>
                  <a:rPr lang="en-US" altLang="zh-CN" sz="1800" dirty="0" err="1"/>
                  <a:t>Dualization</a:t>
                </a:r>
                <a:r>
                  <a:rPr lang="en-US" altLang="zh-CN" sz="1800" dirty="0"/>
                  <a:t>),</a:t>
                </a:r>
                <a:r>
                  <a:rPr lang="zh-CN" altLang="en-US" sz="1800" dirty="0"/>
                  <a:t>需要注意：与不等式相关的乘子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𝒖</m:t>
                        </m:r>
                      </m:e>
                      <m:sub>
                        <m:r>
                          <a:rPr lang="en-US" altLang="zh-CN" sz="1800" i="1">
                            <a:latin typeface="Cambria Math"/>
                          </a:rPr>
                          <m:t>𝒊</m:t>
                        </m:r>
                      </m:sub>
                    </m:sSub>
                    <m:r>
                      <a:rPr lang="en-US" altLang="zh-CN" sz="1800" i="1">
                        <a:latin typeface="Cambria Math"/>
                      </a:rPr>
                      <m:t>≥</m:t>
                    </m:r>
                    <m:r>
                      <a:rPr lang="en-US" altLang="zh-CN" sz="1800" i="1">
                        <a:latin typeface="Cambria Math"/>
                      </a:rPr>
                      <m:t>𝟎</m:t>
                    </m:r>
                    <m:r>
                      <a:rPr lang="en-US" altLang="zh-CN" sz="1800" i="1">
                        <a:latin typeface="Cambria Math"/>
                      </a:rPr>
                      <m:t>,</m:t>
                    </m:r>
                  </m:oMath>
                </a14:m>
                <a:r>
                  <a:rPr lang="zh-CN" altLang="en-US" sz="1800" dirty="0"/>
                  <a:t>而与等式约束相关的乘子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𝒗</m:t>
                        </m:r>
                      </m:e>
                      <m:sub>
                        <m:r>
                          <a:rPr lang="en-US" altLang="zh-CN" sz="1800" i="1">
                            <a:latin typeface="Cambria Math"/>
                          </a:rPr>
                          <m:t>𝒊</m:t>
                        </m:r>
                      </m:sub>
                    </m:sSub>
                  </m:oMath>
                </a14:m>
                <a:r>
                  <a:rPr lang="zh-CN" altLang="en-US" sz="1800" dirty="0"/>
                  <a:t>则没有限制</a:t>
                </a:r>
                <a:endParaRPr lang="en-US" altLang="zh-CN" sz="1800" dirty="0"/>
              </a:p>
              <a:p>
                <a:r>
                  <a:rPr lang="zh-CN" altLang="en-US" sz="1800" dirty="0"/>
                  <a:t>注意：如果约束</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smtClean="0">
                        <a:solidFill>
                          <a:srgbClr val="CC00CC"/>
                        </a:solidFill>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𝒎</m:t>
                    </m:r>
                  </m:oMath>
                </a14:m>
                <a:r>
                  <a:rPr lang="en-US" altLang="zh-CN" sz="1800" dirty="0"/>
                  <a:t>, </a:t>
                </a:r>
                <a:r>
                  <a:rPr lang="zh-CN" altLang="en-US" sz="1800" dirty="0"/>
                  <a:t>则可写为</a:t>
                </a:r>
                <a14:m>
                  <m:oMath xmlns:m="http://schemas.openxmlformats.org/officeDocument/2006/math">
                    <m:r>
                      <a:rPr lang="en-US" altLang="zh-CN" sz="1800" i="1">
                        <a:latin typeface="Cambria Math"/>
                      </a:rPr>
                      <m:t>𝑳</m:t>
                    </m:r>
                    <m:d>
                      <m:dPr>
                        <m:ctrlPr>
                          <a:rPr lang="en-US" altLang="zh-CN" sz="1800" i="1">
                            <a:latin typeface="Cambria Math" panose="02040503050406030204" pitchFamily="18" charset="0"/>
                          </a:rPr>
                        </m:ctrlPr>
                      </m:dPr>
                      <m:e>
                        <m:r>
                          <a:rPr lang="en-US" altLang="zh-CN" sz="1800" i="1">
                            <a:latin typeface="Cambria Math"/>
                          </a:rPr>
                          <m:t>𝒙</m:t>
                        </m:r>
                        <m:r>
                          <a:rPr lang="en-US" altLang="zh-CN" sz="1800" i="1">
                            <a:latin typeface="Cambria Math"/>
                          </a:rPr>
                          <m:t>,</m:t>
                        </m:r>
                        <m:r>
                          <a:rPr lang="en-US" altLang="zh-CN" sz="1800" i="1">
                            <a:latin typeface="Cambria Math"/>
                          </a:rPr>
                          <m:t>𝒖</m:t>
                        </m:r>
                        <m:r>
                          <a:rPr lang="en-US" altLang="zh-CN" sz="1800" i="1">
                            <a:latin typeface="Cambria Math"/>
                          </a:rPr>
                          <m:t>,</m:t>
                        </m:r>
                        <m:r>
                          <a:rPr lang="en-US" altLang="zh-CN" sz="1800" i="1">
                            <a:latin typeface="Cambria Math"/>
                          </a:rPr>
                          <m:t>𝒗</m:t>
                        </m:r>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smtClean="0">
                        <a:solidFill>
                          <a:srgbClr val="CC00CC"/>
                        </a:solidFill>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𝒎</m:t>
                        </m:r>
                      </m:sup>
                    </m:sSubSup>
                    <m:sSub>
                      <m:sSubPr>
                        <m:ctrlPr>
                          <a:rPr lang="en-US" altLang="zh-CN" sz="1800" i="1">
                            <a:latin typeface="Cambria Math" panose="02040503050406030204" pitchFamily="18" charset="0"/>
                          </a:rPr>
                        </m:ctrlPr>
                      </m:sSubPr>
                      <m:e>
                        <m:r>
                          <a:rPr lang="en-US" altLang="zh-CN" sz="1800" i="1">
                            <a:latin typeface="Cambria Math"/>
                          </a:rPr>
                          <m:t>𝒖</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𝜮</m:t>
                        </m:r>
                      </m:e>
                      <m:sub>
                        <m: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sSubSup>
                    <m:sSub>
                      <m:sSubPr>
                        <m:ctrlPr>
                          <a:rPr lang="en-US" altLang="zh-CN" sz="1800" i="1">
                            <a:latin typeface="Cambria Math" panose="02040503050406030204" pitchFamily="18" charset="0"/>
                          </a:rPr>
                        </m:ctrlPr>
                      </m:sSubPr>
                      <m:e>
                        <m:r>
                          <a:rPr lang="en-US" altLang="zh-CN" sz="1800" i="1">
                            <a:latin typeface="Cambria Math"/>
                          </a:rPr>
                          <m:t>𝒗</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𝒉</m:t>
                        </m:r>
                      </m:e>
                      <m:sub>
                        <m:r>
                          <a:rPr lang="en-US" altLang="zh-CN" sz="1800" i="1">
                            <a:latin typeface="Cambria Math"/>
                          </a:rPr>
                          <m:t>𝒊</m:t>
                        </m:r>
                      </m:sub>
                    </m:sSub>
                    <m:d>
                      <m:dPr>
                        <m:ctrlPr>
                          <a:rPr lang="en-US" altLang="zh-CN" sz="1800" i="1">
                            <a:latin typeface="Cambria Math" panose="02040503050406030204" pitchFamily="18" charset="0"/>
                          </a:rPr>
                        </m:ctrlPr>
                      </m:dPr>
                      <m:e>
                        <m:r>
                          <a:rPr lang="en-US" altLang="zh-CN" sz="1800" i="1">
                            <a:latin typeface="Cambria Math"/>
                          </a:rPr>
                          <m:t>𝒙</m:t>
                        </m:r>
                      </m:e>
                    </m:d>
                  </m:oMath>
                </a14:m>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57"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2631208"/>
      </p:ext>
    </p:extLst>
  </p:cSld>
  <p:clrMapOvr>
    <a:masterClrMapping/>
  </p:clrMapOvr>
  <p:transition spd="med">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600" dirty="0"/>
                  <a:t>定理</a:t>
                </a:r>
                <a:r>
                  <a:rPr lang="en-US" altLang="zh-CN" sz="2600" dirty="0"/>
                  <a:t>(</a:t>
                </a:r>
                <a:r>
                  <a:rPr lang="zh-CN" altLang="en-US" sz="2600" dirty="0">
                    <a:solidFill>
                      <a:srgbClr val="FF33CC"/>
                    </a:solidFill>
                  </a:rPr>
                  <a:t>非扩张映射与恒等式混合后迭代序列收敛到不动点的定理</a:t>
                </a:r>
                <a:r>
                  <a:rPr lang="en-US" altLang="zh-CN" sz="2600" dirty="0"/>
                  <a:t>)</a:t>
                </a:r>
                <a:r>
                  <a:rPr lang="zh-CN" altLang="en-US" sz="2600" dirty="0"/>
                  <a:t>：令</a:t>
                </a:r>
                <a14:m>
                  <m:oMath xmlns:m="http://schemas.openxmlformats.org/officeDocument/2006/math">
                    <m:r>
                      <a:rPr lang="en-US" altLang="zh-CN" sz="2600" i="1">
                        <a:latin typeface="Cambria Math"/>
                      </a:rPr>
                      <m:t>𝑻</m:t>
                    </m:r>
                    <m:r>
                      <a:rPr lang="en-US" altLang="zh-CN" sz="2600" i="1">
                        <a:latin typeface="Cambria Math"/>
                      </a:rPr>
                      <m:t>:</m:t>
                    </m:r>
                    <m:sSup>
                      <m:sSupPr>
                        <m:ctrlPr>
                          <a:rPr lang="en-US" altLang="zh-CN" sz="2600" i="1">
                            <a:latin typeface="Cambria Math" panose="02040503050406030204" pitchFamily="18" charset="0"/>
                          </a:rPr>
                        </m:ctrlPr>
                      </m:sSupPr>
                      <m:e>
                        <m:r>
                          <a:rPr lang="en-US" altLang="zh-CN" sz="2600" i="1">
                            <a:latin typeface="Cambria Math"/>
                          </a:rPr>
                          <m:t>𝑹</m:t>
                        </m:r>
                      </m:e>
                      <m:sup>
                        <m:r>
                          <a:rPr lang="en-US" altLang="zh-CN" sz="2600" i="1">
                            <a:latin typeface="Cambria Math"/>
                          </a:rPr>
                          <m:t>𝒎</m:t>
                        </m:r>
                      </m:sup>
                    </m:sSup>
                    <m:r>
                      <a:rPr lang="en-US" altLang="zh-CN" sz="2600" i="1">
                        <a:latin typeface="Cambria Math"/>
                      </a:rPr>
                      <m:t>→</m:t>
                    </m:r>
                    <m:sSup>
                      <m:sSupPr>
                        <m:ctrlPr>
                          <a:rPr lang="en-US" altLang="zh-CN" sz="2600" i="1">
                            <a:latin typeface="Cambria Math" panose="02040503050406030204" pitchFamily="18" charset="0"/>
                          </a:rPr>
                        </m:ctrlPr>
                      </m:sSupPr>
                      <m:e>
                        <m:r>
                          <a:rPr lang="en-US" altLang="zh-CN" sz="2600" i="1">
                            <a:latin typeface="Cambria Math"/>
                          </a:rPr>
                          <m:t>𝑹</m:t>
                        </m:r>
                      </m:e>
                      <m:sup>
                        <m:r>
                          <a:rPr lang="en-US" altLang="zh-CN" sz="2600" i="1">
                            <a:latin typeface="Cambria Math"/>
                          </a:rPr>
                          <m:t>𝒎</m:t>
                        </m:r>
                      </m:sup>
                    </m:sSup>
                  </m:oMath>
                </a14:m>
                <a:r>
                  <a:rPr lang="zh-CN" altLang="en-US" sz="2600" dirty="0"/>
                  <a:t>是非扩张映射，即</a:t>
                </a:r>
                <a14:m>
                  <m:oMath xmlns:m="http://schemas.openxmlformats.org/officeDocument/2006/math">
                    <m:r>
                      <m:rPr>
                        <m:lit/>
                      </m:rPr>
                      <a:rPr lang="en-US" altLang="zh-CN" sz="2600" i="1">
                        <a:latin typeface="Cambria Math"/>
                      </a:rPr>
                      <m:t>||</m:t>
                    </m:r>
                    <m:r>
                      <a:rPr lang="en-US" altLang="zh-CN" sz="2600" i="1">
                        <a:latin typeface="Cambria Math"/>
                      </a:rPr>
                      <m:t>𝑻</m:t>
                    </m:r>
                    <m:d>
                      <m:dPr>
                        <m:ctrlPr>
                          <a:rPr lang="en-US" altLang="zh-CN" sz="2600" i="1">
                            <a:latin typeface="Cambria Math" panose="02040503050406030204" pitchFamily="18" charset="0"/>
                          </a:rPr>
                        </m:ctrlPr>
                      </m:dPr>
                      <m:e>
                        <m:r>
                          <a:rPr lang="en-US" altLang="zh-CN" sz="2600" i="1">
                            <a:latin typeface="Cambria Math"/>
                          </a:rPr>
                          <m:t>𝒚</m:t>
                        </m:r>
                      </m:e>
                    </m:d>
                    <m:r>
                      <a:rPr lang="en-US" altLang="zh-CN" sz="2600" i="1">
                        <a:latin typeface="Cambria Math"/>
                      </a:rPr>
                      <m:t>−</m:t>
                    </m:r>
                    <m:r>
                      <a:rPr lang="en-US" altLang="zh-CN" sz="2600" i="1">
                        <a:latin typeface="Cambria Math"/>
                      </a:rPr>
                      <m:t>𝑻</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m:t>
                            </m:r>
                          </m:sup>
                        </m:sSup>
                      </m:e>
                    </m:d>
                    <m:r>
                      <m:rPr>
                        <m:lit/>
                      </m:rPr>
                      <a:rPr lang="en-US" altLang="zh-CN" sz="2600" i="1">
                        <a:latin typeface="Cambria Math"/>
                      </a:rPr>
                      <m:t>||</m:t>
                    </m:r>
                    <m:r>
                      <a:rPr lang="en-US" altLang="zh-CN" sz="2600" i="1">
                        <a:latin typeface="Cambria Math"/>
                      </a:rPr>
                      <m:t>≤</m:t>
                    </m:r>
                    <m:r>
                      <m:rPr>
                        <m:lit/>
                      </m:rPr>
                      <a:rPr lang="en-US" altLang="zh-CN" sz="2600" i="1">
                        <a:latin typeface="Cambria Math"/>
                      </a:rPr>
                      <m:t>||</m:t>
                    </m:r>
                    <m:r>
                      <a:rPr lang="en-US" altLang="zh-CN" sz="2600" i="1">
                        <a:latin typeface="Cambria Math"/>
                      </a:rPr>
                      <m:t>𝒚</m:t>
                    </m:r>
                    <m:r>
                      <a:rPr lang="en-US" altLang="zh-CN" sz="2600" i="1">
                        <a:latin typeface="Cambria Math"/>
                      </a:rPr>
                      <m:t>−</m:t>
                    </m:r>
                    <m:r>
                      <a:rPr lang="en-US" altLang="zh-CN" sz="2600" i="1">
                        <a:latin typeface="Cambria Math"/>
                      </a:rPr>
                      <m:t>𝒚</m:t>
                    </m:r>
                    <m:r>
                      <a:rPr lang="en-US" altLang="zh-CN" sz="2600" i="1">
                        <a:latin typeface="Cambria Math"/>
                      </a:rPr>
                      <m:t>′</m:t>
                    </m:r>
                    <m:r>
                      <m:rPr>
                        <m:lit/>
                      </m:rPr>
                      <a:rPr lang="en-US" altLang="zh-CN" sz="2600" i="1">
                        <a:latin typeface="Cambria Math"/>
                      </a:rPr>
                      <m:t>||</m:t>
                    </m:r>
                  </m:oMath>
                </a14:m>
                <a:r>
                  <a:rPr lang="zh-CN" altLang="en-US" sz="2600" dirty="0"/>
                  <a:t>对所有的</a:t>
                </a:r>
                <a14:m>
                  <m:oMath xmlns:m="http://schemas.openxmlformats.org/officeDocument/2006/math">
                    <m:r>
                      <a:rPr lang="en-US" altLang="zh-CN" sz="2600" i="1">
                        <a:latin typeface="Cambria Math"/>
                      </a:rPr>
                      <m:t>𝒚</m:t>
                    </m:r>
                    <m:r>
                      <a:rPr lang="en-US" altLang="zh-CN" sz="2600" i="1">
                        <a:latin typeface="Cambria Math"/>
                      </a:rPr>
                      <m:t>,</m:t>
                    </m:r>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m:t>
                        </m:r>
                      </m:sup>
                    </m:sSup>
                    <m:r>
                      <a:rPr lang="en-US" altLang="zh-CN" sz="2600" i="1">
                        <a:latin typeface="Cambria Math"/>
                      </a:rPr>
                      <m:t>∈</m:t>
                    </m:r>
                    <m:sSup>
                      <m:sSupPr>
                        <m:ctrlPr>
                          <a:rPr lang="en-US" altLang="zh-CN" sz="2600" i="1">
                            <a:latin typeface="Cambria Math" panose="02040503050406030204" pitchFamily="18" charset="0"/>
                          </a:rPr>
                        </m:ctrlPr>
                      </m:sSupPr>
                      <m:e>
                        <m:r>
                          <a:rPr lang="en-US" altLang="zh-CN" sz="2600" i="1">
                            <a:latin typeface="Cambria Math"/>
                          </a:rPr>
                          <m:t>𝑹</m:t>
                        </m:r>
                      </m:e>
                      <m:sup>
                        <m:r>
                          <a:rPr lang="en-US" altLang="zh-CN" sz="2600" i="1">
                            <a:latin typeface="Cambria Math"/>
                          </a:rPr>
                          <m:t>𝒎</m:t>
                        </m:r>
                      </m:sup>
                    </m:sSup>
                  </m:oMath>
                </a14:m>
                <a:r>
                  <a:rPr lang="zh-CN" altLang="en-US" sz="2600" dirty="0"/>
                  <a:t>成立。令序列</a:t>
                </a:r>
                <a14:m>
                  <m:oMath xmlns:m="http://schemas.openxmlformats.org/officeDocument/2006/math">
                    <m:d>
                      <m:dPr>
                        <m:begChr m:val="{"/>
                        <m:endChr m:val="}"/>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e>
                    </m:d>
                    <m:r>
                      <a:rPr lang="en-US" altLang="zh-CN" sz="2600" i="1">
                        <a:latin typeface="Cambria Math"/>
                      </a:rPr>
                      <m:t>⊂(</m:t>
                    </m:r>
                    <m:r>
                      <a:rPr lang="en-US" altLang="zh-CN" sz="2600" i="1">
                        <a:latin typeface="Cambria Math"/>
                      </a:rPr>
                      <m:t>𝟎</m:t>
                    </m:r>
                    <m:r>
                      <a:rPr lang="en-US" altLang="zh-CN" sz="2600" i="1">
                        <a:latin typeface="Cambria Math"/>
                      </a:rPr>
                      <m:t>,</m:t>
                    </m:r>
                    <m:r>
                      <a:rPr lang="en-US" altLang="zh-CN" sz="2600" i="1">
                        <a:latin typeface="Cambria Math"/>
                      </a:rPr>
                      <m:t>𝟐</m:t>
                    </m:r>
                    <m:r>
                      <a:rPr lang="en-US" altLang="zh-CN" sz="2600" i="1">
                        <a:latin typeface="Cambria Math"/>
                      </a:rPr>
                      <m:t>)</m:t>
                    </m:r>
                  </m:oMath>
                </a14:m>
                <a:r>
                  <a:rPr lang="zh-CN" altLang="en-US" sz="2600" dirty="0"/>
                  <a:t>使得</a:t>
                </a:r>
                <a14:m>
                  <m:oMath xmlns:m="http://schemas.openxmlformats.org/officeDocument/2006/math">
                    <m:r>
                      <a:rPr lang="en-US" altLang="zh-CN" sz="2600" i="1">
                        <a:latin typeface="Cambria Math"/>
                      </a:rPr>
                      <m:t>𝒊𝒏</m:t>
                    </m:r>
                    <m:sSub>
                      <m:sSubPr>
                        <m:ctrlPr>
                          <a:rPr lang="en-US" altLang="zh-CN" sz="2600" i="1">
                            <a:latin typeface="Cambria Math" panose="02040503050406030204" pitchFamily="18" charset="0"/>
                          </a:rPr>
                        </m:ctrlPr>
                      </m:sSubPr>
                      <m:e>
                        <m:r>
                          <a:rPr lang="en-US" altLang="zh-CN" sz="2600" i="1">
                            <a:latin typeface="Cambria Math"/>
                          </a:rPr>
                          <m:t>𝒇</m:t>
                        </m:r>
                      </m:e>
                      <m:sub>
                        <m:r>
                          <a:rPr lang="en-US" altLang="zh-CN" sz="2600" i="1">
                            <a:latin typeface="Cambria Math"/>
                          </a:rPr>
                          <m:t>𝒌</m:t>
                        </m:r>
                      </m:sub>
                    </m:sSub>
                    <m:d>
                      <m:dPr>
                        <m:begChr m:val="{"/>
                        <m:endChr m:val="}"/>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e>
                    </m:d>
                    <m:r>
                      <a:rPr lang="en-US" altLang="zh-CN" sz="2600" i="1">
                        <a:latin typeface="Cambria Math"/>
                      </a:rPr>
                      <m:t>&gt;</m:t>
                    </m:r>
                    <m:r>
                      <a:rPr lang="en-US" altLang="zh-CN" sz="2600" i="1">
                        <a:latin typeface="Cambria Math"/>
                      </a:rPr>
                      <m:t>𝟎</m:t>
                    </m:r>
                  </m:oMath>
                </a14:m>
                <a:r>
                  <a:rPr lang="zh-CN" altLang="en-US" sz="2600" dirty="0"/>
                  <a:t>且</a:t>
                </a:r>
                <a14:m>
                  <m:oMath xmlns:m="http://schemas.openxmlformats.org/officeDocument/2006/math">
                    <m:r>
                      <a:rPr lang="en-US" altLang="zh-CN" sz="2600" i="1" dirty="0">
                        <a:latin typeface="Cambria Math"/>
                      </a:rPr>
                      <m:t>𝒔𝒖</m:t>
                    </m:r>
                    <m:sSub>
                      <m:sSubPr>
                        <m:ctrlPr>
                          <a:rPr lang="en-US" altLang="zh-CN" sz="2600" i="1" dirty="0">
                            <a:latin typeface="Cambria Math" panose="02040503050406030204" pitchFamily="18" charset="0"/>
                          </a:rPr>
                        </m:ctrlPr>
                      </m:sSubPr>
                      <m:e>
                        <m:r>
                          <a:rPr lang="en-US" altLang="zh-CN" sz="2600" i="1" dirty="0">
                            <a:latin typeface="Cambria Math"/>
                          </a:rPr>
                          <m:t>𝒑</m:t>
                        </m:r>
                      </m:e>
                      <m:sub>
                        <m:r>
                          <a:rPr lang="en-US" altLang="zh-CN" sz="2600" i="1" dirty="0">
                            <a:latin typeface="Cambria Math"/>
                          </a:rPr>
                          <m:t>𝒌</m:t>
                        </m:r>
                      </m:sub>
                    </m:sSub>
                    <m:d>
                      <m:dPr>
                        <m:begChr m:val="{"/>
                        <m:endChr m:val="}"/>
                        <m:ctrlPr>
                          <a:rPr lang="en-US" altLang="zh-CN" sz="2600" i="1" dirty="0">
                            <a:latin typeface="Cambria Math" panose="02040503050406030204" pitchFamily="18" charset="0"/>
                          </a:rPr>
                        </m:ctrlPr>
                      </m:dPr>
                      <m:e>
                        <m:sSub>
                          <m:sSubPr>
                            <m:ctrlPr>
                              <a:rPr lang="en-US" altLang="zh-CN" sz="2600" i="1" dirty="0">
                                <a:latin typeface="Cambria Math" panose="02040503050406030204" pitchFamily="18" charset="0"/>
                              </a:rPr>
                            </m:ctrlPr>
                          </m:sSubPr>
                          <m:e>
                            <m:r>
                              <a:rPr lang="en-US" altLang="zh-CN" sz="2600" i="1" dirty="0">
                                <a:latin typeface="Cambria Math"/>
                              </a:rPr>
                              <m:t>𝝆</m:t>
                            </m:r>
                          </m:e>
                          <m:sub>
                            <m:r>
                              <a:rPr lang="en-US" altLang="zh-CN" sz="2600" i="1" dirty="0">
                                <a:latin typeface="Cambria Math"/>
                              </a:rPr>
                              <m:t>𝒌</m:t>
                            </m:r>
                          </m:sub>
                        </m:sSub>
                      </m:e>
                    </m:d>
                    <m:r>
                      <a:rPr lang="en-US" altLang="zh-CN" sz="2600" i="1" dirty="0">
                        <a:latin typeface="Cambria Math"/>
                      </a:rPr>
                      <m:t>&lt;</m:t>
                    </m:r>
                    <m:r>
                      <a:rPr lang="en-US" altLang="zh-CN" sz="2600" i="1" dirty="0">
                        <a:latin typeface="Cambria Math"/>
                      </a:rPr>
                      <m:t>𝟐</m:t>
                    </m:r>
                  </m:oMath>
                </a14:m>
                <a:r>
                  <a:rPr lang="zh-CN" altLang="en-US" sz="2600" dirty="0"/>
                  <a:t>。如果映射</a:t>
                </a:r>
                <a14:m>
                  <m:oMath xmlns:m="http://schemas.openxmlformats.org/officeDocument/2006/math">
                    <m:r>
                      <a:rPr lang="en-US" altLang="zh-CN" sz="2600" i="1">
                        <a:latin typeface="Cambria Math"/>
                      </a:rPr>
                      <m:t>𝑻</m:t>
                    </m:r>
                  </m:oMath>
                </a14:m>
                <a:r>
                  <a:rPr lang="zh-CN" altLang="en-US" sz="2600" dirty="0"/>
                  <a:t>有某些不动点，并且</a:t>
                </a:r>
                <a14:m>
                  <m:oMath xmlns:m="http://schemas.openxmlformats.org/officeDocument/2006/math">
                    <m:d>
                      <m:dPr>
                        <m:begChr m:val="{"/>
                        <m:endChr m:val="}"/>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𝒌</m:t>
                            </m:r>
                          </m:sup>
                        </m:sSup>
                      </m:e>
                    </m:d>
                  </m:oMath>
                </a14:m>
                <a:r>
                  <a:rPr lang="zh-CN" altLang="en-US" sz="2600" dirty="0"/>
                  <a:t>符合递归</a:t>
                </a:r>
                <a14:m>
                  <m:oMath xmlns:m="http://schemas.openxmlformats.org/officeDocument/2006/math">
                    <m:d>
                      <m:dPr>
                        <m:ctrlPr>
                          <a:rPr lang="en-US" altLang="zh-CN" sz="2600" i="1">
                            <a:solidFill>
                              <a:srgbClr val="CC00CC"/>
                            </a:solidFill>
                            <a:latin typeface="Cambria Math" panose="02040503050406030204" pitchFamily="18" charset="0"/>
                          </a:rPr>
                        </m:ctrlPr>
                      </m:dPr>
                      <m:e>
                        <m:r>
                          <a:rPr lang="en-US" altLang="zh-CN" sz="2600">
                            <a:solidFill>
                              <a:srgbClr val="CC00CC"/>
                            </a:solidFill>
                            <a:latin typeface="Cambria Math"/>
                          </a:rPr>
                          <m:t>𝐞𝟏𝟓</m:t>
                        </m:r>
                      </m:e>
                    </m:d>
                    <m:r>
                      <a:rPr lang="en-US" altLang="zh-CN" sz="2600">
                        <a:solidFill>
                          <a:srgbClr val="CC00CC"/>
                        </a:solidFill>
                        <a:latin typeface="Cambria Math"/>
                      </a:rPr>
                      <m:t> </m:t>
                    </m:r>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𝒌</m:t>
                        </m:r>
                        <m:r>
                          <a:rPr lang="en-US" altLang="zh-CN" sz="2600" i="1">
                            <a:latin typeface="Cambria Math"/>
                          </a:rPr>
                          <m:t>+</m:t>
                        </m:r>
                        <m:r>
                          <a:rPr lang="en-US" altLang="zh-CN" sz="2600" i="1">
                            <a:latin typeface="Cambria Math"/>
                          </a:rPr>
                          <m:t>𝟏</m:t>
                        </m:r>
                      </m:sup>
                    </m:sSup>
                    <m:r>
                      <a:rPr lang="en-US" altLang="zh-CN" sz="2600" i="1">
                        <a:latin typeface="Cambria Math"/>
                      </a:rPr>
                      <m:t>=</m:t>
                    </m:r>
                    <m:f>
                      <m:fPr>
                        <m:ctrlPr>
                          <a:rPr lang="en-US" altLang="zh-CN" sz="2600" i="1">
                            <a:latin typeface="Cambria Math" panose="02040503050406030204" pitchFamily="18" charset="0"/>
                          </a:rPr>
                        </m:ctrlPr>
                      </m:fPr>
                      <m:num>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num>
                      <m:den>
                        <m:r>
                          <a:rPr lang="en-US" altLang="zh-CN" sz="2600" i="1">
                            <a:latin typeface="Cambria Math"/>
                          </a:rPr>
                          <m:t>𝟐</m:t>
                        </m:r>
                      </m:den>
                    </m:f>
                    <m:r>
                      <a:rPr lang="en-US" altLang="zh-CN" sz="2600" i="1">
                        <a:latin typeface="Cambria Math"/>
                      </a:rPr>
                      <m:t>𝑻</m:t>
                    </m:r>
                    <m:d>
                      <m:dPr>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𝒌</m:t>
                            </m:r>
                          </m:sup>
                        </m:sSup>
                      </m:e>
                    </m:d>
                    <m:r>
                      <a:rPr lang="en-US" altLang="zh-CN" sz="2600" i="1">
                        <a:latin typeface="Cambria Math"/>
                      </a:rPr>
                      <m:t>+</m:t>
                    </m:r>
                    <m:d>
                      <m:dPr>
                        <m:ctrlPr>
                          <a:rPr lang="en-US" altLang="zh-CN" sz="2600" i="1">
                            <a:latin typeface="Cambria Math" panose="02040503050406030204" pitchFamily="18" charset="0"/>
                          </a:rPr>
                        </m:ctrlPr>
                      </m:dPr>
                      <m:e>
                        <m:r>
                          <a:rPr lang="en-US" altLang="zh-CN" sz="2600" i="1">
                            <a:latin typeface="Cambria Math"/>
                          </a:rPr>
                          <m:t>𝟏</m:t>
                        </m:r>
                        <m:r>
                          <a:rPr lang="en-US" altLang="zh-CN" sz="2600" i="1">
                            <a:latin typeface="Cambria Math"/>
                          </a:rPr>
                          <m:t>−</m:t>
                        </m:r>
                        <m:f>
                          <m:fPr>
                            <m:ctrlPr>
                              <a:rPr lang="en-US" altLang="zh-CN" sz="2600" i="1">
                                <a:latin typeface="Cambria Math" panose="02040503050406030204" pitchFamily="18" charset="0"/>
                              </a:rPr>
                            </m:ctrlPr>
                          </m:fPr>
                          <m:num>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num>
                          <m:den>
                            <m:r>
                              <a:rPr lang="en-US" altLang="zh-CN" sz="2600" i="1">
                                <a:latin typeface="Cambria Math"/>
                              </a:rPr>
                              <m:t>𝟐</m:t>
                            </m:r>
                          </m:den>
                        </m:f>
                      </m:e>
                    </m:d>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𝒌</m:t>
                        </m:r>
                      </m:sup>
                    </m:sSup>
                  </m:oMath>
                </a14:m>
                <a:r>
                  <a:rPr lang="en-US" altLang="zh-CN" sz="2600" dirty="0"/>
                  <a:t>,</a:t>
                </a:r>
                <a:r>
                  <a:rPr lang="zh-CN" altLang="en-US" sz="2600" dirty="0"/>
                  <a:t>则</a:t>
                </a:r>
                <a14:m>
                  <m:oMath xmlns:m="http://schemas.openxmlformats.org/officeDocument/2006/math">
                    <m:d>
                      <m:dPr>
                        <m:begChr m:val="{"/>
                        <m:endChr m:val="}"/>
                        <m:ctrlPr>
                          <a:rPr lang="en-US" altLang="zh-CN" sz="2600" i="1">
                            <a:latin typeface="Cambria Math" panose="02040503050406030204" pitchFamily="18" charset="0"/>
                          </a:rPr>
                        </m:ctrlPr>
                      </m:dPr>
                      <m:e>
                        <m:sSup>
                          <m:sSupPr>
                            <m:ctrlPr>
                              <a:rPr lang="en-US" altLang="zh-CN" sz="2600" i="1">
                                <a:latin typeface="Cambria Math" panose="02040503050406030204" pitchFamily="18" charset="0"/>
                              </a:rPr>
                            </m:ctrlPr>
                          </m:sSupPr>
                          <m:e>
                            <m:r>
                              <a:rPr lang="en-US" altLang="zh-CN" sz="2600" i="1">
                                <a:latin typeface="Cambria Math"/>
                              </a:rPr>
                              <m:t>𝒚</m:t>
                            </m:r>
                          </m:e>
                          <m:sup>
                            <m:r>
                              <a:rPr lang="en-US" altLang="zh-CN" sz="2600" i="1">
                                <a:latin typeface="Cambria Math"/>
                              </a:rPr>
                              <m:t>𝒌</m:t>
                            </m:r>
                          </m:sup>
                        </m:sSup>
                      </m:e>
                    </m:d>
                  </m:oMath>
                </a14:m>
                <a:r>
                  <a:rPr lang="zh-CN" altLang="en-US" sz="2600" dirty="0"/>
                  <a:t>收敛到映射</a:t>
                </a:r>
                <a14:m>
                  <m:oMath xmlns:m="http://schemas.openxmlformats.org/officeDocument/2006/math">
                    <m:r>
                      <a:rPr lang="en-US" altLang="zh-CN" sz="2600" i="1">
                        <a:latin typeface="Cambria Math"/>
                      </a:rPr>
                      <m:t>𝑻</m:t>
                    </m:r>
                  </m:oMath>
                </a14:m>
                <a:r>
                  <a:rPr lang="zh-CN" altLang="en-US" sz="2600" dirty="0"/>
                  <a:t>的某个不动点</a:t>
                </a:r>
                <a:endParaRPr lang="en-US" altLang="zh-CN" sz="2600" dirty="0"/>
              </a:p>
              <a:p>
                <a:r>
                  <a:rPr lang="zh-CN" altLang="en-US" sz="2600" dirty="0"/>
                  <a:t>注：</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r>
                      <a:rPr lang="en-US" altLang="zh-CN" sz="2600" i="1">
                        <a:latin typeface="Cambria Math"/>
                      </a:rPr>
                      <m:t>=</m:t>
                    </m:r>
                    <m:r>
                      <a:rPr lang="en-US" altLang="zh-CN" sz="2600" i="1">
                        <a:latin typeface="Cambria Math"/>
                      </a:rPr>
                      <m:t>𝟏</m:t>
                    </m:r>
                  </m:oMath>
                </a14:m>
                <a:r>
                  <a:rPr lang="zh-CN" altLang="en-US" sz="2600" dirty="0"/>
                  <a:t>的情况相应于取</a:t>
                </a:r>
                <a14:m>
                  <m:oMath xmlns:m="http://schemas.openxmlformats.org/officeDocument/2006/math">
                    <m:r>
                      <a:rPr lang="en-US" altLang="zh-CN" sz="2600" i="1">
                        <a:latin typeface="Cambria Math"/>
                      </a:rPr>
                      <m:t>𝑻</m:t>
                    </m:r>
                  </m:oMath>
                </a14:m>
                <a:r>
                  <a:rPr lang="zh-CN" altLang="en-US" sz="2600" dirty="0"/>
                  <a:t>和恒等映射</a:t>
                </a:r>
                <a14:m>
                  <m:oMath xmlns:m="http://schemas.openxmlformats.org/officeDocument/2006/math">
                    <m:r>
                      <a:rPr lang="en-US" altLang="zh-CN" sz="2600" i="1">
                        <a:latin typeface="Cambria Math"/>
                      </a:rPr>
                      <m:t>𝑰</m:t>
                    </m:r>
                  </m:oMath>
                </a14:m>
                <a:r>
                  <a:rPr lang="zh-CN" altLang="en-US" sz="2600" dirty="0"/>
                  <a:t>的平均</a:t>
                </a:r>
                <a14:m>
                  <m:oMath xmlns:m="http://schemas.openxmlformats.org/officeDocument/2006/math">
                    <m:f>
                      <m:fPr>
                        <m:ctrlPr>
                          <a:rPr lang="en-US" altLang="zh-CN" sz="2600" i="1">
                            <a:latin typeface="Cambria Math" panose="02040503050406030204" pitchFamily="18" charset="0"/>
                          </a:rPr>
                        </m:ctrlPr>
                      </m:fPr>
                      <m:num>
                        <m:r>
                          <a:rPr lang="en-US" altLang="zh-CN" sz="2600" i="1">
                            <a:latin typeface="Cambria Math"/>
                          </a:rPr>
                          <m:t>𝟏</m:t>
                        </m:r>
                      </m:num>
                      <m:den>
                        <m:r>
                          <a:rPr lang="en-US" altLang="zh-CN" sz="2600" i="1">
                            <a:latin typeface="Cambria Math"/>
                          </a:rPr>
                          <m:t>𝟐</m:t>
                        </m:r>
                      </m:den>
                    </m:f>
                    <m:r>
                      <a:rPr lang="en-US" altLang="zh-CN" sz="2600" i="1">
                        <a:latin typeface="Cambria Math"/>
                      </a:rPr>
                      <m:t>𝑻</m:t>
                    </m:r>
                    <m:r>
                      <a:rPr lang="en-US" altLang="zh-CN" sz="2600" i="1">
                        <a:latin typeface="Cambria Math"/>
                      </a:rPr>
                      <m:t>+</m:t>
                    </m:r>
                    <m:f>
                      <m:fPr>
                        <m:ctrlPr>
                          <a:rPr lang="en-US" altLang="zh-CN" sz="2600" i="1">
                            <a:latin typeface="Cambria Math" panose="02040503050406030204" pitchFamily="18" charset="0"/>
                          </a:rPr>
                        </m:ctrlPr>
                      </m:fPr>
                      <m:num>
                        <m:r>
                          <a:rPr lang="en-US" altLang="zh-CN" sz="2600" i="1">
                            <a:latin typeface="Cambria Math"/>
                          </a:rPr>
                          <m:t>𝟏</m:t>
                        </m:r>
                      </m:num>
                      <m:den>
                        <m:r>
                          <a:rPr lang="en-US" altLang="zh-CN" sz="2600" i="1">
                            <a:latin typeface="Cambria Math"/>
                          </a:rPr>
                          <m:t>𝟐</m:t>
                        </m:r>
                      </m:den>
                    </m:f>
                    <m:r>
                      <a:rPr lang="en-US" altLang="zh-CN" sz="2600" i="1">
                        <a:latin typeface="Cambria Math"/>
                      </a:rPr>
                      <m:t>𝑰</m:t>
                    </m:r>
                    <m:r>
                      <a:rPr lang="en-US" altLang="zh-CN" sz="2600" i="1">
                        <a:latin typeface="Cambria Math"/>
                      </a:rPr>
                      <m:t> </m:t>
                    </m:r>
                  </m:oMath>
                </a14:m>
                <a:r>
                  <a:rPr lang="zh-CN" altLang="en-US" sz="2600" dirty="0"/>
                  <a:t>。上述定理在</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a:rPr>
                          <m:t>𝝆</m:t>
                        </m:r>
                      </m:e>
                      <m:sub>
                        <m:r>
                          <a:rPr lang="en-US" altLang="zh-CN" sz="2600" i="1">
                            <a:latin typeface="Cambria Math"/>
                          </a:rPr>
                          <m:t>𝒌</m:t>
                        </m:r>
                      </m:sub>
                    </m:sSub>
                    <m:r>
                      <a:rPr lang="en-US" altLang="zh-CN" sz="2600" i="1">
                        <a:latin typeface="Cambria Math"/>
                      </a:rPr>
                      <m:t>≡</m:t>
                    </m:r>
                    <m:r>
                      <a:rPr lang="en-US" altLang="zh-CN" sz="2600" i="1">
                        <a:latin typeface="Cambria Math"/>
                      </a:rPr>
                      <m:t>𝟏</m:t>
                    </m:r>
                  </m:oMath>
                </a14:m>
                <a:r>
                  <a:rPr lang="zh-CN" altLang="en-US" sz="2600" dirty="0"/>
                  <a:t>在更一般的设置下，其证明早在</a:t>
                </a:r>
                <a:r>
                  <a:rPr lang="en-US" altLang="zh-CN" sz="2600" dirty="0"/>
                  <a:t>1955</a:t>
                </a:r>
                <a:r>
                  <a:rPr lang="zh-CN" altLang="en-US" sz="2600" dirty="0"/>
                  <a:t>年就被证明。其它变化情况在</a:t>
                </a:r>
                <a:r>
                  <a:rPr lang="en-US" altLang="zh-CN" sz="2600" dirty="0"/>
                  <a:t>1992</a:t>
                </a:r>
                <a:r>
                  <a:rPr lang="zh-CN" altLang="en-US" sz="2600" dirty="0"/>
                  <a:t>年论文一些结果中也得到证明</a:t>
                </a:r>
                <a:endParaRPr lang="en-US" altLang="zh-CN" sz="2600" dirty="0"/>
              </a:p>
              <a:p>
                <a:r>
                  <a:rPr lang="zh-CN" altLang="en-US" sz="2600" dirty="0"/>
                  <a:t>结合上述定理和可计算分解命题，可给出增广拉格朗日的收敛性证明。</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58" t="-1193" r="-529"/>
                </a:stretch>
              </a:blipFill>
            </p:spPr>
            <p:txBody>
              <a:bodyPr/>
              <a:lstStyle/>
              <a:p>
                <a:r>
                  <a:rPr lang="zh-CN" altLang="en-US">
                    <a:noFill/>
                  </a:rPr>
                  <a:t> </a:t>
                </a:r>
              </a:p>
            </p:txBody>
          </p:sp>
        </mc:Fallback>
      </mc:AlternateContent>
      <p:sp>
        <p:nvSpPr>
          <p:cNvPr id="4" name="Rectangle 3"/>
          <p:cNvSpPr/>
          <p:nvPr/>
        </p:nvSpPr>
        <p:spPr>
          <a:xfrm>
            <a:off x="2384228" y="6110297"/>
            <a:ext cx="8116593" cy="523220"/>
          </a:xfrm>
          <a:prstGeom prst="rect">
            <a:avLst/>
          </a:prstGeom>
        </p:spPr>
        <p:txBody>
          <a:bodyPr wrap="square">
            <a:spAutoFit/>
          </a:bodyPr>
          <a:lstStyle/>
          <a:p>
            <a:pPr algn="l"/>
            <a:r>
              <a:rPr lang="en-US" altLang="zh-CN" sz="1400" dirty="0">
                <a:solidFill>
                  <a:srgbClr val="CC00CC"/>
                </a:solidFill>
              </a:rPr>
              <a:t>M. A. </a:t>
            </a:r>
            <a:r>
              <a:rPr lang="en-US" altLang="zh-CN" sz="1400" dirty="0" err="1">
                <a:solidFill>
                  <a:srgbClr val="CC00CC"/>
                </a:solidFill>
              </a:rPr>
              <a:t>Krasnosel'ski</a:t>
            </a:r>
            <a:r>
              <a:rPr lang="en-US" altLang="zh-CN" sz="1400" dirty="0">
                <a:solidFill>
                  <a:srgbClr val="CC00CC"/>
                </a:solidFill>
              </a:rPr>
              <a:t>. Two remarks on the method of successive approximations. </a:t>
            </a:r>
            <a:r>
              <a:rPr lang="en-US" altLang="zh-CN" sz="1400" dirty="0" err="1">
                <a:solidFill>
                  <a:srgbClr val="CC00CC"/>
                </a:solidFill>
              </a:rPr>
              <a:t>Uspekhi</a:t>
            </a:r>
            <a:endParaRPr lang="en-US" altLang="zh-CN" sz="1400" dirty="0">
              <a:solidFill>
                <a:srgbClr val="CC00CC"/>
              </a:solidFill>
            </a:endParaRPr>
          </a:p>
          <a:p>
            <a:pPr algn="l"/>
            <a:r>
              <a:rPr lang="en-US" altLang="zh-CN" sz="1400" dirty="0" err="1">
                <a:solidFill>
                  <a:srgbClr val="CC00CC"/>
                </a:solidFill>
              </a:rPr>
              <a:t>Matematicheskikh</a:t>
            </a:r>
            <a:r>
              <a:rPr lang="en-US" altLang="zh-CN" sz="1400" dirty="0">
                <a:solidFill>
                  <a:srgbClr val="CC00CC"/>
                </a:solidFill>
              </a:rPr>
              <a:t> </a:t>
            </a:r>
            <a:r>
              <a:rPr lang="en-US" altLang="zh-CN" sz="1400" dirty="0" err="1">
                <a:solidFill>
                  <a:srgbClr val="CC00CC"/>
                </a:solidFill>
              </a:rPr>
              <a:t>Nauk</a:t>
            </a:r>
            <a:r>
              <a:rPr lang="en-US" altLang="zh-CN" sz="1400" dirty="0">
                <a:solidFill>
                  <a:srgbClr val="CC00CC"/>
                </a:solidFill>
              </a:rPr>
              <a:t>, 10(1):123-127, 1955</a:t>
            </a:r>
            <a:endParaRPr lang="zh-CN" altLang="en-US" sz="1400" dirty="0">
              <a:solidFill>
                <a:srgbClr val="CC00CC"/>
              </a:solidFill>
            </a:endParaRPr>
          </a:p>
        </p:txBody>
      </p:sp>
      <p:sp>
        <p:nvSpPr>
          <p:cNvPr id="5" name="Rectangle 4"/>
          <p:cNvSpPr/>
          <p:nvPr/>
        </p:nvSpPr>
        <p:spPr>
          <a:xfrm>
            <a:off x="2960291" y="6634679"/>
            <a:ext cx="8136904" cy="430887"/>
          </a:xfrm>
          <a:prstGeom prst="rect">
            <a:avLst/>
          </a:prstGeom>
        </p:spPr>
        <p:txBody>
          <a:bodyPr wrap="square">
            <a:spAutoFit/>
          </a:bodyPr>
          <a:lstStyle/>
          <a:p>
            <a:pPr algn="l"/>
            <a:r>
              <a:rPr lang="en-US" altLang="zh-CN" sz="1100" dirty="0">
                <a:solidFill>
                  <a:srgbClr val="CC00CC"/>
                </a:solidFill>
              </a:rPr>
              <a:t>J. Eckstein and D. P. </a:t>
            </a:r>
            <a:r>
              <a:rPr lang="en-US" altLang="zh-CN" sz="1100" dirty="0" err="1">
                <a:solidFill>
                  <a:srgbClr val="CC00CC"/>
                </a:solidFill>
              </a:rPr>
              <a:t>Bertsekas</a:t>
            </a:r>
            <a:r>
              <a:rPr lang="en-US" altLang="zh-CN" sz="1100" dirty="0">
                <a:solidFill>
                  <a:srgbClr val="CC00CC"/>
                </a:solidFill>
              </a:rPr>
              <a:t>. On the Douglas-</a:t>
            </a:r>
            <a:r>
              <a:rPr lang="en-US" altLang="zh-CN" sz="1100" dirty="0" err="1">
                <a:solidFill>
                  <a:srgbClr val="CC00CC"/>
                </a:solidFill>
              </a:rPr>
              <a:t>Rachford</a:t>
            </a:r>
            <a:r>
              <a:rPr lang="en-US" altLang="zh-CN" sz="1100" dirty="0">
                <a:solidFill>
                  <a:srgbClr val="CC00CC"/>
                </a:solidFill>
              </a:rPr>
              <a:t> splitting method and the proximal point algorithm for maximal monotone operators. Mathematical Programming, 55:293-318, 1992</a:t>
            </a:r>
            <a:endParaRPr lang="zh-CN" altLang="en-US" sz="1100" dirty="0">
              <a:solidFill>
                <a:srgbClr val="CC00CC"/>
              </a:solidFill>
            </a:endParaRPr>
          </a:p>
        </p:txBody>
      </p:sp>
    </p:spTree>
    <p:extLst>
      <p:ext uri="{BB962C8B-B14F-4D97-AF65-F5344CB8AC3E}">
        <p14:creationId xmlns:p14="http://schemas.microsoft.com/office/powerpoint/2010/main" val="3099484407"/>
      </p:ext>
    </p:extLst>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命题</a:t>
                </a:r>
                <a:r>
                  <a:rPr lang="en-US" altLang="zh-CN" dirty="0"/>
                  <a:t>(</a:t>
                </a:r>
                <a:r>
                  <a:rPr lang="zh-CN" altLang="en-US" dirty="0">
                    <a:solidFill>
                      <a:srgbClr val="FF0000"/>
                    </a:solidFill>
                  </a:rPr>
                  <a:t>增广拉格朗日收敛性证明</a:t>
                </a:r>
                <a:r>
                  <a:rPr lang="en-US" altLang="zh-CN" dirty="0"/>
                  <a:t>):</a:t>
                </a:r>
                <a:r>
                  <a:rPr lang="zh-CN" altLang="en-US" dirty="0"/>
                  <a:t>考虑问题</a:t>
                </a:r>
                <a14:m>
                  <m:oMath xmlns:m="http://schemas.openxmlformats.org/officeDocument/2006/math">
                    <m:d>
                      <m:dPr>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𝒆</m:t>
                        </m:r>
                        <m:r>
                          <a:rPr lang="en-US" altLang="zh-CN" b="1" i="1" smtClean="0">
                            <a:solidFill>
                              <a:srgbClr val="CC00CC"/>
                            </a:solidFill>
                            <a:latin typeface="Cambria Math"/>
                          </a:rPr>
                          <m:t>𝟖</m:t>
                        </m:r>
                      </m:e>
                    </m:d>
                    <m:r>
                      <a:rPr lang="en-US" altLang="zh-CN" b="1" i="1" smtClean="0">
                        <a:solidFill>
                          <a:srgbClr val="CC00CC"/>
                        </a:solidFill>
                        <a:latin typeface="Cambria Math"/>
                      </a:rPr>
                      <m:t> </m:t>
                    </m:r>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sub>
                    </m:sSub>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𝑨𝒙</m:t>
                    </m:r>
                    <m:r>
                      <a:rPr lang="en-US" altLang="zh-CN" b="1" i="1" smtClean="0">
                        <a:latin typeface="Cambria Math"/>
                      </a:rPr>
                      <m:t>=</m:t>
                    </m:r>
                    <m:r>
                      <a:rPr lang="en-US" altLang="zh-CN" b="1" i="1" smtClean="0">
                        <a:latin typeface="Cambria Math"/>
                      </a:rPr>
                      <m:t>𝒃</m:t>
                    </m:r>
                  </m:oMath>
                </a14:m>
                <a:r>
                  <a:rPr lang="en-US" altLang="zh-CN" dirty="0"/>
                  <a:t>,</a:t>
                </a:r>
                <a:r>
                  <a:rPr lang="zh-CN" altLang="en-US" dirty="0"/>
                  <a:t>及标量</a:t>
                </a:r>
                <a14:m>
                  <m:oMath xmlns:m="http://schemas.openxmlformats.org/officeDocument/2006/math">
                    <m:r>
                      <a:rPr lang="en-US" altLang="zh-CN" b="1" i="1" smtClean="0">
                        <a:latin typeface="Cambria Math"/>
                      </a:rPr>
                      <m:t>𝒄</m:t>
                    </m:r>
                    <m:r>
                      <a:rPr lang="en-US" altLang="zh-CN" b="1" i="1" smtClean="0">
                        <a:latin typeface="Cambria Math"/>
                      </a:rPr>
                      <m:t>&gt;</m:t>
                    </m:r>
                    <m:r>
                      <a:rPr lang="en-US" altLang="zh-CN" b="1" i="1" smtClean="0">
                        <a:latin typeface="Cambria Math"/>
                      </a:rPr>
                      <m:t>𝟎</m:t>
                    </m:r>
                  </m:oMath>
                </a14:m>
                <a:r>
                  <a:rPr lang="en-US" altLang="zh-CN" dirty="0"/>
                  <a:t>.</a:t>
                </a:r>
                <a:r>
                  <a:rPr lang="zh-CN" altLang="en-US" dirty="0"/>
                  <a:t>假设对某标量序列</a:t>
                </a:r>
                <a14:m>
                  <m:oMath xmlns:m="http://schemas.openxmlformats.org/officeDocument/2006/math">
                    <m:d>
                      <m:dPr>
                        <m:begChr m:val="{"/>
                        <m:endChr m:val="}"/>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𝝆</m:t>
                            </m:r>
                          </m:e>
                          <m:sub>
                            <m:r>
                              <a:rPr lang="en-US" altLang="zh-CN" sz="3200" i="1">
                                <a:latin typeface="Cambria Math"/>
                              </a:rPr>
                              <m:t>𝒌</m:t>
                            </m:r>
                          </m:sub>
                        </m:sSub>
                      </m:e>
                    </m:d>
                    <m:r>
                      <a:rPr lang="en-US" altLang="zh-CN" sz="3200" i="1">
                        <a:latin typeface="Cambria Math"/>
                      </a:rPr>
                      <m:t>⊂(</m:t>
                    </m:r>
                    <m:r>
                      <a:rPr lang="en-US" altLang="zh-CN" sz="3200" i="1">
                        <a:latin typeface="Cambria Math"/>
                      </a:rPr>
                      <m:t>𝟎</m:t>
                    </m:r>
                    <m:r>
                      <a:rPr lang="en-US" altLang="zh-CN" sz="3200" i="1">
                        <a:latin typeface="Cambria Math"/>
                      </a:rPr>
                      <m:t>,</m:t>
                    </m:r>
                    <m:r>
                      <a:rPr lang="en-US" altLang="zh-CN" sz="3200" i="1">
                        <a:latin typeface="Cambria Math"/>
                      </a:rPr>
                      <m:t>𝟐</m:t>
                    </m:r>
                    <m:r>
                      <a:rPr lang="en-US" altLang="zh-CN" sz="3200" i="1">
                        <a:latin typeface="Cambria Math"/>
                      </a:rPr>
                      <m:t>)</m:t>
                    </m:r>
                  </m:oMath>
                </a14:m>
                <a:r>
                  <a:rPr lang="zh-CN" altLang="en-US" dirty="0"/>
                  <a:t>使得</a:t>
                </a:r>
                <a14:m>
                  <m:oMath xmlns:m="http://schemas.openxmlformats.org/officeDocument/2006/math">
                    <m:r>
                      <a:rPr lang="en-US" altLang="zh-CN">
                        <a:latin typeface="Cambria Math"/>
                      </a:rPr>
                      <m:t>𝒊𝒏</m:t>
                    </m:r>
                    <m:sSub>
                      <m:sSubPr>
                        <m:ctrlPr>
                          <a:rPr lang="en-US" altLang="zh-CN" i="1">
                            <a:latin typeface="Cambria Math" panose="02040503050406030204" pitchFamily="18" charset="0"/>
                          </a:rPr>
                        </m:ctrlPr>
                      </m:sSubPr>
                      <m:e>
                        <m:r>
                          <a:rPr lang="en-US" altLang="zh-CN">
                            <a:latin typeface="Cambria Math"/>
                          </a:rPr>
                          <m:t>𝒇</m:t>
                        </m:r>
                      </m:e>
                      <m:sub>
                        <m:r>
                          <a:rPr lang="en-US" altLang="zh-CN">
                            <a:latin typeface="Cambria Math"/>
                          </a:rPr>
                          <m:t>𝒌</m:t>
                        </m:r>
                      </m:sub>
                    </m:sSub>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a:rPr>
                              <m:t>𝝆</m:t>
                            </m:r>
                          </m:e>
                          <m:sub>
                            <m:r>
                              <a:rPr lang="en-US" altLang="zh-CN">
                                <a:latin typeface="Cambria Math"/>
                              </a:rPr>
                              <m:t>𝒌</m:t>
                            </m:r>
                          </m:sub>
                        </m:sSub>
                      </m:e>
                    </m:d>
                    <m:r>
                      <a:rPr lang="en-US" altLang="zh-CN">
                        <a:latin typeface="Cambria Math"/>
                      </a:rPr>
                      <m:t>&gt;</m:t>
                    </m:r>
                    <m:r>
                      <a:rPr lang="en-US" altLang="zh-CN">
                        <a:latin typeface="Cambria Math"/>
                      </a:rPr>
                      <m:t>𝟎</m:t>
                    </m:r>
                  </m:oMath>
                </a14:m>
                <a:r>
                  <a:rPr lang="zh-CN" altLang="en-US" dirty="0"/>
                  <a:t>且</a:t>
                </a:r>
                <a14:m>
                  <m:oMath xmlns:m="http://schemas.openxmlformats.org/officeDocument/2006/math">
                    <m:r>
                      <a:rPr lang="en-US" altLang="zh-CN" sz="3200" i="1" dirty="0">
                        <a:latin typeface="Cambria Math"/>
                      </a:rPr>
                      <m:t>𝒔𝒖</m:t>
                    </m:r>
                    <m:sSub>
                      <m:sSubPr>
                        <m:ctrlPr>
                          <a:rPr lang="en-US" altLang="zh-CN" sz="3200" i="1" dirty="0">
                            <a:latin typeface="Cambria Math" panose="02040503050406030204" pitchFamily="18" charset="0"/>
                          </a:rPr>
                        </m:ctrlPr>
                      </m:sSubPr>
                      <m:e>
                        <m:r>
                          <a:rPr lang="en-US" altLang="zh-CN" sz="3200" i="1" dirty="0">
                            <a:latin typeface="Cambria Math"/>
                          </a:rPr>
                          <m:t>𝒑</m:t>
                        </m:r>
                      </m:e>
                      <m:sub>
                        <m:r>
                          <a:rPr lang="en-US" altLang="zh-CN" sz="3200" i="1" dirty="0">
                            <a:latin typeface="Cambria Math"/>
                          </a:rPr>
                          <m:t>𝒌</m:t>
                        </m:r>
                      </m:sub>
                    </m:sSub>
                    <m:d>
                      <m:dPr>
                        <m:begChr m:val="{"/>
                        <m:endChr m:val="}"/>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a:rPr>
                              <m:t>𝝆</m:t>
                            </m:r>
                          </m:e>
                          <m:sub>
                            <m:r>
                              <a:rPr lang="en-US" altLang="zh-CN" sz="3200" i="1" dirty="0">
                                <a:latin typeface="Cambria Math"/>
                              </a:rPr>
                              <m:t>𝒌</m:t>
                            </m:r>
                          </m:sub>
                        </m:sSub>
                      </m:e>
                    </m:d>
                    <m:r>
                      <a:rPr lang="en-US" altLang="zh-CN" sz="3200" i="1" dirty="0">
                        <a:latin typeface="Cambria Math"/>
                      </a:rPr>
                      <m:t>&lt;</m:t>
                    </m:r>
                    <m:r>
                      <a:rPr lang="en-US" altLang="zh-CN" sz="3200" i="1" dirty="0">
                        <a:latin typeface="Cambria Math"/>
                      </a:rPr>
                      <m:t>𝟐</m:t>
                    </m:r>
                  </m:oMath>
                </a14:m>
                <a:r>
                  <a:rPr lang="zh-CN" altLang="en-US" dirty="0"/>
                  <a:t>，序列</a:t>
                </a:r>
                <a14:m>
                  <m:oMath xmlns:m="http://schemas.openxmlformats.org/officeDocument/2006/math">
                    <m:d>
                      <m:dPr>
                        <m:begChr m:val="{"/>
                        <m:endChr m:val="}"/>
                        <m:ctrlPr>
                          <a:rPr lang="en-US" altLang="zh-CN"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sup>
                        </m:sSup>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  </m:t>
                    </m:r>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𝝀</m:t>
                            </m:r>
                          </m:e>
                          <m:sup>
                            <m:r>
                              <a:rPr lang="en-US" altLang="zh-CN" b="1" i="1" smtClean="0">
                                <a:latin typeface="Cambria Math"/>
                              </a:rPr>
                              <m:t>𝒌</m:t>
                            </m:r>
                          </m:sup>
                        </m:sSup>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𝒎</m:t>
                        </m:r>
                      </m:sup>
                    </m:sSup>
                  </m:oMath>
                </a14:m>
                <a:r>
                  <a:rPr lang="zh-CN" altLang="en-US" dirty="0"/>
                  <a:t>根据如下递归进化：</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𝑨𝒓𝒈</m:t>
                    </m:r>
                    <m:r>
                      <a:rPr lang="en-US" altLang="zh-CN" sz="2800" i="1">
                        <a:latin typeface="Cambria Math"/>
                      </a:rPr>
                      <m:t> </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𝒙</m:t>
                        </m:r>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𝒏</m:t>
                            </m:r>
                          </m:sup>
                        </m:sSup>
                      </m:sub>
                    </m:sSub>
                    <m:d>
                      <m:dPr>
                        <m:begChr m:val="{"/>
                        <m:endChr m:val="}"/>
                        <m:ctrlPr>
                          <a:rPr lang="en-US" altLang="zh-CN" sz="2800" i="1">
                            <a:latin typeface="Cambria Math" panose="02040503050406030204" pitchFamily="18" charset="0"/>
                          </a:rPr>
                        </m:ctrlPr>
                      </m:dPr>
                      <m:e>
                        <m:r>
                          <a:rPr lang="en-US" altLang="zh-CN" sz="2800" i="1">
                            <a:latin typeface="Cambria Math"/>
                          </a:rPr>
                          <m:t>𝒉</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𝝀</m:t>
                                </m:r>
                              </m:e>
                              <m:sup>
                                <m:r>
                                  <a:rPr lang="en-US" altLang="zh-CN" sz="2800" i="1">
                                    <a:latin typeface="Cambria Math"/>
                                  </a:rPr>
                                  <m:t>𝒌</m:t>
                                </m:r>
                              </m:sup>
                            </m:sSup>
                            <m:r>
                              <a:rPr lang="en-US" altLang="zh-CN" sz="2800" i="1">
                                <a:latin typeface="Cambria Math"/>
                              </a:rPr>
                              <m:t>,</m:t>
                            </m:r>
                            <m:r>
                              <a:rPr lang="en-US" altLang="zh-CN" sz="2800" i="1">
                                <a:latin typeface="Cambria Math"/>
                              </a:rPr>
                              <m:t>𝑨𝒙</m:t>
                            </m:r>
                            <m:r>
                              <a:rPr lang="en-US" altLang="zh-CN" sz="2800" i="1">
                                <a:latin typeface="Cambria Math"/>
                              </a:rPr>
                              <m:t>−</m:t>
                            </m:r>
                            <m:r>
                              <a:rPr lang="en-US" altLang="zh-CN" sz="2800" i="1">
                                <a:latin typeface="Cambria Math"/>
                              </a:rPr>
                              <m:t>𝒃</m:t>
                            </m:r>
                          </m:e>
                        </m:d>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𝒄</m:t>
                            </m:r>
                          </m:num>
                          <m:den>
                            <m:r>
                              <a:rPr lang="en-US" altLang="zh-CN" sz="2800" i="1">
                                <a:latin typeface="Cambria Math"/>
                              </a:rPr>
                              <m:t>𝟐</m:t>
                            </m:r>
                          </m:den>
                        </m:f>
                        <m:r>
                          <m:rPr>
                            <m:lit/>
                          </m:rPr>
                          <a:rPr lang="en-US" altLang="zh-CN" sz="2800" i="1">
                            <a:latin typeface="Cambria Math"/>
                          </a:rPr>
                          <m:t>||</m:t>
                        </m:r>
                        <m:r>
                          <a:rPr lang="en-US" altLang="zh-CN" sz="2800" i="1">
                            <a:latin typeface="Cambria Math"/>
                          </a:rPr>
                          <m:t>𝑨𝒙</m:t>
                        </m:r>
                        <m:r>
                          <a:rPr lang="en-US" altLang="zh-CN" sz="2800" i="1">
                            <a:latin typeface="Cambria Math"/>
                          </a:rPr>
                          <m:t>−</m:t>
                        </m:r>
                        <m:r>
                          <a:rPr lang="en-US" altLang="zh-CN" sz="2800" i="1">
                            <a:latin typeface="Cambria Math"/>
                          </a:rPr>
                          <m:t>𝒃</m:t>
                        </m:r>
                        <m:r>
                          <m:rPr>
                            <m:lit/>
                          </m:rPr>
                          <a:rPr lang="en-US" altLang="zh-CN" sz="2800" i="1">
                            <a:latin typeface="Cambria Math"/>
                          </a:rPr>
                          <m:t>|</m:t>
                        </m:r>
                        <m:sSup>
                          <m:sSupPr>
                            <m:ctrlPr>
                              <a:rPr lang="en-US" altLang="zh-CN" sz="2800" i="1">
                                <a:latin typeface="Cambria Math" panose="02040503050406030204" pitchFamily="18" charset="0"/>
                              </a:rPr>
                            </m:ctrlPr>
                          </m:sSupPr>
                          <m:e>
                            <m:r>
                              <m:rPr>
                                <m:lit/>
                              </m:rPr>
                              <a:rPr lang="en-US" altLang="zh-CN" sz="2800" i="1">
                                <a:latin typeface="Cambria Math"/>
                              </a:rPr>
                              <m:t>|</m:t>
                            </m:r>
                          </m:e>
                          <m:sup>
                            <m:r>
                              <a:rPr lang="en-US" altLang="zh-CN" sz="2800" i="1">
                                <a:latin typeface="Cambria Math"/>
                              </a:rPr>
                              <m:t>𝟐</m:t>
                            </m:r>
                          </m:sup>
                        </m:sSup>
                      </m:e>
                    </m:d>
                    <m:r>
                      <a:rPr lang="en-US" altLang="zh-CN" sz="2800" i="1">
                        <a:latin typeface="Cambria Math"/>
                      </a:rPr>
                      <m:t> </m:t>
                    </m:r>
                    <m:r>
                      <a:rPr lang="en-US" altLang="zh-CN" sz="2800" i="1">
                        <a:solidFill>
                          <a:srgbClr val="CC00CC"/>
                        </a:solidFill>
                        <a:latin typeface="Cambria Math"/>
                      </a:rPr>
                      <m:t>(</m:t>
                    </m:r>
                    <m:r>
                      <a:rPr lang="en-US" altLang="zh-CN" sz="2800" i="1">
                        <a:solidFill>
                          <a:srgbClr val="CC00CC"/>
                        </a:solidFill>
                        <a:latin typeface="Cambria Math"/>
                      </a:rPr>
                      <m:t>𝒆</m:t>
                    </m:r>
                    <m:r>
                      <a:rPr lang="en-US" altLang="zh-CN" sz="2800" i="1">
                        <a:solidFill>
                          <a:srgbClr val="CC00CC"/>
                        </a:solidFill>
                        <a:latin typeface="Cambria Math"/>
                      </a:rPr>
                      <m:t>𝟏𝟔</m:t>
                    </m:r>
                    <m:r>
                      <a:rPr lang="en-US" altLang="zh-CN" sz="2800" i="1">
                        <a:solidFill>
                          <a:srgbClr val="CC00CC"/>
                        </a:solidFill>
                        <a:latin typeface="Cambria Math"/>
                      </a:rPr>
                      <m:t>)</m:t>
                    </m:r>
                  </m:oMath>
                </a14:m>
                <a:r>
                  <a:rPr lang="en-US" altLang="zh-CN" sz="2800" dirty="0">
                    <a:solidFill>
                      <a:srgbClr val="CC00CC"/>
                    </a:solidFill>
                  </a:rPr>
                  <a:t>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𝝀</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𝝀</m:t>
                        </m:r>
                      </m:e>
                      <m:sup>
                        <m:r>
                          <a:rPr lang="en-US" altLang="zh-CN" sz="2800" i="1">
                            <a:latin typeface="Cambria Math"/>
                          </a:rPr>
                          <m:t>𝒌</m:t>
                        </m:r>
                      </m:sup>
                    </m:sSup>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𝝆</m:t>
                        </m:r>
                      </m:e>
                      <m:sub>
                        <m:r>
                          <a:rPr lang="en-US" altLang="zh-CN" sz="2800" i="1">
                            <a:latin typeface="Cambria Math"/>
                          </a:rPr>
                          <m:t>𝒌</m:t>
                        </m:r>
                      </m:sub>
                    </m:sSub>
                    <m:r>
                      <a:rPr lang="en-US" altLang="zh-CN" sz="2800" i="1">
                        <a:latin typeface="Cambria Math"/>
                      </a:rPr>
                      <m:t>𝒄</m:t>
                    </m:r>
                    <m:r>
                      <a:rPr lang="en-US" altLang="zh-CN" sz="2800" i="1">
                        <a:latin typeface="Cambria Math"/>
                      </a:rPr>
                      <m:t>(</m:t>
                    </m:r>
                    <m:r>
                      <a:rPr lang="en-US" altLang="zh-CN" sz="2800" i="1">
                        <a:latin typeface="Cambria Math"/>
                      </a:rPr>
                      <m:t>𝑨</m:t>
                    </m:r>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𝒌</m:t>
                        </m:r>
                        <m:r>
                          <a:rPr lang="en-US" altLang="zh-CN" sz="2800" i="1">
                            <a:latin typeface="Cambria Math"/>
                          </a:rPr>
                          <m:t>+</m:t>
                        </m:r>
                        <m:r>
                          <a:rPr lang="en-US" altLang="zh-CN" sz="2800" i="1">
                            <a:latin typeface="Cambria Math"/>
                          </a:rPr>
                          <m:t>𝟏</m:t>
                        </m:r>
                      </m:sup>
                    </m:sSup>
                    <m:r>
                      <a:rPr lang="en-US" altLang="zh-CN" sz="2800" i="1">
                        <a:latin typeface="Cambria Math"/>
                      </a:rPr>
                      <m:t>−</m:t>
                    </m:r>
                    <m:r>
                      <a:rPr lang="en-US" altLang="zh-CN" sz="2800" i="1">
                        <a:latin typeface="Cambria Math"/>
                      </a:rPr>
                      <m:t>𝒃</m:t>
                    </m:r>
                    <m:r>
                      <a:rPr lang="en-US" altLang="zh-CN" sz="2800" i="1">
                        <a:latin typeface="Cambria Math"/>
                      </a:rPr>
                      <m:t>)  (</m:t>
                    </m:r>
                    <m:r>
                      <a:rPr lang="en-US" altLang="zh-CN" sz="2800" i="1">
                        <a:solidFill>
                          <a:srgbClr val="CC00CC"/>
                        </a:solidFill>
                        <a:latin typeface="Cambria Math"/>
                      </a:rPr>
                      <m:t>𝒆</m:t>
                    </m:r>
                    <m:r>
                      <a:rPr lang="en-US" altLang="zh-CN" sz="2800" i="1">
                        <a:solidFill>
                          <a:srgbClr val="CC00CC"/>
                        </a:solidFill>
                        <a:latin typeface="Cambria Math"/>
                      </a:rPr>
                      <m:t>𝟏𝟕</m:t>
                    </m:r>
                    <m:r>
                      <a:rPr lang="en-US" altLang="zh-CN" sz="2800" i="1">
                        <a:solidFill>
                          <a:srgbClr val="CC00CC"/>
                        </a:solidFill>
                        <a:latin typeface="Cambria Math"/>
                      </a:rPr>
                      <m:t>)</m:t>
                    </m:r>
                  </m:oMath>
                </a14:m>
                <a:endParaRPr lang="en-US" altLang="zh-CN" dirty="0">
                  <a:solidFill>
                    <a:srgbClr val="CC00CC"/>
                  </a:solidFill>
                </a:endParaRPr>
              </a:p>
              <a:p>
                <a:r>
                  <a:rPr lang="zh-CN" altLang="en-US" dirty="0"/>
                  <a:t>如果</a:t>
                </a:r>
                <a14:m>
                  <m:oMath xmlns:m="http://schemas.openxmlformats.org/officeDocument/2006/math">
                    <m:d>
                      <m:dPr>
                        <m:ctrlPr>
                          <a:rPr lang="en-US" altLang="zh-CN" i="1">
                            <a:solidFill>
                              <a:srgbClr val="CC00CC"/>
                            </a:solidFill>
                            <a:latin typeface="Cambria Math" panose="02040503050406030204" pitchFamily="18" charset="0"/>
                          </a:rPr>
                        </m:ctrlPr>
                      </m:dPr>
                      <m:e>
                        <m:r>
                          <a:rPr lang="en-US" altLang="zh-CN" i="1">
                            <a:solidFill>
                              <a:srgbClr val="CC00CC"/>
                            </a:solidFill>
                            <a:latin typeface="Cambria Math"/>
                          </a:rPr>
                          <m:t>𝒆</m:t>
                        </m:r>
                        <m:r>
                          <a:rPr lang="en-US" altLang="zh-CN" b="1" i="1" smtClean="0">
                            <a:solidFill>
                              <a:srgbClr val="CC00CC"/>
                            </a:solidFill>
                            <a:latin typeface="Cambria Math"/>
                          </a:rPr>
                          <m:t>𝟖</m:t>
                        </m:r>
                      </m:e>
                    </m:d>
                  </m:oMath>
                </a14:m>
                <a:r>
                  <a:rPr lang="zh-CN" altLang="en-US" dirty="0"/>
                  <a:t>的对偶问题有最优解，则</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𝝀</m:t>
                            </m:r>
                          </m:e>
                          <m:sup>
                            <m:r>
                              <a:rPr lang="en-US" altLang="zh-CN" i="1">
                                <a:latin typeface="Cambria Math"/>
                              </a:rPr>
                              <m:t>𝒌</m:t>
                            </m:r>
                          </m:sup>
                        </m:sSup>
                      </m:e>
                    </m:d>
                  </m:oMath>
                </a14:m>
                <a:r>
                  <a:rPr lang="zh-CN" altLang="en-US" dirty="0"/>
                  <a:t>收敛到其中之一，且</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𝒌</m:t>
                            </m:r>
                          </m:sup>
                        </m:sSup>
                      </m:e>
                    </m:d>
                  </m:oMath>
                </a14:m>
                <a:r>
                  <a:rPr lang="zh-CN" altLang="en-US" dirty="0"/>
                  <a:t>的所有极限点都是</a:t>
                </a:r>
                <a14:m>
                  <m:oMath xmlns:m="http://schemas.openxmlformats.org/officeDocument/2006/math">
                    <m:d>
                      <m:dPr>
                        <m:ctrlPr>
                          <a:rPr lang="en-US" altLang="zh-CN" i="1">
                            <a:solidFill>
                              <a:srgbClr val="CC00CC"/>
                            </a:solidFill>
                            <a:latin typeface="Cambria Math" panose="02040503050406030204" pitchFamily="18" charset="0"/>
                          </a:rPr>
                        </m:ctrlPr>
                      </m:dPr>
                      <m:e>
                        <m:r>
                          <a:rPr lang="en-US" altLang="zh-CN" i="1">
                            <a:solidFill>
                              <a:srgbClr val="CC00CC"/>
                            </a:solidFill>
                            <a:latin typeface="Cambria Math"/>
                          </a:rPr>
                          <m:t>𝒆</m:t>
                        </m:r>
                        <m:r>
                          <a:rPr lang="en-US" altLang="zh-CN" b="1" i="1" smtClean="0">
                            <a:solidFill>
                              <a:srgbClr val="CC00CC"/>
                            </a:solidFill>
                            <a:latin typeface="Cambria Math"/>
                          </a:rPr>
                          <m:t>𝟖</m:t>
                        </m:r>
                      </m:e>
                    </m:d>
                  </m:oMath>
                </a14:m>
                <a:r>
                  <a:rPr lang="zh-CN" altLang="en-US" dirty="0"/>
                  <a:t>的最优解。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8022748"/>
      </p:ext>
    </p:extLst>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经典的增广拉格朗日方法和不可扩张性</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上述引理的证明：方程</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𝟏𝟔</m:t>
                    </m:r>
                    <m:r>
                      <a:rPr lang="en-US" altLang="zh-CN" sz="1800" i="1">
                        <a:solidFill>
                          <a:srgbClr val="CC00CC"/>
                        </a:solidFill>
                        <a:latin typeface="Cambria Math"/>
                      </a:rPr>
                      <m:t>)</m:t>
                    </m:r>
                  </m:oMath>
                </a14:m>
                <a:r>
                  <a:rPr lang="zh-CN" altLang="en-US" sz="1800" dirty="0"/>
                  <a:t>是可计算命题用</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oMath>
                </a14:m>
                <a:r>
                  <a:rPr lang="zh-CN" altLang="en-US" sz="1800" dirty="0"/>
                  <a:t>代替</a:t>
                </a:r>
                <a14:m>
                  <m:oMath xmlns:m="http://schemas.openxmlformats.org/officeDocument/2006/math">
                    <m:r>
                      <a:rPr lang="en-US" altLang="zh-CN" sz="1800" i="1">
                        <a:latin typeface="Cambria Math"/>
                      </a:rPr>
                      <m:t>𝝁</m:t>
                    </m:r>
                  </m:oMath>
                </a14:m>
                <a:r>
                  <a:rPr lang="zh-CN" altLang="en-US" sz="1800" dirty="0"/>
                  <a:t>的情况，因此有</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𝒄𝒅</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e>
                    </m:d>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𝒃</m:t>
                        </m:r>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𝟐</m:t>
                    </m:r>
                    <m:r>
                      <a:rPr lang="en-US" altLang="zh-CN" sz="1800" i="1">
                        <a:latin typeface="Cambria Math"/>
                      </a:rPr>
                      <m:t>𝒄</m:t>
                    </m:r>
                    <m:d>
                      <m:dPr>
                        <m:ctrlPr>
                          <a:rPr lang="en-US" altLang="zh-CN" sz="1800" i="1">
                            <a:latin typeface="Cambria Math" panose="02040503050406030204" pitchFamily="18" charset="0"/>
                          </a:rPr>
                        </m:ctrlPr>
                      </m:dPr>
                      <m:e>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e>
                    </m:d>
                    <m:r>
                      <a:rPr lang="en-US" altLang="zh-CN" sz="1800" i="1">
                        <a:latin typeface="Cambria Math"/>
                      </a:rPr>
                      <m:t>,</m:t>
                    </m:r>
                  </m:oMath>
                </a14:m>
                <a:r>
                  <a:rPr lang="zh-CN" altLang="en-US" sz="1800" dirty="0"/>
                  <a:t>从而</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𝑵</m:t>
                        </m:r>
                      </m:e>
                      <m:sub>
                        <m:r>
                          <a:rPr lang="en-US" altLang="zh-CN" sz="1600" i="1">
                            <a:latin typeface="Cambria Math"/>
                          </a:rPr>
                          <m:t>𝒄𝒅</m:t>
                        </m:r>
                      </m:sub>
                    </m:sSub>
                    <m:d>
                      <m:dPr>
                        <m:ctrlPr>
                          <a:rPr lang="en-US" altLang="zh-CN" sz="16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e>
                    </m:d>
                    <m:r>
                      <a:rPr lang="en-US" altLang="zh-CN" sz="16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600" i="1">
                        <a:latin typeface="Cambria Math"/>
                      </a:rPr>
                      <m:t>−</m:t>
                    </m:r>
                    <m:r>
                      <a:rPr lang="en-US" altLang="zh-CN" sz="1600" i="1">
                        <a:latin typeface="Cambria Math"/>
                      </a:rPr>
                      <m:t>𝒄𝒗</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r>
                      <a:rPr lang="en-US" altLang="zh-CN" sz="1600" i="1">
                        <a:latin typeface="Cambria Math"/>
                      </a:rPr>
                      <m:t>𝒄</m:t>
                    </m:r>
                    <m:d>
                      <m:dPr>
                        <m:ctrlPr>
                          <a:rPr lang="en-US" altLang="zh-CN" sz="1600" i="1">
                            <a:latin typeface="Cambria Math" panose="02040503050406030204" pitchFamily="18" charset="0"/>
                          </a:rPr>
                        </m:ctrlPr>
                      </m:dPr>
                      <m:e>
                        <m:r>
                          <a:rPr lang="en-US" altLang="zh-CN" sz="1600" i="1">
                            <a:latin typeface="Cambria Math"/>
                          </a:rPr>
                          <m:t>𝑨</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𝒃</m:t>
                        </m:r>
                      </m:e>
                    </m:d>
                    <m:r>
                      <a:rPr lang="en-US" altLang="zh-CN" sz="1600" i="1">
                        <a:latin typeface="Cambria Math"/>
                      </a:rPr>
                      <m:t>−</m:t>
                    </m:r>
                    <m:r>
                      <a:rPr lang="en-US" altLang="zh-CN" sz="1600" i="1">
                        <a:latin typeface="Cambria Math"/>
                      </a:rPr>
                      <m:t>𝒄</m:t>
                    </m:r>
                    <m:d>
                      <m:dPr>
                        <m:ctrlPr>
                          <a:rPr lang="en-US" altLang="zh-CN" sz="1600" i="1">
                            <a:latin typeface="Cambria Math" panose="02040503050406030204" pitchFamily="18" charset="0"/>
                          </a:rPr>
                        </m:ctrlPr>
                      </m:dPr>
                      <m:e>
                        <m:r>
                          <a:rPr lang="en-US" altLang="zh-CN" sz="1600" i="1">
                            <a:latin typeface="Cambria Math"/>
                          </a:rPr>
                          <m:t>𝒃</m:t>
                        </m:r>
                        <m:r>
                          <a:rPr lang="en-US" altLang="zh-CN" sz="1600" i="1">
                            <a:latin typeface="Cambria Math"/>
                          </a:rPr>
                          <m:t>−</m:t>
                        </m:r>
                        <m:r>
                          <a:rPr lang="en-US" altLang="zh-CN" sz="1600" i="1">
                            <a:latin typeface="Cambria Math"/>
                          </a:rPr>
                          <m:t>𝑨</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e>
                    </m:d>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r>
                      <a:rPr lang="en-US" altLang="zh-CN" sz="1600" i="1">
                        <a:latin typeface="Cambria Math"/>
                      </a:rPr>
                      <m:t>𝟐</m:t>
                    </m:r>
                    <m:r>
                      <a:rPr lang="en-US" altLang="zh-CN" sz="1600" i="1">
                        <a:latin typeface="Cambria Math"/>
                      </a:rPr>
                      <m:t>𝒄</m:t>
                    </m:r>
                    <m:d>
                      <m:dPr>
                        <m:ctrlPr>
                          <a:rPr lang="en-US" altLang="zh-CN" sz="1600" i="1">
                            <a:latin typeface="Cambria Math" panose="02040503050406030204" pitchFamily="18" charset="0"/>
                          </a:rPr>
                        </m:ctrlPr>
                      </m:dPr>
                      <m:e>
                        <m:r>
                          <a:rPr lang="en-US" altLang="zh-CN" sz="1600" i="1">
                            <a:latin typeface="Cambria Math"/>
                          </a:rPr>
                          <m:t>𝑨</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𝒃</m:t>
                        </m:r>
                      </m:e>
                    </m:d>
                  </m:oMath>
                </a14:m>
                <a:r>
                  <a:rPr lang="en-US" altLang="zh-CN" sz="1800" dirty="0"/>
                  <a:t>,</a:t>
                </a:r>
                <a:r>
                  <a:rPr lang="zh-CN" altLang="en-US" sz="1800" dirty="0"/>
                  <a:t>因此</a:t>
                </a:r>
                <a14:m>
                  <m:oMath xmlns:m="http://schemas.openxmlformats.org/officeDocument/2006/math">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𝒄𝒅</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e>
                    </m:d>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𝒄</m:t>
                    </m:r>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r>
                      <a:rPr lang="en-US" altLang="zh-CN" sz="1800" i="1">
                        <a:latin typeface="Cambria Math"/>
                      </a:rPr>
                      <m:t>)</m:t>
                    </m:r>
                  </m:oMath>
                </a14:m>
                <a:r>
                  <a:rPr lang="en-US" altLang="zh-CN" sz="1800" dirty="0"/>
                  <a:t>,</a:t>
                </a:r>
                <a:r>
                  <a:rPr lang="zh-CN" altLang="en-US" sz="1800" dirty="0"/>
                  <a:t>意味着</a:t>
                </a:r>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𝒄𝒅</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e>
                    </m:d>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oMath>
                </a14:m>
                <a:r>
                  <a:rPr lang="zh-CN" altLang="en-US" sz="1800" dirty="0"/>
                  <a:t>。问题</a:t>
                </a:r>
                <a:r>
                  <a:rPr lang="en-US" altLang="zh-CN" sz="1800" dirty="0">
                    <a:solidFill>
                      <a:srgbClr val="CC00CC"/>
                    </a:solidFill>
                  </a:rPr>
                  <a:t>(e8)</a:t>
                </a:r>
                <a:r>
                  <a:rPr lang="zh-CN" altLang="en-US" sz="1800" dirty="0"/>
                  <a:t>的对偶问题的最优解是</a:t>
                </a:r>
                <a14:m>
                  <m:oMath xmlns:m="http://schemas.openxmlformats.org/officeDocument/2006/math">
                    <m:r>
                      <a:rPr lang="en-US" altLang="zh-CN" sz="1800" i="1">
                        <a:latin typeface="Cambria Math"/>
                      </a:rPr>
                      <m:t>𝒅</m:t>
                    </m:r>
                  </m:oMath>
                </a14:m>
                <a:r>
                  <a:rPr lang="zh-CN" altLang="en-US" sz="1800" dirty="0"/>
                  <a:t>的最小点，因而也是</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𝒄𝒅</m:t>
                        </m:r>
                      </m:sub>
                    </m:sSub>
                  </m:oMath>
                </a14:m>
                <a:r>
                  <a:rPr lang="zh-CN" altLang="en-US" sz="1800" dirty="0"/>
                  <a:t>的不动点。从而上述定理表明</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oMath>
                </a14:m>
                <a:r>
                  <a:rPr lang="zh-CN" altLang="en-US" sz="1800" dirty="0"/>
                  <a:t>收敛到这样的一个不动点。</a:t>
                </a:r>
                <a:endParaRPr lang="en-US" altLang="zh-CN" sz="1800" dirty="0"/>
              </a:p>
              <a:p>
                <a:r>
                  <a:rPr lang="zh-CN" altLang="en-US" sz="1800" dirty="0"/>
                  <a:t>由于</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oMath>
                </a14:m>
                <a:r>
                  <a:rPr lang="zh-CN" altLang="en-US" sz="1800" dirty="0"/>
                  <a:t>是收敛的，而且</a:t>
                </a:r>
                <a14:m>
                  <m:oMath xmlns:m="http://schemas.openxmlformats.org/officeDocument/2006/math">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oMath>
                </a14:m>
                <a:r>
                  <a:rPr lang="zh-CN" altLang="en-US" sz="1800" dirty="0"/>
                  <a:t>离</a:t>
                </a:r>
                <a:r>
                  <a:rPr lang="en-US" altLang="zh-CN" sz="1800" dirty="0"/>
                  <a:t>0</a:t>
                </a:r>
                <a:r>
                  <a:rPr lang="zh-CN" altLang="en-US" sz="1800" dirty="0"/>
                  <a:t>有界，从</a:t>
                </a:r>
                <a14:m>
                  <m:oMath xmlns:m="http://schemas.openxmlformats.org/officeDocument/2006/math">
                    <m:r>
                      <a:rPr lang="en-US" altLang="zh-CN" sz="1800" i="1" dirty="0">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𝟏𝟕</m:t>
                    </m:r>
                    <m:r>
                      <a:rPr lang="en-US" altLang="zh-CN" sz="1800" i="1">
                        <a:solidFill>
                          <a:srgbClr val="CC00CC"/>
                        </a:solidFill>
                        <a:latin typeface="Cambria Math"/>
                      </a:rPr>
                      <m:t>)</m:t>
                    </m:r>
                  </m:oMath>
                </a14:m>
                <a:r>
                  <a:rPr lang="zh-CN" altLang="en-US" sz="1800" dirty="0"/>
                  <a:t>可得</a:t>
                </a:r>
                <a14:m>
                  <m:oMath xmlns:m="http://schemas.openxmlformats.org/officeDocument/2006/math">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r>
                      <a:rPr lang="en-US" altLang="zh-CN" sz="1800" i="1">
                        <a:latin typeface="Cambria Math"/>
                      </a:rPr>
                      <m:t>−</m:t>
                    </m:r>
                    <m:r>
                      <a:rPr lang="en-US" altLang="zh-CN" sz="1800" i="1">
                        <a:latin typeface="Cambria Math"/>
                      </a:rPr>
                      <m:t>𝒃</m:t>
                    </m:r>
                    <m:r>
                      <a:rPr lang="en-US" altLang="zh-CN" sz="1800" i="1">
                        <a:latin typeface="Cambria Math"/>
                      </a:rPr>
                      <m:t>→</m:t>
                    </m:r>
                    <m:r>
                      <a:rPr lang="en-US" altLang="zh-CN" sz="1800" i="1">
                        <a:latin typeface="Cambria Math"/>
                      </a:rPr>
                      <m:t>𝟎</m:t>
                    </m:r>
                  </m:oMath>
                </a14:m>
                <a:r>
                  <a:rPr lang="zh-CN" altLang="en-US" sz="1800" dirty="0"/>
                  <a:t>。如果</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oMath>
                </a14:m>
                <a:r>
                  <a:rPr lang="zh-CN" altLang="en-US" sz="1800" dirty="0"/>
                  <a:t>是问题</a:t>
                </a:r>
                <a:r>
                  <a:rPr lang="en-US" altLang="zh-CN" sz="1800" dirty="0">
                    <a:solidFill>
                      <a:srgbClr val="CC00CC"/>
                    </a:solidFill>
                  </a:rPr>
                  <a:t>(e8)</a:t>
                </a:r>
                <a:r>
                  <a:rPr lang="zh-CN" altLang="en-US" sz="1800" dirty="0"/>
                  <a:t>的最优解，可以由</a:t>
                </a:r>
                <a14:m>
                  <m:oMath xmlns:m="http://schemas.openxmlformats.org/officeDocument/2006/math">
                    <m:sSup>
                      <m:sSupPr>
                        <m:ctrlPr>
                          <a:rPr lang="en-US" altLang="zh-CN" sz="1800" i="1">
                            <a:solidFill>
                              <a:srgbClr val="CC00CC"/>
                            </a:solidFill>
                            <a:latin typeface="Cambria Math" panose="02040503050406030204" pitchFamily="18" charset="0"/>
                          </a:rPr>
                        </m:ctrlPr>
                      </m:sSupPr>
                      <m:e>
                        <m:r>
                          <a:rPr lang="en-US" altLang="zh-CN" sz="1800" i="1">
                            <a:solidFill>
                              <a:srgbClr val="CC00CC"/>
                            </a:solidFill>
                            <a:latin typeface="Cambria Math"/>
                          </a:rPr>
                          <m:t>𝒙</m:t>
                        </m:r>
                      </m:e>
                      <m:sup>
                        <m:r>
                          <a:rPr lang="en-US" altLang="zh-CN" sz="1800" i="1">
                            <a:solidFill>
                              <a:srgbClr val="CC00CC"/>
                            </a:solidFill>
                            <a:latin typeface="Cambria Math"/>
                          </a:rPr>
                          <m:t>𝒌</m:t>
                        </m:r>
                        <m:r>
                          <a:rPr lang="en-US" altLang="zh-CN" sz="1800" i="1">
                            <a:solidFill>
                              <a:srgbClr val="CC00CC"/>
                            </a:solidFill>
                            <a:latin typeface="Cambria Math"/>
                          </a:rPr>
                          <m:t>+</m:t>
                        </m:r>
                        <m:r>
                          <a:rPr lang="en-US" altLang="zh-CN" sz="1800" i="1">
                            <a:solidFill>
                              <a:srgbClr val="CC00CC"/>
                            </a:solidFill>
                            <a:latin typeface="Cambria Math"/>
                          </a:rPr>
                          <m:t>𝟏</m:t>
                        </m:r>
                      </m:sup>
                    </m:sSup>
                    <m:r>
                      <a:rPr lang="zh-CN" altLang="en-US" sz="1800" i="1">
                        <a:solidFill>
                          <a:srgbClr val="CC00CC"/>
                        </a:solidFill>
                        <a:latin typeface="Cambria Math"/>
                      </a:rPr>
                      <m:t>在</m:t>
                    </m:r>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𝟏𝟔</m:t>
                    </m:r>
                    <m:r>
                      <a:rPr lang="en-US" altLang="zh-CN" sz="1800" i="1">
                        <a:solidFill>
                          <a:srgbClr val="CC00CC"/>
                        </a:solidFill>
                        <a:latin typeface="Cambria Math"/>
                      </a:rPr>
                      <m:t>)</m:t>
                    </m:r>
                  </m:oMath>
                </a14:m>
                <a:r>
                  <a:rPr lang="zh-CN" altLang="en-US" sz="1800" dirty="0"/>
                  <a:t>的最优性得</a:t>
                </a:r>
                <a:r>
                  <a:rPr lang="en-US" altLang="zh-CN" sz="1800" dirty="0"/>
                  <a:t>:</a:t>
                </a:r>
                <a14:m>
                  <m:oMath xmlns:m="http://schemas.openxmlformats.org/officeDocument/2006/math">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r>
                      <a:rPr lang="en-US" altLang="zh-CN" sz="1800" i="1">
                        <a:latin typeface="Cambria Math"/>
                      </a:rPr>
                      <m:t>≤</m:t>
                    </m:r>
                  </m:oMath>
                </a14:m>
                <a:r>
                  <a:rPr lang="en-US" altLang="zh-CN" sz="1800" dirty="0"/>
                  <a:t> </a:t>
                </a:r>
                <a14:m>
                  <m:oMath xmlns:m="http://schemas.openxmlformats.org/officeDocument/2006/math">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r>
                          <a:rPr lang="en-US" altLang="zh-CN" sz="1800" i="1">
                            <a:latin typeface="Cambria Math"/>
                          </a:rPr>
                          <m:t>𝒃</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r>
                      <a:rPr lang="en-US" altLang="zh-CN" sz="1800" i="1">
                        <a:latin typeface="Cambria Math"/>
                      </a:rPr>
                      <m:t>𝒃</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r>
                      <a:rPr lang="en-US" altLang="zh-CN" sz="1800" i="1">
                        <a:latin typeface="Cambria Math"/>
                      </a:rPr>
                      <m:t>=</m:t>
                    </m:r>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oMath>
                </a14:m>
                <a:r>
                  <a:rPr lang="en-US" altLang="zh-CN" sz="1800" dirty="0"/>
                  <a:t>,</a:t>
                </a:r>
                <a:r>
                  <a:rPr lang="zh-CN" altLang="en-US" sz="1800" dirty="0"/>
                  <a:t>即对所有</a:t>
                </a:r>
                <a14:m>
                  <m:oMath xmlns:m="http://schemas.openxmlformats.org/officeDocument/2006/math">
                    <m:r>
                      <a:rPr lang="en-US" altLang="zh-CN" sz="1800" i="1">
                        <a:latin typeface="Cambria Math"/>
                      </a:rPr>
                      <m:t>𝒌</m:t>
                    </m:r>
                  </m:oMath>
                </a14:m>
                <a:r>
                  <a:rPr lang="zh-CN" altLang="en-US" sz="1800" dirty="0"/>
                  <a:t>都有</a:t>
                </a:r>
                <a14:m>
                  <m:oMath xmlns:m="http://schemas.openxmlformats.org/officeDocument/2006/math">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𝒃</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r>
                      <a:rPr lang="en-US" altLang="zh-CN" sz="1800" i="1">
                        <a:latin typeface="Cambria Math"/>
                      </a:rPr>
                      <m:t>≤</m:t>
                    </m:r>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oMath>
                </a14:m>
                <a:r>
                  <a:rPr lang="en-US" altLang="zh-CN" sz="1800" dirty="0"/>
                  <a:t>,</a:t>
                </a:r>
                <a:r>
                  <a:rPr lang="zh-CN" altLang="en-US" sz="1800" dirty="0"/>
                  <a:t>令</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m:t>
                        </m:r>
                      </m:sup>
                    </m:sSup>
                    <m:r>
                      <a:rPr lang="en-US" altLang="zh-CN" sz="1800" i="1" dirty="0">
                        <a:latin typeface="Cambria Math"/>
                      </a:rPr>
                      <m:t> </m:t>
                    </m:r>
                    <m:r>
                      <a:rPr lang="zh-CN" altLang="en-US" sz="1800" i="1" dirty="0">
                        <a:latin typeface="Cambria Math"/>
                      </a:rPr>
                      <m:t>是</m:t>
                    </m:r>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𝒌</m:t>
                        </m:r>
                      </m:sup>
                    </m:sSup>
                    <m:r>
                      <a:rPr lang="en-US" altLang="zh-CN" sz="1800" i="1" dirty="0">
                        <a:latin typeface="Cambria Math"/>
                      </a:rPr>
                      <m:t>}</m:t>
                    </m:r>
                  </m:oMath>
                </a14:m>
                <a:r>
                  <a:rPr lang="en-US" altLang="zh-CN" sz="1800" dirty="0"/>
                  <a:t>  </a:t>
                </a:r>
                <a:r>
                  <a:rPr lang="zh-CN" altLang="en-US" sz="1800" dirty="0"/>
                  <a:t>任意极限点，</a:t>
                </a:r>
                <a14:m>
                  <m:oMath xmlns:m="http://schemas.openxmlformats.org/officeDocument/2006/math">
                    <m:r>
                      <a:rPr lang="en-US" altLang="zh-CN" sz="1800" i="1">
                        <a:latin typeface="Cambria Math"/>
                      </a:rPr>
                      <m:t>𝑲</m:t>
                    </m:r>
                  </m:oMath>
                </a14:m>
                <a:r>
                  <a:rPr lang="zh-CN" altLang="en-US" sz="1800" dirty="0"/>
                  <a:t>表示指标序列</a:t>
                </a:r>
                <a:r>
                  <a:rPr lang="en-US" altLang="zh-CN" sz="1800" dirty="0"/>
                  <a:t>:</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sSub>
                      <m:sSubPr>
                        <m:ctrlPr>
                          <a:rPr lang="en-US" altLang="zh-CN" sz="1800" i="1">
                            <a:latin typeface="Cambria Math" panose="02040503050406030204" pitchFamily="18" charset="0"/>
                          </a:rPr>
                        </m:ctrlPr>
                      </m:sSubPr>
                      <m:e>
                        <m:r>
                          <a:rPr lang="en-US" altLang="zh-CN" sz="1800" i="1">
                            <a:latin typeface="Cambria Math"/>
                          </a:rPr>
                          <m:t>→</m:t>
                        </m:r>
                      </m:e>
                      <m:sub>
                        <m:r>
                          <a:rPr lang="en-US" altLang="zh-CN" sz="1800" i="1">
                            <a:latin typeface="Cambria Math"/>
                          </a:rPr>
                          <m:t>𝑲</m:t>
                        </m:r>
                      </m:sub>
                    </m:sSub>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oMath>
                </a14:m>
                <a:r>
                  <a:rPr lang="zh-CN" altLang="en-US" sz="1800" dirty="0"/>
                  <a:t>，由于</a:t>
                </a:r>
                <a14:m>
                  <m:oMath xmlns:m="http://schemas.openxmlformats.org/officeDocument/2006/math">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r>
                      <a:rPr lang="en-US" altLang="zh-CN" sz="1800" i="1">
                        <a:latin typeface="Cambria Math"/>
                      </a:rPr>
                      <m:t>−</m:t>
                    </m:r>
                    <m:r>
                      <a:rPr lang="en-US" altLang="zh-CN" sz="1800" i="1">
                        <a:latin typeface="Cambria Math"/>
                      </a:rPr>
                      <m:t>𝒃</m:t>
                    </m:r>
                    <m:r>
                      <a:rPr lang="en-US" altLang="zh-CN" sz="1800" i="1">
                        <a:latin typeface="Cambria Math"/>
                      </a:rPr>
                      <m:t>→</m:t>
                    </m:r>
                    <m:r>
                      <a:rPr lang="en-US" altLang="zh-CN" sz="1800" i="1">
                        <a:latin typeface="Cambria Math"/>
                      </a:rPr>
                      <m:t>𝟎</m:t>
                    </m:r>
                  </m:oMath>
                </a14:m>
                <a:r>
                  <a:rPr lang="zh-CN" altLang="en-US" sz="1800" dirty="0"/>
                  <a:t>，有</a:t>
                </a:r>
                <a14:m>
                  <m:oMath xmlns:m="http://schemas.openxmlformats.org/officeDocument/2006/math">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r>
                      <a:rPr lang="en-US" altLang="zh-CN" sz="1800" i="1">
                        <a:latin typeface="Cambria Math"/>
                      </a:rPr>
                      <m:t>𝒃</m:t>
                    </m:r>
                  </m:oMath>
                </a14:m>
                <a:r>
                  <a:rPr lang="en-US" altLang="zh-CN" sz="1800" dirty="0"/>
                  <a:t>.</a:t>
                </a:r>
                <a:r>
                  <a:rPr lang="zh-CN" altLang="en-US" sz="1800" dirty="0"/>
                  <a:t>由于</a:t>
                </a:r>
                <a14:m>
                  <m:oMath xmlns:m="http://schemas.openxmlformats.org/officeDocument/2006/math">
                    <m:r>
                      <a:rPr lang="en-US" altLang="zh-CN" sz="1800" i="1">
                        <a:latin typeface="Cambria Math"/>
                      </a:rPr>
                      <m:t>𝒉</m:t>
                    </m:r>
                  </m:oMath>
                </a14:m>
                <a:r>
                  <a:rPr lang="zh-CN" altLang="en-US" sz="1800" dirty="0"/>
                  <a:t>是闭的，因而下半连续，因此</a:t>
                </a:r>
                <a14:m>
                  <m:oMath xmlns:m="http://schemas.openxmlformats.org/officeDocument/2006/math">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e>
                    </m:d>
                    <m:r>
                      <a:rPr lang="en-US" altLang="zh-CN" sz="1800" i="1">
                        <a:latin typeface="Cambria Math"/>
                      </a:rPr>
                      <m:t>≤</m:t>
                    </m:r>
                    <m:r>
                      <a:rPr lang="en-US" altLang="zh-CN" sz="1800" i="1">
                        <a:latin typeface="Cambria Math"/>
                      </a:rPr>
                      <m:t>𝒍𝒊𝒎</m:t>
                    </m:r>
                    <m:r>
                      <a:rPr lang="en-US" altLang="zh-CN" sz="1800" i="1">
                        <a:latin typeface="Cambria Math"/>
                      </a:rPr>
                      <m:t> </m:t>
                    </m:r>
                    <m:r>
                      <a:rPr lang="en-US" altLang="zh-CN" sz="1800" i="1">
                        <a:latin typeface="Cambria Math"/>
                      </a:rPr>
                      <m:t>𝒊𝒏</m:t>
                    </m:r>
                    <m:sSub>
                      <m:sSubPr>
                        <m:ctrlPr>
                          <a:rPr lang="en-US" altLang="zh-CN" sz="1800" i="1">
                            <a:latin typeface="Cambria Math" panose="02040503050406030204" pitchFamily="18" charset="0"/>
                          </a:rPr>
                        </m:ctrlPr>
                      </m:sSubPr>
                      <m:e>
                        <m:r>
                          <a:rPr lang="en-US" altLang="zh-CN" sz="1800" i="1">
                            <a:latin typeface="Cambria Math"/>
                          </a:rPr>
                          <m:t>𝒇</m:t>
                        </m:r>
                      </m:e>
                      <m:sub>
                        <m:r>
                          <a:rPr lang="en-US" altLang="zh-CN" sz="1800" i="1">
                            <a:latin typeface="Cambria Math"/>
                          </a:rPr>
                          <m:t>𝒌</m:t>
                        </m:r>
                        <m:r>
                          <a:rPr lang="en-US" altLang="zh-CN" sz="1800" i="1">
                            <a:latin typeface="Cambria Math"/>
                          </a:rPr>
                          <m:t>→∞,</m:t>
                        </m:r>
                        <m:r>
                          <a:rPr lang="en-US" altLang="zh-CN" sz="1800" i="1">
                            <a:latin typeface="Cambria Math"/>
                          </a:rPr>
                          <m:t>𝒌</m:t>
                        </m:r>
                        <m:r>
                          <a:rPr lang="en-US" altLang="zh-CN" sz="1800" i="1">
                            <a:latin typeface="Cambria Math"/>
                          </a:rPr>
                          <m:t>∈</m:t>
                        </m:r>
                        <m:r>
                          <a:rPr lang="en-US" altLang="zh-CN" sz="1800" i="1">
                            <a:latin typeface="Cambria Math"/>
                          </a:rPr>
                          <m:t>𝑲</m:t>
                        </m:r>
                      </m:sub>
                    </m:sSub>
                    <m:r>
                      <a:rPr lang="en-US" altLang="zh-CN" sz="1800" i="1">
                        <a:latin typeface="Cambria Math"/>
                      </a:rPr>
                      <m:t>𝒉</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e>
                    </m:d>
                    <m:r>
                      <a:rPr lang="en-US" altLang="zh-CN" sz="1800" i="1">
                        <a:latin typeface="Cambria Math"/>
                      </a:rPr>
                      <m:t>=</m:t>
                    </m:r>
                    <m:r>
                      <a:rPr lang="en-US" altLang="zh-CN" sz="1800" i="1">
                        <a:latin typeface="Cambria Math"/>
                      </a:rPr>
                      <m:t>𝒍𝒊𝒎</m:t>
                    </m:r>
                    <m:r>
                      <a:rPr lang="en-US" altLang="zh-CN" sz="1800" i="1">
                        <a:latin typeface="Cambria Math"/>
                      </a:rPr>
                      <m:t> </m:t>
                    </m:r>
                    <m:r>
                      <a:rPr lang="en-US" altLang="zh-CN" sz="1800" i="1">
                        <a:latin typeface="Cambria Math"/>
                      </a:rPr>
                      <m:t>𝒊𝒏</m:t>
                    </m:r>
                    <m:sSub>
                      <m:sSubPr>
                        <m:ctrlPr>
                          <a:rPr lang="en-US" altLang="zh-CN" sz="1800" i="1">
                            <a:latin typeface="Cambria Math" panose="02040503050406030204" pitchFamily="18" charset="0"/>
                          </a:rPr>
                        </m:ctrlPr>
                      </m:sSubPr>
                      <m:e>
                        <m:r>
                          <a:rPr lang="en-US" altLang="zh-CN" sz="1800" i="1">
                            <a:latin typeface="Cambria Math"/>
                          </a:rPr>
                          <m:t>𝒇</m:t>
                        </m:r>
                      </m:e>
                      <m:sub>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 </m:t>
                            </m:r>
                            <m:r>
                              <a:rPr lang="en-US" altLang="zh-CN" sz="1800" i="1">
                                <a:latin typeface="Cambria Math"/>
                              </a:rPr>
                              <m:t>𝒌</m:t>
                            </m:r>
                            <m:r>
                              <a:rPr lang="en-US" altLang="zh-CN" sz="1800" i="1">
                                <a:latin typeface="Cambria Math"/>
                              </a:rPr>
                              <m:t>∈</m:t>
                            </m:r>
                            <m:r>
                              <a:rPr lang="en-US" altLang="zh-CN" sz="1800" i="1">
                                <a:latin typeface="Cambria Math"/>
                              </a:rPr>
                              <m:t>𝑲</m:t>
                            </m:r>
                          </m:e>
                        </m:d>
                      </m:sub>
                    </m:sSub>
                    <m:r>
                      <m:rPr>
                        <m:lit/>
                      </m:rPr>
                      <a:rPr lang="en-US" altLang="zh-CN" sz="1800" i="1">
                        <a:latin typeface="Cambria Math"/>
                      </a:rPr>
                      <m:t>{</m:t>
                    </m:r>
                    <m:r>
                      <a:rPr lang="en-US" altLang="zh-CN" sz="1800" i="1">
                        <a:latin typeface="Cambria Math"/>
                      </a:rPr>
                      <m:t>𝒉</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𝑨</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r>
                      <a:rPr lang="en-US" altLang="zh-CN" sz="1800" i="1">
                        <a:latin typeface="Cambria Math"/>
                      </a:rPr>
                      <m:t>−</m:t>
                    </m:r>
                    <m:r>
                      <a:rPr lang="en-US" altLang="zh-CN" sz="1800" i="1">
                        <a:latin typeface="Cambria Math"/>
                      </a:rPr>
                      <m:t>𝒃</m:t>
                    </m:r>
                    <m:r>
                      <m:rPr>
                        <m:lit/>
                      </m:rPr>
                      <a:rPr lang="en-US" altLang="zh-CN" sz="1800" i="1">
                        <a:latin typeface="Cambria Math"/>
                      </a:rPr>
                      <m:t>||</m:t>
                    </m:r>
                    <m:r>
                      <a:rPr lang="en-US" altLang="zh-CN" sz="1800" i="1">
                        <a:latin typeface="Cambria Math"/>
                      </a:rPr>
                      <m:t>}≤</m:t>
                    </m:r>
                    <m:r>
                      <a:rPr lang="en-US" altLang="zh-CN" sz="1800" i="1">
                        <a:latin typeface="Cambria Math"/>
                      </a:rPr>
                      <m:t>𝒉</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 </m:t>
                    </m:r>
                  </m:oMath>
                </a14:m>
                <a:r>
                  <a:rPr lang="en-US" altLang="zh-CN" sz="1800" dirty="0"/>
                  <a:t>,</a:t>
                </a:r>
                <a:r>
                  <a:rPr lang="zh-CN" altLang="en-US" sz="1800" dirty="0"/>
                  <a:t>因此</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m:t>
                        </m:r>
                      </m:sup>
                    </m:sSup>
                  </m:oMath>
                </a14:m>
                <a:r>
                  <a:rPr lang="zh-CN" altLang="en-US" sz="1800" dirty="0"/>
                  <a:t>也是</a:t>
                </a:r>
                <a:r>
                  <a:rPr lang="en-US" altLang="zh-CN" sz="1800" dirty="0">
                    <a:solidFill>
                      <a:srgbClr val="CC00CC"/>
                    </a:solidFill>
                  </a:rPr>
                  <a:t>(e8)</a:t>
                </a:r>
                <a:r>
                  <a:rPr lang="zh-CN" altLang="en-US" sz="1800" dirty="0"/>
                  <a:t>的最优解</a:t>
                </a:r>
                <a:endParaRPr lang="en-US" altLang="zh-CN" sz="1800" dirty="0"/>
              </a:p>
              <a:p>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𝟏𝟔</m:t>
                    </m:r>
                    <m:r>
                      <a:rPr lang="en-US" altLang="zh-CN" sz="1800" i="1">
                        <a:solidFill>
                          <a:srgbClr val="CC00CC"/>
                        </a:solidFill>
                        <a:latin typeface="Cambria Math"/>
                      </a:rPr>
                      <m:t>)(</m:t>
                    </m:r>
                  </m:oMath>
                </a14:m>
                <a:r>
                  <a:rPr lang="en-US" altLang="zh-CN" sz="1800" dirty="0">
                    <a:solidFill>
                      <a:srgbClr val="CC00CC"/>
                    </a:solidFill>
                  </a:rPr>
                  <a:t> </a:t>
                </a:r>
                <a14:m>
                  <m:oMath xmlns:m="http://schemas.openxmlformats.org/officeDocument/2006/math">
                    <m:r>
                      <a:rPr lang="en-US" altLang="zh-CN" sz="1800" i="1">
                        <a:solidFill>
                          <a:srgbClr val="CC00CC"/>
                        </a:solidFill>
                        <a:latin typeface="Cambria Math"/>
                      </a:rPr>
                      <m:t>𝒆</m:t>
                    </m:r>
                    <m:r>
                      <a:rPr lang="en-US" altLang="zh-CN" sz="1800" i="1">
                        <a:solidFill>
                          <a:srgbClr val="CC00CC"/>
                        </a:solidFill>
                        <a:latin typeface="Cambria Math"/>
                      </a:rPr>
                      <m:t>𝟏𝟕</m:t>
                    </m:r>
                    <m:r>
                      <a:rPr lang="en-US" altLang="zh-CN" sz="1800" i="1">
                        <a:solidFill>
                          <a:srgbClr val="CC00CC"/>
                        </a:solidFill>
                        <a:latin typeface="Cambria Math"/>
                      </a:rPr>
                      <m:t>)</m:t>
                    </m:r>
                  </m:oMath>
                </a14:m>
                <a:r>
                  <a:rPr lang="zh-CN" altLang="en-US" sz="1800" dirty="0"/>
                  <a:t>专门针对问题</a:t>
                </a:r>
                <a:r>
                  <a:rPr lang="en-US" altLang="zh-CN" sz="1800" dirty="0">
                    <a:solidFill>
                      <a:srgbClr val="CC00CC"/>
                    </a:solidFill>
                  </a:rPr>
                  <a:t>(e8)</a:t>
                </a:r>
                <a:r>
                  <a:rPr lang="zh-CN" altLang="en-US" sz="1800" dirty="0">
                    <a:solidFill>
                      <a:srgbClr val="CC00CC"/>
                    </a:solidFill>
                  </a:rPr>
                  <a:t>的，</a:t>
                </a:r>
                <a:r>
                  <a:rPr lang="zh-CN" altLang="en-US" sz="1800" dirty="0">
                    <a:solidFill>
                      <a:srgbClr val="6600FF"/>
                    </a:solidFill>
                  </a:rPr>
                  <a:t>与通常的</a:t>
                </a:r>
                <a:r>
                  <a:rPr lang="zh-CN" altLang="en-US" sz="1800" dirty="0"/>
                  <a:t>增广拉格朗日方法有两个区别</a:t>
                </a:r>
                <a:endParaRPr lang="en-US" altLang="zh-CN" sz="1800" dirty="0"/>
              </a:p>
              <a:p>
                <a:pPr lvl="1"/>
                <a:r>
                  <a:rPr lang="zh-CN" altLang="en-US" sz="1400" dirty="0"/>
                  <a:t>许多增广拉格朗日方法删除了参数</a:t>
                </a:r>
                <a14:m>
                  <m:oMath xmlns:m="http://schemas.openxmlformats.org/officeDocument/2006/math">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r>
                      <a:rPr lang="en-US" altLang="zh-CN" sz="1400" i="1">
                        <a:latin typeface="Cambria Math"/>
                      </a:rPr>
                      <m:t>}</m:t>
                    </m:r>
                  </m:oMath>
                </a14:m>
                <a:r>
                  <a:rPr lang="en-US" altLang="zh-CN" sz="1400" dirty="0"/>
                  <a:t>,</a:t>
                </a:r>
                <a:r>
                  <a:rPr lang="zh-CN" altLang="en-US" sz="1400" dirty="0"/>
                  <a:t>因此等价于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r>
                      <a:rPr lang="en-US" altLang="zh-CN" sz="1400" i="1">
                        <a:latin typeface="Cambria Math"/>
                      </a:rPr>
                      <m:t>≡</m:t>
                    </m:r>
                    <m:r>
                      <a:rPr lang="en-US" altLang="zh-CN" sz="1400" i="1">
                        <a:latin typeface="Cambria Math"/>
                      </a:rPr>
                      <m:t>𝟏</m:t>
                    </m:r>
                  </m:oMath>
                </a14:m>
                <a:r>
                  <a:rPr lang="zh-CN" altLang="en-US" sz="1400" dirty="0"/>
                  <a:t>的特殊情况；</a:t>
                </a:r>
                <a:endParaRPr lang="en-US" altLang="zh-CN" sz="1400" dirty="0"/>
              </a:p>
              <a:p>
                <a:pPr lvl="1"/>
                <a:r>
                  <a:rPr lang="zh-CN" altLang="en-US" sz="1400" dirty="0"/>
                  <a:t>通常令参数</a:t>
                </a:r>
                <a14:m>
                  <m:oMath xmlns:m="http://schemas.openxmlformats.org/officeDocument/2006/math">
                    <m:r>
                      <a:rPr lang="en-US" altLang="zh-CN" sz="1400" i="1">
                        <a:latin typeface="Cambria Math"/>
                      </a:rPr>
                      <m:t>𝒄</m:t>
                    </m:r>
                  </m:oMath>
                </a14:m>
                <a:r>
                  <a:rPr lang="zh-CN" altLang="en-US" sz="1400" dirty="0"/>
                  <a:t>每次迭代都不同，用参数序列</a:t>
                </a:r>
                <a14:m>
                  <m:oMath xmlns:m="http://schemas.openxmlformats.org/officeDocument/2006/math">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e>
                    </m:d>
                    <m:r>
                      <a:rPr lang="en-US" altLang="zh-CN" sz="1400" i="1">
                        <a:latin typeface="Cambria Math"/>
                      </a:rPr>
                      <m:t>, </m:t>
                    </m:r>
                    <m:r>
                      <a:rPr lang="en-US" altLang="zh-CN" sz="1400" i="1">
                        <a:latin typeface="Cambria Math"/>
                      </a:rPr>
                      <m:t>𝒊𝒏</m:t>
                    </m:r>
                    <m:sSub>
                      <m:sSubPr>
                        <m:ctrlPr>
                          <a:rPr lang="en-US" altLang="zh-CN" sz="1400" i="1">
                            <a:latin typeface="Cambria Math" panose="02040503050406030204" pitchFamily="18" charset="0"/>
                          </a:rPr>
                        </m:ctrlPr>
                      </m:sSubPr>
                      <m:e>
                        <m:r>
                          <a:rPr lang="en-US" altLang="zh-CN" sz="1400" i="1">
                            <a:latin typeface="Cambria Math"/>
                          </a:rPr>
                          <m:t>𝒇</m:t>
                        </m:r>
                      </m:e>
                      <m:sub>
                        <m:r>
                          <a:rPr lang="en-US" altLang="zh-CN" sz="1400" i="1">
                            <a:latin typeface="Cambria Math"/>
                          </a:rPr>
                          <m:t>𝒌</m:t>
                        </m:r>
                      </m:sub>
                    </m:sSub>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e>
                    </m:d>
                    <m:r>
                      <a:rPr lang="en-US" altLang="zh-CN" sz="1400" i="1">
                        <a:latin typeface="Cambria Math"/>
                      </a:rPr>
                      <m:t>&gt;</m:t>
                    </m:r>
                    <m:r>
                      <a:rPr lang="en-US" altLang="zh-CN" sz="1400" i="1">
                        <a:latin typeface="Cambria Math"/>
                      </a:rPr>
                      <m:t>𝟎</m:t>
                    </m:r>
                  </m:oMath>
                </a14:m>
                <a:r>
                  <a:rPr lang="zh-CN" altLang="en-US" sz="1400" dirty="0"/>
                  <a:t>来代替它，此时不能直接使用不动点定理，因为每次</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r>
                          <a:rPr lang="en-US" altLang="zh-CN" sz="1400" i="1">
                            <a:latin typeface="Cambria Math"/>
                          </a:rPr>
                          <m:t>𝒅</m:t>
                        </m:r>
                      </m:sub>
                    </m:sSub>
                  </m:oMath>
                </a14:m>
                <a:r>
                  <a:rPr lang="zh-CN" altLang="en-US" sz="1400" dirty="0"/>
                  <a:t>都不同。然而，仍然使用同样的用于上述定理的收敛性证明，因为</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r>
                          <a:rPr lang="en-US" altLang="zh-CN" sz="1400" i="1">
                            <a:latin typeface="Cambria Math"/>
                          </a:rPr>
                          <m:t>𝒅</m:t>
                        </m:r>
                      </m:sub>
                    </m:sSub>
                  </m:oMath>
                </a14:m>
                <a:r>
                  <a:rPr lang="zh-CN" altLang="en-US" sz="1400" dirty="0"/>
                  <a:t>有精确相同的不动点和最优对偶解集合。这种观察，就是</a:t>
                </a:r>
                <a:r>
                  <a:rPr lang="en-US" altLang="zh-CN" sz="1400" dirty="0"/>
                  <a:t>Proximal point algorithm</a:t>
                </a:r>
                <a:r>
                  <a:rPr lang="zh-CN" altLang="en-US" sz="1400" dirty="0"/>
                  <a:t>收敛性分析的本质。</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542" b="-3579"/>
                </a:stretch>
              </a:blipFill>
            </p:spPr>
            <p:txBody>
              <a:bodyPr/>
              <a:lstStyle/>
              <a:p>
                <a:r>
                  <a:rPr lang="zh-CN" altLang="en-US">
                    <a:noFill/>
                  </a:rPr>
                  <a:t> </a:t>
                </a:r>
              </a:p>
            </p:txBody>
          </p:sp>
        </mc:Fallback>
      </mc:AlternateContent>
      <p:sp>
        <p:nvSpPr>
          <p:cNvPr id="4" name="Rectangle 3"/>
          <p:cNvSpPr/>
          <p:nvPr/>
        </p:nvSpPr>
        <p:spPr>
          <a:xfrm>
            <a:off x="2888283" y="6807030"/>
            <a:ext cx="7992888" cy="430887"/>
          </a:xfrm>
          <a:prstGeom prst="rect">
            <a:avLst/>
          </a:prstGeom>
        </p:spPr>
        <p:txBody>
          <a:bodyPr wrap="square">
            <a:spAutoFit/>
          </a:bodyPr>
          <a:lstStyle/>
          <a:p>
            <a:pPr algn="l"/>
            <a:r>
              <a:rPr lang="en-US" altLang="zh-CN" sz="1100" dirty="0">
                <a:solidFill>
                  <a:srgbClr val="CC00CC"/>
                </a:solidFill>
              </a:rPr>
              <a:t>R. T. </a:t>
            </a:r>
            <a:r>
              <a:rPr lang="en-US" altLang="zh-CN" sz="1100" dirty="0" err="1">
                <a:solidFill>
                  <a:srgbClr val="CC00CC"/>
                </a:solidFill>
              </a:rPr>
              <a:t>Rockafellar</a:t>
            </a:r>
            <a:r>
              <a:rPr lang="en-US" altLang="zh-CN" sz="1100" dirty="0">
                <a:solidFill>
                  <a:srgbClr val="CC00CC"/>
                </a:solidFill>
              </a:rPr>
              <a:t>. Augmented </a:t>
            </a:r>
            <a:r>
              <a:rPr lang="en-US" altLang="zh-CN" sz="1100" dirty="0" err="1">
                <a:solidFill>
                  <a:srgbClr val="CC00CC"/>
                </a:solidFill>
              </a:rPr>
              <a:t>Lagrangians</a:t>
            </a:r>
            <a:r>
              <a:rPr lang="en-US" altLang="zh-CN" sz="1100" dirty="0">
                <a:solidFill>
                  <a:srgbClr val="CC00CC"/>
                </a:solidFill>
              </a:rPr>
              <a:t> and applications of the proximal point algorithm in convex programming. Mathematics of Operations Research, 1(2):97{116,1976.</a:t>
            </a:r>
            <a:endParaRPr lang="zh-CN" altLang="en-US" sz="1100" dirty="0">
              <a:solidFill>
                <a:srgbClr val="CC00CC"/>
              </a:solidFill>
            </a:endParaRPr>
          </a:p>
        </p:txBody>
      </p:sp>
    </p:spTree>
    <p:extLst>
      <p:ext uri="{BB962C8B-B14F-4D97-AF65-F5344CB8AC3E}">
        <p14:creationId xmlns:p14="http://schemas.microsoft.com/office/powerpoint/2010/main" val="3087671053"/>
      </p:ext>
    </p:extLst>
  </p:cSld>
  <p:clrMapOvr>
    <a:masterClrMapping/>
  </p:clrMapOvr>
  <p:transition spd="med">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CC00CC"/>
                    </a:solidFill>
                  </a:rPr>
                  <a:t>问题</a:t>
                </a:r>
                <a14:m>
                  <m:oMath xmlns:m="http://schemas.openxmlformats.org/officeDocument/2006/math">
                    <m:d>
                      <m:dPr>
                        <m:ctrlPr>
                          <a:rPr lang="en-US" altLang="zh-CN" sz="2800" i="1">
                            <a:solidFill>
                              <a:srgbClr val="CC00CC"/>
                            </a:solidFill>
                            <a:latin typeface="Cambria Math" panose="02040503050406030204" pitchFamily="18" charset="0"/>
                          </a:rPr>
                        </m:ctrlPr>
                      </m:dPr>
                      <m:e>
                        <m:r>
                          <a:rPr lang="en-US" altLang="zh-CN" sz="2800" i="1">
                            <a:solidFill>
                              <a:srgbClr val="CC00CC"/>
                            </a:solidFill>
                            <a:latin typeface="Cambria Math"/>
                          </a:rPr>
                          <m:t>𝒆</m:t>
                        </m:r>
                        <m:r>
                          <a:rPr lang="en-US" altLang="zh-CN" sz="2800" i="1">
                            <a:solidFill>
                              <a:srgbClr val="CC00CC"/>
                            </a:solidFill>
                            <a:latin typeface="Cambria Math"/>
                          </a:rPr>
                          <m:t>𝟐</m:t>
                        </m:r>
                      </m:e>
                    </m:d>
                    <m:r>
                      <a:rPr lang="en-US" altLang="zh-CN" sz="2800" i="1">
                        <a:solidFill>
                          <a:srgbClr val="CC00CC"/>
                        </a:solidFill>
                        <a:latin typeface="Cambria Math"/>
                      </a:rPr>
                      <m:t> </m:t>
                    </m:r>
                    <m:r>
                      <a:rPr lang="en-US" altLang="zh-CN" sz="2800" i="1">
                        <a:latin typeface="Cambria Math"/>
                      </a:rPr>
                      <m:t>𝒎𝒊</m:t>
                    </m:r>
                    <m:sSub>
                      <m:sSubPr>
                        <m:ctrlPr>
                          <a:rPr lang="en-US" altLang="zh-CN" sz="2800" i="1">
                            <a:latin typeface="Cambria Math" panose="02040503050406030204" pitchFamily="18" charset="0"/>
                          </a:rPr>
                        </m:ctrlPr>
                      </m:sSubPr>
                      <m:e>
                        <m:r>
                          <a:rPr lang="en-US" altLang="zh-CN" sz="2800" i="1">
                            <a:latin typeface="Cambria Math"/>
                          </a:rPr>
                          <m:t>𝒏</m:t>
                        </m:r>
                      </m:e>
                      <m:sub>
                        <m:r>
                          <a:rPr lang="en-US" altLang="zh-CN" sz="2800" i="1">
                            <a:latin typeface="Cambria Math"/>
                          </a:rPr>
                          <m:t>𝒙</m:t>
                        </m:r>
                        <m:r>
                          <a:rPr lang="en-US" altLang="zh-CN" sz="2800" i="1">
                            <a:latin typeface="Cambria Math"/>
                          </a:rPr>
                          <m:t>,</m:t>
                        </m:r>
                        <m:r>
                          <a:rPr lang="en-US" altLang="zh-CN" sz="2800" i="1">
                            <a:latin typeface="Cambria Math"/>
                          </a:rPr>
                          <m:t>𝒛</m:t>
                        </m:r>
                      </m:sub>
                    </m:sSub>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𝒛</m:t>
                        </m:r>
                      </m:e>
                    </m:d>
                    <m:r>
                      <a:rPr lang="en-US" altLang="zh-CN" sz="2800" i="1">
                        <a:latin typeface="Cambria Math"/>
                      </a:rPr>
                      <m:t>, </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r>
                      <a:rPr lang="en-US" altLang="zh-CN" sz="2800" i="1">
                        <a:latin typeface="Cambria Math"/>
                      </a:rPr>
                      <m:t>𝑴𝒙</m:t>
                    </m:r>
                    <m:r>
                      <a:rPr lang="en-US" altLang="zh-CN" sz="2800" i="1">
                        <a:latin typeface="Cambria Math"/>
                      </a:rPr>
                      <m:t>=</m:t>
                    </m:r>
                    <m:r>
                      <a:rPr lang="en-US" altLang="zh-CN" sz="2800" i="1">
                        <a:latin typeface="Cambria Math"/>
                      </a:rPr>
                      <m:t>𝒛</m:t>
                    </m:r>
                  </m:oMath>
                </a14:m>
                <a:r>
                  <a:rPr lang="zh-CN" altLang="en-US" sz="2400" dirty="0"/>
                  <a:t>的对偶问题，意即最大化函数</a:t>
                </a:r>
                <a14:m>
                  <m:oMath xmlns:m="http://schemas.openxmlformats.org/officeDocument/2006/math">
                    <m:r>
                      <a:rPr lang="en-US" altLang="zh-CN" sz="1800" i="1">
                        <a:latin typeface="Cambria Math"/>
                      </a:rPr>
                      <m:t>𝒒</m:t>
                    </m:r>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r>
                          <a:rPr lang="en-US" altLang="zh-CN" sz="1800" i="1">
                            <a:latin typeface="Cambria Math"/>
                          </a:rPr>
                          <m:t>,</m:t>
                        </m:r>
                        <m:r>
                          <a:rPr lang="en-US" altLang="zh-CN" sz="1800" i="1">
                            <a:latin typeface="Cambria Math"/>
                          </a:rPr>
                          <m:t>𝒛</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𝒑</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𝒈</m:t>
                        </m:r>
                        <m:d>
                          <m:dPr>
                            <m:ctrlPr>
                              <a:rPr lang="en-US" altLang="zh-CN" sz="1800" i="1">
                                <a:latin typeface="Cambria Math" panose="02040503050406030204" pitchFamily="18" charset="0"/>
                              </a:rPr>
                            </m:ctrlPr>
                          </m:dPr>
                          <m:e>
                            <m:r>
                              <a:rPr lang="en-US" altLang="zh-CN" sz="1800" i="1">
                                <a:latin typeface="Cambria Math"/>
                              </a:rPr>
                              <m:t>𝒛</m:t>
                            </m:r>
                          </m:e>
                        </m:d>
                        <m:r>
                          <a:rPr lang="en-US" altLang="zh-CN" sz="1800" i="1">
                            <a:latin typeface="Cambria Math"/>
                          </a:rPr>
                          <m:t>+〈</m:t>
                        </m:r>
                        <m:r>
                          <a:rPr lang="en-US" altLang="zh-CN" sz="1800" i="1">
                            <a:latin typeface="Cambria Math"/>
                          </a:rPr>
                          <m:t>𝝀</m:t>
                        </m:r>
                        <m:r>
                          <a:rPr lang="en-US" altLang="zh-CN" sz="1800" i="1">
                            <a:latin typeface="Cambria Math"/>
                          </a:rPr>
                          <m:t>,</m:t>
                        </m:r>
                        <m:r>
                          <a:rPr lang="en-US" altLang="zh-CN" sz="1800" i="1">
                            <a:latin typeface="Cambria Math"/>
                          </a:rPr>
                          <m:t>𝑴𝒙</m:t>
                        </m:r>
                        <m:r>
                          <a:rPr lang="en-US" altLang="zh-CN" sz="1800" i="1">
                            <a:latin typeface="Cambria Math"/>
                          </a:rPr>
                          <m:t>−</m:t>
                        </m:r>
                        <m:r>
                          <a:rPr lang="en-US" altLang="zh-CN" sz="1800" i="1">
                            <a:latin typeface="Cambria Math"/>
                          </a:rPr>
                          <m:t>𝒛</m:t>
                        </m:r>
                        <m:r>
                          <a:rPr lang="en-US" altLang="zh-CN" sz="1800" i="1">
                            <a:latin typeface="Cambria Math"/>
                          </a:rPr>
                          <m:t>〉</m:t>
                        </m:r>
                      </m:e>
                    </m:d>
                    <m:r>
                      <a:rPr lang="en-US" altLang="zh-CN" sz="1800" i="1">
                        <a:latin typeface="Cambria Math"/>
                      </a:rPr>
                      <m:t>  </m:t>
                    </m:r>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𝟏𝟖</m:t>
                    </m:r>
                    <m:r>
                      <a:rPr lang="en-US" altLang="zh-CN" sz="1800" i="1">
                        <a:solidFill>
                          <a:srgbClr val="CC00CC"/>
                        </a:solidFill>
                        <a:latin typeface="Cambria Math"/>
                      </a:rPr>
                      <m:t>)</m:t>
                    </m:r>
                  </m:oMath>
                </a14:m>
                <a:endParaRPr lang="en-US" altLang="zh-CN" sz="2000" dirty="0">
                  <a:solidFill>
                    <a:srgbClr val="CC00CC"/>
                  </a:solidFill>
                </a:endParaRPr>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 </m:t>
                              </m:r>
                              <m:r>
                                <a:rPr lang="en-US" altLang="zh-CN" sz="2000" i="1">
                                  <a:latin typeface="Cambria Math"/>
                                </a:rPr>
                                <m:t>𝑴𝒙</m:t>
                              </m:r>
                            </m:e>
                          </m:d>
                        </m:e>
                      </m:d>
                      <m:r>
                        <a:rPr lang="en-US" altLang="zh-CN" sz="2000" i="1">
                          <a:latin typeface="Cambria Math"/>
                        </a:rPr>
                        <m:t>+</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𝒛</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𝒑</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r>
                                <a:rPr lang="en-US" altLang="zh-CN" sz="2000" i="1">
                                  <a:latin typeface="Cambria Math"/>
                                </a:rPr>
                                <m:t>𝝀</m:t>
                              </m:r>
                              <m:r>
                                <a:rPr lang="en-US" altLang="zh-CN" sz="2000" i="1">
                                  <a:latin typeface="Cambria Math"/>
                                </a:rPr>
                                <m:t>,</m:t>
                              </m:r>
                              <m:r>
                                <a:rPr lang="en-US" altLang="zh-CN" sz="2000" i="1">
                                  <a:latin typeface="Cambria Math"/>
                                </a:rPr>
                                <m:t>𝒛</m:t>
                              </m:r>
                            </m:e>
                          </m:d>
                        </m:e>
                      </m:d>
                      <m:r>
                        <a:rPr lang="en-US" altLang="zh-CN" sz="2000" i="1">
                          <a:latin typeface="Cambria Math"/>
                        </a:rPr>
                        <m:t>  </m:t>
                      </m:r>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𝟏𝟗</m:t>
                      </m:r>
                      <m:r>
                        <a:rPr lang="en-US" altLang="zh-CN" sz="2000" i="1">
                          <a:solidFill>
                            <a:srgbClr val="CC00CC"/>
                          </a:solidFill>
                          <a:latin typeface="Cambria Math"/>
                        </a:rPr>
                        <m:t>)</m:t>
                      </m:r>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𝒒</m:t>
                          </m:r>
                        </m:e>
                        <m:sub>
                          <m:r>
                            <a:rPr lang="en-US" altLang="zh-CN" sz="2000" dirty="0">
                              <a:latin typeface="Cambria Math"/>
                            </a:rPr>
                            <m:t>𝟏</m:t>
                          </m:r>
                        </m:sub>
                      </m:sSub>
                      <m:d>
                        <m:dPr>
                          <m:ctrlPr>
                            <a:rPr lang="en-US" altLang="zh-CN" sz="2000" i="1" dirty="0">
                              <a:latin typeface="Cambria Math" panose="02040503050406030204" pitchFamily="18" charset="0"/>
                            </a:rPr>
                          </m:ctrlPr>
                        </m:dPr>
                        <m:e>
                          <m:r>
                            <a:rPr lang="en-US" altLang="zh-CN" sz="2000" i="1" dirty="0">
                              <a:latin typeface="Cambria Math"/>
                            </a:rPr>
                            <m:t>𝝀</m:t>
                          </m:r>
                        </m:e>
                      </m:d>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𝒒</m:t>
                          </m:r>
                        </m:e>
                        <m:sub>
                          <m:r>
                            <a:rPr lang="en-US" altLang="zh-CN" sz="2000" i="1" dirty="0">
                              <a:latin typeface="Cambria Math"/>
                            </a:rPr>
                            <m:t>𝟐</m:t>
                          </m:r>
                        </m:sub>
                      </m:sSub>
                      <m:d>
                        <m:dPr>
                          <m:ctrlPr>
                            <a:rPr lang="en-US" altLang="zh-CN" sz="2000" i="1" dirty="0">
                              <a:latin typeface="Cambria Math" panose="02040503050406030204" pitchFamily="18" charset="0"/>
                            </a:rPr>
                          </m:ctrlPr>
                        </m:dPr>
                        <m:e>
                          <m:r>
                            <a:rPr lang="en-US" altLang="zh-CN" sz="2000" i="1" dirty="0">
                              <a:latin typeface="Cambria Math"/>
                            </a:rPr>
                            <m:t>𝝀</m:t>
                          </m:r>
                        </m:e>
                      </m:d>
                      <m:r>
                        <a:rPr lang="en-US" altLang="zh-CN" sz="2000" i="1" dirty="0">
                          <a:latin typeface="Cambria Math"/>
                        </a:rPr>
                        <m:t>  </m:t>
                      </m:r>
                      <m:r>
                        <a:rPr lang="en-US" altLang="zh-CN" sz="2000" i="1" dirty="0">
                          <a:solidFill>
                            <a:srgbClr val="CC00CC"/>
                          </a:solidFill>
                          <a:latin typeface="Cambria Math"/>
                        </a:rPr>
                        <m:t>(</m:t>
                      </m:r>
                      <m:r>
                        <a:rPr lang="en-US" altLang="zh-CN" sz="2000" i="1" dirty="0">
                          <a:solidFill>
                            <a:srgbClr val="CC00CC"/>
                          </a:solidFill>
                          <a:latin typeface="Cambria Math"/>
                        </a:rPr>
                        <m:t>𝒆</m:t>
                      </m:r>
                      <m:r>
                        <a:rPr lang="en-US" altLang="zh-CN" sz="2000" i="1" dirty="0">
                          <a:solidFill>
                            <a:srgbClr val="CC00CC"/>
                          </a:solidFill>
                          <a:latin typeface="Cambria Math"/>
                        </a:rPr>
                        <m:t>𝟐𝟎</m:t>
                      </m:r>
                      <m:r>
                        <a:rPr lang="en-US" altLang="zh-CN" sz="2000" i="1" dirty="0">
                          <a:solidFill>
                            <a:srgbClr val="CC00CC"/>
                          </a:solidFill>
                          <a:latin typeface="Cambria Math"/>
                        </a:rPr>
                        <m:t>)</m:t>
                      </m:r>
                    </m:oMath>
                  </m:oMathPara>
                </a14:m>
                <a:endParaRPr lang="en-US" altLang="zh-CN" sz="2000" dirty="0">
                  <a:solidFill>
                    <a:srgbClr val="CC00CC"/>
                  </a:solidFill>
                </a:endParaRPr>
              </a:p>
              <a:p>
                <a:r>
                  <a:rPr lang="zh-CN" altLang="en-US" sz="2000" dirty="0"/>
                  <a:t>定义</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𝒒</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𝒒</m:t>
                        </m:r>
                      </m:e>
                      <m:sub>
                        <m:r>
                          <a:rPr lang="en-US" altLang="zh-CN" sz="2000" i="1">
                            <a:latin typeface="Cambria Math"/>
                          </a:rPr>
                          <m:t>𝟐</m:t>
                        </m:r>
                      </m:sub>
                    </m:sSub>
                    <m:r>
                      <a:rPr lang="en-US" altLang="zh-CN" sz="2000" i="1">
                        <a:latin typeface="Cambria Math"/>
                      </a:rPr>
                      <m:t>(</m:t>
                    </m:r>
                    <m:r>
                      <a:rPr lang="en-US" altLang="zh-CN" sz="2000" i="1">
                        <a:latin typeface="Cambria Math"/>
                      </a:rPr>
                      <m:t>𝝀</m:t>
                    </m:r>
                    <m:r>
                      <a:rPr lang="en-US" altLang="zh-CN" sz="2000" i="1">
                        <a:latin typeface="Cambria Math"/>
                      </a:rPr>
                      <m:t>)</m:t>
                    </m:r>
                  </m:oMath>
                </a14:m>
                <a:r>
                  <a:rPr lang="en-US" altLang="zh-CN" sz="2000" dirty="0">
                    <a:solidFill>
                      <a:srgbClr val="CC00CC"/>
                    </a:solidFill>
                  </a:rPr>
                  <a:t>,</a:t>
                </a:r>
                <a:r>
                  <a:rPr lang="zh-CN" altLang="en-US" sz="2000" dirty="0"/>
                  <a:t>此时问题</a:t>
                </a:r>
                <a14:m>
                  <m:oMath xmlns:m="http://schemas.openxmlformats.org/officeDocument/2006/math">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𝟐</m:t>
                        </m:r>
                      </m:e>
                    </m:d>
                    <m:r>
                      <a:rPr lang="en-US" altLang="zh-CN" sz="2000" i="1">
                        <a:solidFill>
                          <a:srgbClr val="CC00CC"/>
                        </a:solidFill>
                        <a:latin typeface="Cambria Math"/>
                      </a:rPr>
                      <m:t> </m:t>
                    </m:r>
                  </m:oMath>
                </a14:m>
                <a:r>
                  <a:rPr lang="zh-CN" altLang="en-US" sz="2000" dirty="0"/>
                  <a:t>的对偶问题等价于最小化两个凸函数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oMath>
                </a14:m>
                <a:r>
                  <a:rPr lang="zh-CN" altLang="en-US" sz="2000" dirty="0"/>
                  <a:t>的和</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sub>
                      </m:sSub>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  </m:t>
                      </m:r>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𝟐𝟐</m:t>
                      </m:r>
                      <m:r>
                        <a:rPr lang="en-US" altLang="zh-CN" sz="2000" i="1">
                          <a:solidFill>
                            <a:srgbClr val="CC00CC"/>
                          </a:solidFill>
                          <a:latin typeface="Cambria Math"/>
                        </a:rPr>
                        <m:t>)</m:t>
                      </m:r>
                    </m:oMath>
                  </m:oMathPara>
                </a14:m>
                <a:endParaRPr lang="en-US" altLang="zh-CN" sz="2000" dirty="0"/>
              </a:p>
              <a:p>
                <a:r>
                  <a:rPr lang="zh-CN" altLang="en-US" sz="2000" dirty="0"/>
                  <a:t>函数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oMath>
                </a14:m>
                <a:r>
                  <a:rPr lang="zh-CN" altLang="en-US" sz="2000" dirty="0"/>
                  <a:t>的与前面介绍的优化形式一样，因而可以利用前面的结果来进行分析。</a:t>
                </a:r>
                <a:endParaRPr lang="en-US" altLang="zh-CN" sz="2000" dirty="0"/>
              </a:p>
              <a:p>
                <a:r>
                  <a:rPr lang="zh-CN" altLang="en-US" sz="2000" dirty="0"/>
                  <a:t>引理：函数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oMath>
                </a14:m>
                <a:r>
                  <a:rPr lang="zh-CN" altLang="en-US" sz="2000" dirty="0"/>
                  <a:t>是闭凸的。给定</a:t>
                </a:r>
                <a14:m>
                  <m:oMath xmlns:m="http://schemas.openxmlformats.org/officeDocument/2006/math">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r>
                  <a:rPr lang="zh-CN" altLang="en-US" sz="2000" dirty="0"/>
                  <a:t>假设</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zh-CN" altLang="en-US" sz="2000" dirty="0"/>
                  <a:t>达到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𝒒</m:t>
                        </m:r>
                      </m:e>
                      <m:sub>
                        <m:r>
                          <a:rPr lang="en-US" altLang="zh-CN" sz="2000" i="1">
                            <a:latin typeface="Cambria Math"/>
                          </a:rPr>
                          <m:t>𝟏</m:t>
                        </m:r>
                      </m:sub>
                    </m:sSub>
                    <m:r>
                      <a:rPr lang="en-US" altLang="zh-CN" sz="2000" i="1">
                        <a:latin typeface="Cambria Math"/>
                      </a:rPr>
                      <m:t>(</m:t>
                    </m:r>
                    <m:r>
                      <a:rPr lang="en-US" altLang="zh-CN" sz="2000" i="1">
                        <a:latin typeface="Cambria Math"/>
                      </a:rPr>
                      <m:t>𝝀</m:t>
                    </m:r>
                    <m:r>
                      <a:rPr lang="en-US" altLang="zh-CN" sz="2000" i="1">
                        <a:latin typeface="Cambria Math"/>
                      </a:rPr>
                      <m:t>)</m:t>
                    </m:r>
                  </m:oMath>
                </a14:m>
                <a:r>
                  <a:rPr lang="zh-CN" altLang="en-US" sz="2000" dirty="0"/>
                  <a:t>的极小点，则</a:t>
                </a:r>
                <a14:m>
                  <m:oMath xmlns:m="http://schemas.openxmlformats.org/officeDocument/2006/math">
                    <m:r>
                      <a:rPr lang="en-US" altLang="zh-CN" sz="2000" i="1">
                        <a:latin typeface="Cambria Math"/>
                      </a:rPr>
                      <m:t>−</m:t>
                    </m:r>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oMath>
                </a14:m>
                <a:r>
                  <a:rPr lang="zh-CN" altLang="en-US" sz="2000" dirty="0"/>
                  <a:t>类似，如果</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𝒑</m:t>
                        </m:r>
                      </m:sup>
                    </m:sSup>
                  </m:oMath>
                </a14:m>
                <a:r>
                  <a:rPr lang="zh-CN" altLang="en-US" sz="2000" dirty="0"/>
                  <a:t>达到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𝒒</m:t>
                        </m:r>
                      </m:e>
                      <m:sub>
                        <m:r>
                          <a:rPr lang="en-US" altLang="zh-CN" sz="2000" i="1">
                            <a:latin typeface="Cambria Math"/>
                          </a:rPr>
                          <m:t>𝟐</m:t>
                        </m:r>
                      </m:sub>
                    </m:sSub>
                    <m:r>
                      <a:rPr lang="en-US" altLang="zh-CN" sz="2000" i="1">
                        <a:latin typeface="Cambria Math"/>
                      </a:rPr>
                      <m:t>(</m:t>
                    </m:r>
                    <m:r>
                      <a:rPr lang="en-US" altLang="zh-CN" sz="2000" i="1">
                        <a:latin typeface="Cambria Math"/>
                      </a:rPr>
                      <m:t>𝝀</m:t>
                    </m:r>
                    <m:r>
                      <a:rPr lang="en-US" altLang="zh-CN" sz="2000" i="1">
                        <a:latin typeface="Cambria Math"/>
                      </a:rPr>
                      <m:t>)</m:t>
                    </m:r>
                  </m:oMath>
                </a14:m>
                <a:r>
                  <a:rPr lang="zh-CN" altLang="en-US" sz="2000" dirty="0"/>
                  <a:t>的极小点，则</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m:t>
                        </m:r>
                      </m:sup>
                    </m:sSup>
                    <m:r>
                      <a:rPr lang="en-US" altLang="zh-CN" sz="2000" i="1">
                        <a:latin typeface="Cambria Math"/>
                      </a:rPr>
                      <m:t>∈</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r>
                      <a:rPr lang="en-US" altLang="zh-CN" sz="2000" i="1">
                        <a:latin typeface="Cambria Math"/>
                      </a:rPr>
                      <m:t>(</m:t>
                    </m:r>
                    <m:r>
                      <a:rPr lang="en-US" altLang="zh-CN" sz="2000" i="1">
                        <a:latin typeface="Cambria Math"/>
                      </a:rPr>
                      <m:t>𝝀</m:t>
                    </m:r>
                    <m:r>
                      <a:rPr lang="en-US" altLang="zh-CN" sz="2000" i="1">
                        <a:latin typeface="Cambria Math"/>
                      </a:rPr>
                      <m:t>)</m:t>
                    </m:r>
                  </m:oMath>
                </a14:m>
                <a:endParaRPr lang="en-US" altLang="zh-CN" sz="2000" dirty="0"/>
              </a:p>
              <a:p>
                <a:r>
                  <a:rPr lang="zh-CN" altLang="en-US" sz="2000" dirty="0"/>
                  <a:t>证明：根据对偶函数极小点引理，</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oMath>
                </a14:m>
                <a:r>
                  <a:rPr lang="zh-CN" altLang="en-US" sz="2000" dirty="0"/>
                  <a:t>时，</a:t>
                </a:r>
                <a14:m>
                  <m:oMath xmlns:m="http://schemas.openxmlformats.org/officeDocument/2006/math">
                    <m:r>
                      <a:rPr lang="en-US" altLang="zh-CN" sz="2000" i="1">
                        <a:latin typeface="Cambria Math"/>
                      </a:rPr>
                      <m:t>𝒉</m:t>
                    </m:r>
                    <m:r>
                      <a:rPr lang="en-US" altLang="zh-CN" sz="2000" i="1">
                        <a:latin typeface="Cambria Math"/>
                      </a:rPr>
                      <m:t>=</m:t>
                    </m:r>
                    <m:r>
                      <a:rPr lang="en-US" altLang="zh-CN" sz="2000" i="1">
                        <a:latin typeface="Cambria Math"/>
                      </a:rPr>
                      <m:t>𝒇</m:t>
                    </m:r>
                    <m:r>
                      <a:rPr lang="en-US" altLang="zh-CN" sz="2000" i="1">
                        <a:latin typeface="Cambria Math"/>
                      </a:rPr>
                      <m:t>,</m:t>
                    </m:r>
                    <m:r>
                      <a:rPr lang="en-US" altLang="zh-CN" sz="2000" i="1">
                        <a:latin typeface="Cambria Math"/>
                      </a:rPr>
                      <m:t>𝑨</m:t>
                    </m:r>
                    <m:r>
                      <a:rPr lang="en-US" altLang="zh-CN" sz="2000" i="1">
                        <a:latin typeface="Cambria Math"/>
                      </a:rPr>
                      <m:t>=</m:t>
                    </m:r>
                    <m:r>
                      <a:rPr lang="en-US" altLang="zh-CN" sz="2000" i="1">
                        <a:latin typeface="Cambria Math"/>
                      </a:rPr>
                      <m:t>𝑴</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𝟎</m:t>
                    </m:r>
                  </m:oMath>
                </a14:m>
                <a:r>
                  <a:rPr lang="en-US" altLang="zh-CN" sz="2000" dirty="0"/>
                  <a:t>,</a:t>
                </a:r>
                <a:r>
                  <a:rPr lang="zh-CN" altLang="en-US" sz="2000" dirty="0"/>
                  <a:t>然后应用引理即得证；</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𝟐</m:t>
                        </m:r>
                      </m:sub>
                    </m:sSub>
                  </m:oMath>
                </a14:m>
                <a:r>
                  <a:rPr lang="zh-CN" altLang="en-US" sz="2000" dirty="0"/>
                  <a:t>时，</a:t>
                </a:r>
                <a14:m>
                  <m:oMath xmlns:m="http://schemas.openxmlformats.org/officeDocument/2006/math">
                    <m:r>
                      <a:rPr lang="en-US" altLang="zh-CN" sz="2000" i="1">
                        <a:latin typeface="Cambria Math"/>
                      </a:rPr>
                      <m:t>𝒉</m:t>
                    </m:r>
                    <m:r>
                      <a:rPr lang="en-US" altLang="zh-CN" sz="2000" i="1">
                        <a:latin typeface="Cambria Math"/>
                      </a:rPr>
                      <m:t>=</m:t>
                    </m:r>
                    <m:r>
                      <a:rPr lang="en-US" altLang="zh-CN" sz="2000" i="1">
                        <a:latin typeface="Cambria Math"/>
                      </a:rPr>
                      <m:t>𝒈</m:t>
                    </m:r>
                    <m:r>
                      <a:rPr lang="en-US" altLang="zh-CN" sz="2000" i="1">
                        <a:latin typeface="Cambria Math"/>
                      </a:rPr>
                      <m:t>,</m:t>
                    </m:r>
                    <m:r>
                      <a:rPr lang="en-US" altLang="zh-CN" sz="2000" i="1">
                        <a:latin typeface="Cambria Math"/>
                      </a:rPr>
                      <m:t>𝑨</m:t>
                    </m:r>
                    <m:r>
                      <a:rPr lang="en-US" altLang="zh-CN" sz="2000" i="1">
                        <a:latin typeface="Cambria Math"/>
                      </a:rPr>
                      <m:t>=−</m:t>
                    </m:r>
                    <m:r>
                      <a:rPr lang="en-US" altLang="zh-CN" sz="2000" i="1">
                        <a:latin typeface="Cambria Math"/>
                      </a:rPr>
                      <m:t>𝑰</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𝟎</m:t>
                    </m:r>
                  </m:oMath>
                </a14:m>
                <a:endParaRPr lang="en-US" altLang="zh-CN" sz="2000" dirty="0"/>
              </a:p>
              <a:p>
                <a:r>
                  <a:rPr lang="zh-CN" altLang="en-US" sz="2000" dirty="0"/>
                  <a:t>现在考虑形如</a:t>
                </a:r>
                <a14:m>
                  <m:oMath xmlns:m="http://schemas.openxmlformats.org/officeDocument/2006/math">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𝟐𝟐</m:t>
                    </m:r>
                    <m:r>
                      <a:rPr lang="en-US" altLang="zh-CN" sz="2000" i="1">
                        <a:solidFill>
                          <a:srgbClr val="CC00CC"/>
                        </a:solidFill>
                        <a:latin typeface="Cambria Math"/>
                      </a:rPr>
                      <m:t>)</m:t>
                    </m:r>
                  </m:oMath>
                </a14:m>
                <a:r>
                  <a:rPr lang="zh-CN" altLang="en-US" sz="2000" dirty="0"/>
                  <a:t>的问题的一般性质，该问题为最小化两个凸函数的和</a:t>
                </a:r>
                <a:endParaRPr lang="en-US" altLang="zh-CN" sz="2000" dirty="0"/>
              </a:p>
              <a:p>
                <a:r>
                  <a:rPr lang="zh-CN" altLang="en-US" sz="2000" dirty="0"/>
                  <a:t>引理：</a:t>
                </a:r>
                <a:r>
                  <a:rPr lang="zh-CN" altLang="en-US" sz="1800" dirty="0"/>
                  <a:t>对</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r>
                      <a:rPr lang="en-US" altLang="zh-CN" sz="1800" i="1">
                        <a:latin typeface="Cambria Math"/>
                      </a:rPr>
                      <m:t>,</m:t>
                    </m:r>
                  </m:oMath>
                </a14:m>
                <a:r>
                  <a:rPr lang="zh-CN" altLang="en-US" sz="1800" dirty="0"/>
                  <a:t>解</a:t>
                </a:r>
                <a14:m>
                  <m:oMath xmlns:m="http://schemas.openxmlformats.org/officeDocument/2006/math">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𝟐𝟐</m:t>
                        </m:r>
                      </m:e>
                    </m:d>
                  </m:oMath>
                </a14:m>
                <a:r>
                  <a:rPr lang="zh-CN" altLang="en-US" sz="1800" dirty="0"/>
                  <a:t>的充分条件是：</a:t>
                </a:r>
                <a14:m>
                  <m:oMath xmlns:m="http://schemas.openxmlformats.org/officeDocument/2006/math">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e>
                    </m:d>
                    <m:r>
                      <a:rPr lang="en-US" altLang="zh-CN" sz="1800" i="1">
                        <a:latin typeface="Cambria Math"/>
                      </a:rPr>
                      <m:t> </m:t>
                    </m:r>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𝟐𝟑</m:t>
                    </m:r>
                    <m:r>
                      <a:rPr lang="en-US" altLang="zh-CN" sz="1800" i="1">
                        <a:solidFill>
                          <a:srgbClr val="CC00CC"/>
                        </a:solidFill>
                        <a:latin typeface="Cambria Math"/>
                      </a:rPr>
                      <m:t>)</m:t>
                    </m:r>
                  </m:oMath>
                </a14:m>
                <a:endParaRPr lang="en-US" altLang="zh-CN" sz="1800" dirty="0"/>
              </a:p>
              <a:p>
                <a:r>
                  <a:rPr lang="zh-CN" altLang="en-US" sz="2000" dirty="0"/>
                  <a:t>证明：对所有</a:t>
                </a:r>
                <a14:m>
                  <m:oMath xmlns:m="http://schemas.openxmlformats.org/officeDocument/2006/math">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oMath>
                </a14:m>
                <a:r>
                  <a:rPr lang="en-US" altLang="zh-CN" sz="2000" dirty="0"/>
                  <a:t>,</a:t>
                </a:r>
                <a:r>
                  <a:rPr lang="zh-CN" altLang="en-US" sz="2000" dirty="0"/>
                  <a:t>次梯度不等式</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𝝀</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𝟏</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e>
                    </m:d>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m:t>
                        </m:r>
                      </m:sup>
                    </m:sSup>
                    <m:r>
                      <a:rPr lang="en-US" altLang="zh-CN" sz="2000" i="1">
                        <a:latin typeface="Cambria Math"/>
                      </a:rPr>
                      <m:t>,</m:t>
                    </m:r>
                    <m:r>
                      <a:rPr lang="en-US" altLang="zh-CN" sz="2000" i="1">
                        <a:latin typeface="Cambria Math"/>
                      </a:rPr>
                      <m:t>𝝀</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m:t>
                        </m:r>
                      </m:sup>
                    </m:sSup>
                    <m:r>
                      <a:rPr lang="en-US" altLang="zh-CN" sz="2000" i="1">
                        <a:latin typeface="Cambria Math"/>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595" b="-1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5368893"/>
      </p:ext>
    </p:extLst>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011" y="1160910"/>
                <a:ext cx="11737304" cy="5616575"/>
              </a:xfrm>
            </p:spPr>
            <p:txBody>
              <a:bodyPr/>
              <a:lstStyle/>
              <a:p>
                <a:r>
                  <a:rPr lang="en-US" altLang="zh-CN" sz="1800" dirty="0"/>
                  <a:t>(</a:t>
                </a:r>
                <a:r>
                  <a:rPr lang="zh-CN" altLang="en-US" sz="1800" dirty="0"/>
                  <a:t>续</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m:t>
                        </m:r>
                        <m:r>
                          <a:rPr lang="en-US" altLang="zh-CN" sz="1800" i="1">
                            <a:latin typeface="Cambria Math"/>
                          </a:rPr>
                          <m:t>𝒗</m:t>
                        </m:r>
                      </m:e>
                      <m:sup>
                        <m:r>
                          <a:rPr lang="en-US" altLang="zh-CN" sz="1800" i="1">
                            <a:latin typeface="Cambria Math"/>
                          </a:rPr>
                          <m:t>∗</m:t>
                        </m:r>
                      </m:sup>
                    </m:sSup>
                    <m:r>
                      <a:rPr lang="en-US" altLang="zh-CN" sz="1800" i="1">
                        <a:latin typeface="Cambria Math"/>
                      </a:rPr>
                      <m:t>,</m:t>
                    </m:r>
                    <m:r>
                      <a:rPr lang="en-US" altLang="zh-CN" sz="1800" i="1">
                        <a:latin typeface="Cambria Math"/>
                      </a:rPr>
                      <m:t>𝝀</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oMath>
                </a14:m>
                <a:r>
                  <a:rPr lang="en-US" altLang="zh-CN" sz="1800" dirty="0"/>
                  <a:t>,</a:t>
                </a:r>
                <a:r>
                  <a:rPr lang="zh-CN" altLang="en-US" sz="1800" dirty="0"/>
                  <a:t>两式相加得</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oMath>
                </a14:m>
                <a:r>
                  <a:rPr lang="en-US" altLang="zh-CN" sz="1800" dirty="0"/>
                  <a:t>,</a:t>
                </a:r>
                <a:r>
                  <a:rPr lang="zh-CN" altLang="en-US" sz="1800" dirty="0"/>
                  <a:t>因此</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oMath>
                </a14:m>
                <a:r>
                  <a:rPr lang="zh-CN" altLang="en-US" sz="1800" dirty="0"/>
                  <a:t>必定满足</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𝟐𝟐</m:t>
                    </m:r>
                    <m:r>
                      <a:rPr lang="en-US" altLang="zh-CN" sz="1800" i="1">
                        <a:latin typeface="Cambria Math"/>
                      </a:rPr>
                      <m:t>)</m:t>
                    </m:r>
                  </m:oMath>
                </a14:m>
                <a:r>
                  <a:rPr lang="en-US" altLang="zh-CN" sz="1800" dirty="0"/>
                  <a:t>,</a:t>
                </a:r>
                <a:r>
                  <a:rPr lang="zh-CN" altLang="en-US" sz="1800" dirty="0"/>
                  <a:t>为最优值。</a:t>
                </a:r>
                <a:endParaRPr lang="en-US" altLang="zh-CN" sz="1800" dirty="0"/>
              </a:p>
              <a:p>
                <a:r>
                  <a:rPr lang="zh-CN" altLang="en-US" sz="1800" dirty="0"/>
                  <a:t>注：在大多数实际应用中，在满足某些更温和的正则性条件下，</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𝟐𝟑</m:t>
                    </m:r>
                    <m:r>
                      <a:rPr lang="en-US" altLang="zh-CN" sz="1800" i="1">
                        <a:latin typeface="Cambria Math"/>
                      </a:rPr>
                      <m:t>)</m:t>
                    </m:r>
                  </m:oMath>
                </a14:m>
                <a:r>
                  <a:rPr lang="zh-CN" altLang="en-US" sz="1800" dirty="0"/>
                  <a:t>也是最优性的必要条件；然而为了避免绕进次微分微积分中，我们简单假设这个条件对</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𝟐𝟐</m:t>
                    </m:r>
                    <m:r>
                      <a:rPr lang="en-US" altLang="zh-CN" sz="1800" i="1">
                        <a:latin typeface="Cambria Math"/>
                      </a:rPr>
                      <m:t>)</m:t>
                    </m:r>
                  </m:oMath>
                </a14:m>
                <a:r>
                  <a:rPr lang="zh-CN" altLang="en-US" sz="1800" dirty="0"/>
                  <a:t>的最少一个最优解</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oMath>
                </a14:m>
                <a:r>
                  <a:rPr lang="zh-CN" altLang="en-US" sz="1800" dirty="0"/>
                  <a:t>成立</a:t>
                </a:r>
                <a:endParaRPr lang="en-US" altLang="zh-CN" sz="1800" dirty="0"/>
              </a:p>
              <a:p>
                <a:r>
                  <a:rPr lang="zh-CN" altLang="en-US" sz="1800" dirty="0"/>
                  <a:t>固定任意常数</a:t>
                </a:r>
                <a14:m>
                  <m:oMath xmlns:m="http://schemas.openxmlformats.org/officeDocument/2006/math">
                    <m:r>
                      <a:rPr lang="en-US" altLang="zh-CN" sz="1800" i="1">
                        <a:latin typeface="Cambria Math"/>
                      </a:rPr>
                      <m:t>𝒄</m:t>
                    </m:r>
                    <m:r>
                      <a:rPr lang="en-US" altLang="zh-CN" sz="1800" i="1">
                        <a:latin typeface="Cambria Math"/>
                      </a:rPr>
                      <m:t>&gt;</m:t>
                    </m:r>
                    <m:r>
                      <a:rPr lang="en-US" altLang="zh-CN" sz="1800" i="1">
                        <a:latin typeface="Cambria Math"/>
                      </a:rPr>
                      <m:t>𝟎</m:t>
                    </m:r>
                  </m:oMath>
                </a14:m>
                <a:r>
                  <a:rPr lang="en-US" altLang="zh-CN" sz="1800" dirty="0"/>
                  <a:t>,</a:t>
                </a:r>
                <a:r>
                  <a:rPr lang="zh-CN" altLang="en-US" sz="1800" dirty="0"/>
                  <a:t>假设</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oMath>
                </a14:m>
                <a:r>
                  <a:rPr lang="zh-CN" altLang="en-US" sz="1800" dirty="0"/>
                  <a:t>是正常函数</a:t>
                </a:r>
                <a:r>
                  <a:rPr lang="en-US" altLang="zh-CN" sz="1800" dirty="0"/>
                  <a:t>(</a:t>
                </a:r>
                <a:r>
                  <a:rPr lang="zh-CN" altLang="en-US" sz="1800" dirty="0"/>
                  <a:t>意即至少存在某个</a:t>
                </a:r>
                <a14:m>
                  <m:oMath xmlns:m="http://schemas.openxmlformats.org/officeDocument/2006/math">
                    <m:r>
                      <a:rPr lang="en-US" altLang="zh-CN" sz="1800" i="1">
                        <a:latin typeface="Cambria Math"/>
                      </a:rPr>
                      <m:t>𝝀</m:t>
                    </m:r>
                  </m:oMath>
                </a14:m>
                <a:r>
                  <a:rPr lang="en-US" altLang="zh-CN" sz="1800" dirty="0"/>
                  <a:t>,</a:t>
                </a:r>
                <a:r>
                  <a:rPr lang="zh-CN" altLang="en-US" sz="1800" dirty="0"/>
                  <a:t>函数值为有限值</a:t>
                </a:r>
                <a:r>
                  <a:rPr lang="en-US" altLang="zh-CN" sz="1800" dirty="0"/>
                  <a:t>)</a:t>
                </a:r>
                <a:r>
                  <a:rPr lang="zh-CN" altLang="en-US" sz="1800" dirty="0"/>
                  <a:t>。由于</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oMath>
                </a14:m>
                <a:r>
                  <a:rPr lang="zh-CN" altLang="en-US" sz="1800" dirty="0"/>
                  <a:t>为闭凸的，可以断定，必对应不可扩张映射。这些映射为：</a:t>
                </a:r>
                <a:endParaRPr lang="en-US" altLang="zh-CN" sz="1800" dirty="0"/>
              </a:p>
              <a:p>
                <a:pPr marL="0" indent="0">
                  <a:buNone/>
                </a:pP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r>
                      <a:rPr lang="en-US" altLang="zh-CN" sz="1800" i="1">
                        <a:latin typeface="Cambria Math"/>
                      </a:rPr>
                      <m:t>𝝁</m:t>
                    </m:r>
                    <m:r>
                      <a:rPr lang="en-US" altLang="zh-CN" sz="1800" i="1">
                        <a:latin typeface="Cambria Math"/>
                      </a:rPr>
                      <m:t>−</m:t>
                    </m:r>
                    <m:r>
                      <a:rPr lang="en-US" altLang="zh-CN" sz="1800" i="1">
                        <a:latin typeface="Cambria Math"/>
                      </a:rPr>
                      <m:t>𝒄𝒗</m:t>
                    </m:r>
                    <m:r>
                      <a:rPr lang="en-US" altLang="zh-CN" sz="1800" i="1">
                        <a:latin typeface="Cambria Math"/>
                      </a:rPr>
                      <m:t>, </m:t>
                    </m:r>
                    <m:r>
                      <a:rPr lang="en-US" altLang="zh-CN" sz="1800" i="1">
                        <a:latin typeface="Cambria Math"/>
                      </a:rPr>
                      <m:t>𝝁</m:t>
                    </m:r>
                    <m:r>
                      <a:rPr lang="en-US" altLang="zh-CN" sz="1800" i="1">
                        <a:latin typeface="Cambria Math"/>
                      </a:rPr>
                      <m:t>,</m:t>
                    </m:r>
                    <m:r>
                      <a:rPr lang="en-US" altLang="zh-CN" sz="1800" i="1">
                        <a:latin typeface="Cambria Math"/>
                      </a:rPr>
                      <m:t>𝒗</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zh-CN" altLang="en-US" sz="1800" dirty="0"/>
                  <a:t>使得</a:t>
                </a:r>
                <a14:m>
                  <m:oMath xmlns:m="http://schemas.openxmlformats.org/officeDocument/2006/math">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r>
                          <a:rPr lang="en-US" altLang="zh-CN" sz="1800" i="1">
                            <a:latin typeface="Cambria Math"/>
                          </a:rPr>
                          <m:t>𝝁</m:t>
                        </m:r>
                      </m:e>
                    </m:d>
                    <m:r>
                      <a:rPr lang="en-US" altLang="zh-CN" sz="1800" i="1">
                        <a:latin typeface="Cambria Math"/>
                      </a:rPr>
                      <m:t>, </m:t>
                    </m:r>
                    <m:r>
                      <a:rPr lang="zh-CN" altLang="en-US" sz="1800" i="1">
                        <a:latin typeface="Cambria Math"/>
                      </a:rPr>
                      <m:t>且</m:t>
                    </m:r>
                    <m:r>
                      <a:rPr lang="en-US" altLang="zh-CN" sz="1800" i="1">
                        <a:latin typeface="Cambria Math"/>
                      </a:rPr>
                      <m:t>𝝁</m:t>
                    </m:r>
                    <m:r>
                      <a:rPr lang="en-US" altLang="zh-CN" sz="1800" i="1">
                        <a:latin typeface="Cambria Math"/>
                      </a:rPr>
                      <m:t>+</m:t>
                    </m:r>
                    <m:r>
                      <a:rPr lang="en-US" altLang="zh-CN" sz="1800" i="1">
                        <a:latin typeface="Cambria Math"/>
                      </a:rPr>
                      <m:t>𝒄𝒗</m:t>
                    </m:r>
                    <m:r>
                      <a:rPr lang="en-US" altLang="zh-CN" sz="1800" i="1">
                        <a:latin typeface="Cambria Math"/>
                      </a:rPr>
                      <m:t>=</m:t>
                    </m:r>
                    <m:r>
                      <a:rPr lang="en-US" altLang="zh-CN" sz="1800" i="1">
                        <a:latin typeface="Cambria Math"/>
                      </a:rPr>
                      <m:t>𝝀</m:t>
                    </m:r>
                  </m:oMath>
                </a14:m>
                <a:endParaRPr lang="en-US" altLang="zh-CN" sz="1800" i="1" dirty="0">
                  <a:latin typeface="Cambria Math"/>
                </a:endParaRPr>
              </a:p>
              <a:p>
                <a:pPr marL="0" indent="0">
                  <a:buNone/>
                </a:pP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r>
                      <a:rPr lang="en-US" altLang="zh-CN" sz="1800" i="1">
                        <a:latin typeface="Cambria Math"/>
                      </a:rPr>
                      <m:t>𝝁</m:t>
                    </m:r>
                    <m:r>
                      <a:rPr lang="en-US" altLang="zh-CN" sz="1800" i="1">
                        <a:latin typeface="Cambria Math"/>
                      </a:rPr>
                      <m:t>−</m:t>
                    </m:r>
                    <m:r>
                      <a:rPr lang="en-US" altLang="zh-CN" sz="1800" i="1">
                        <a:latin typeface="Cambria Math"/>
                      </a:rPr>
                      <m:t>𝒄𝒗</m:t>
                    </m:r>
                    <m:r>
                      <a:rPr lang="en-US" altLang="zh-CN" sz="1800" i="1">
                        <a:latin typeface="Cambria Math"/>
                      </a:rPr>
                      <m:t>, </m:t>
                    </m:r>
                    <m:r>
                      <a:rPr lang="en-US" altLang="zh-CN" sz="1800" i="1">
                        <a:latin typeface="Cambria Math"/>
                      </a:rPr>
                      <m:t>𝝁</m:t>
                    </m:r>
                    <m:r>
                      <a:rPr lang="en-US" altLang="zh-CN" sz="1800" i="1">
                        <a:latin typeface="Cambria Math"/>
                      </a:rPr>
                      <m:t>,</m:t>
                    </m:r>
                    <m:r>
                      <a:rPr lang="en-US" altLang="zh-CN" sz="1800" i="1">
                        <a:latin typeface="Cambria Math"/>
                      </a:rPr>
                      <m:t>𝒗</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zh-CN" altLang="en-US" sz="1800" dirty="0"/>
                  <a:t>使得</a:t>
                </a:r>
                <a14:m>
                  <m:oMath xmlns:m="http://schemas.openxmlformats.org/officeDocument/2006/math">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𝝁</m:t>
                        </m:r>
                      </m:e>
                    </m:d>
                    <m:r>
                      <a:rPr lang="en-US" altLang="zh-CN" sz="1800" i="1">
                        <a:latin typeface="Cambria Math"/>
                      </a:rPr>
                      <m:t>, </m:t>
                    </m:r>
                    <m:r>
                      <a:rPr lang="zh-CN" altLang="en-US" sz="1800" i="1">
                        <a:latin typeface="Cambria Math"/>
                      </a:rPr>
                      <m:t>且</m:t>
                    </m:r>
                    <m:r>
                      <a:rPr lang="en-US" altLang="zh-CN" sz="1800" i="1">
                        <a:latin typeface="Cambria Math"/>
                      </a:rPr>
                      <m:t>𝝁</m:t>
                    </m:r>
                    <m:r>
                      <a:rPr lang="en-US" altLang="zh-CN" sz="1800" i="1">
                        <a:latin typeface="Cambria Math"/>
                      </a:rPr>
                      <m:t>+</m:t>
                    </m:r>
                    <m:r>
                      <a:rPr lang="en-US" altLang="zh-CN" sz="1800" i="1">
                        <a:latin typeface="Cambria Math"/>
                      </a:rPr>
                      <m:t>𝒄𝒗</m:t>
                    </m:r>
                    <m:r>
                      <a:rPr lang="en-US" altLang="zh-CN" sz="1800" i="1">
                        <a:latin typeface="Cambria Math"/>
                      </a:rPr>
                      <m:t>=</m:t>
                    </m:r>
                    <m:r>
                      <a:rPr lang="en-US" altLang="zh-CN" sz="1800" i="1">
                        <a:latin typeface="Cambria Math"/>
                      </a:rPr>
                      <m:t>𝝀</m:t>
                    </m:r>
                  </m:oMath>
                </a14:m>
                <a:endParaRPr lang="en-US" altLang="zh-CN" sz="1800" dirty="0"/>
              </a:p>
              <a:p>
                <a:pPr marL="0" indent="0">
                  <a:buNone/>
                </a:pPr>
                <a:r>
                  <a:rPr lang="zh-CN" altLang="en-US" sz="1800" dirty="0"/>
                  <a:t>且均是不可扩张映射。立即可得</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oMath>
                </a14:m>
                <a:r>
                  <a:rPr lang="zh-CN" altLang="en-US" sz="1800" dirty="0"/>
                  <a:t>也是不可扩张的，即对所有</a:t>
                </a:r>
                <a14:m>
                  <m:oMath xmlns:m="http://schemas.openxmlformats.org/officeDocument/2006/math">
                    <m:r>
                      <a:rPr lang="en-US" altLang="zh-CN" sz="1800" i="1">
                        <a:latin typeface="Cambria Math"/>
                      </a:rPr>
                      <m:t>𝝀</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en-US" altLang="zh-CN" sz="1800" dirty="0"/>
                  <a:t>, </a:t>
                </a:r>
                <a14:m>
                  <m:oMath xmlns:m="http://schemas.openxmlformats.org/officeDocument/2006/math">
                    <m:r>
                      <m:rPr>
                        <m:lit/>
                      </m:rP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𝟏</m:t>
                            </m:r>
                          </m:sub>
                        </m:sSub>
                      </m:sub>
                    </m:sSub>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d>
                          <m:dPr>
                            <m:ctrlPr>
                              <a:rPr lang="en-US" altLang="zh-CN" sz="1800" i="1" dirty="0">
                                <a:latin typeface="Cambria Math" panose="02040503050406030204" pitchFamily="18" charset="0"/>
                              </a:rPr>
                            </m:ctrlPr>
                          </m:dPr>
                          <m:e>
                            <m:r>
                              <a:rPr lang="en-US" altLang="zh-CN" sz="1800" i="1" dirty="0">
                                <a:latin typeface="Cambria Math"/>
                              </a:rPr>
                              <m:t>𝝀</m:t>
                            </m:r>
                          </m:e>
                        </m:d>
                      </m:e>
                    </m:d>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𝟏</m:t>
                            </m:r>
                          </m:sub>
                        </m:sSub>
                      </m:sub>
                    </m:sSub>
                    <m:r>
                      <a:rPr lang="en-US" altLang="zh-CN" sz="1800" i="1" dirty="0">
                        <a:latin typeface="Cambria Math"/>
                      </a:rPr>
                      <m:t> </m:t>
                    </m:r>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r>
                          <a:rPr lang="en-US" altLang="zh-CN" sz="1800" i="1" dirty="0">
                            <a:latin typeface="Cambria Math"/>
                          </a:rPr>
                          <m:t> </m:t>
                        </m:r>
                        <m:d>
                          <m:dPr>
                            <m:ctrlPr>
                              <a:rPr lang="en-US" altLang="zh-CN" sz="1800" i="1" dirty="0">
                                <a:latin typeface="Cambria Math" panose="02040503050406030204" pitchFamily="18" charset="0"/>
                              </a:rPr>
                            </m:ctrlPr>
                          </m:dPr>
                          <m:e>
                            <m:sSup>
                              <m:sSupPr>
                                <m:ctrlPr>
                                  <a:rPr lang="en-US" altLang="zh-CN" sz="1800" i="1" dirty="0">
                                    <a:latin typeface="Cambria Math" panose="02040503050406030204" pitchFamily="18" charset="0"/>
                                  </a:rPr>
                                </m:ctrlPr>
                              </m:sSupPr>
                              <m:e>
                                <m:r>
                                  <a:rPr lang="en-US" altLang="zh-CN" sz="1800" i="1" dirty="0">
                                    <a:latin typeface="Cambria Math"/>
                                  </a:rPr>
                                  <m:t>𝝀</m:t>
                                </m:r>
                              </m:e>
                              <m:sup>
                                <m:r>
                                  <a:rPr lang="en-US" altLang="zh-CN" sz="1800" i="1" dirty="0">
                                    <a:latin typeface="Cambria Math"/>
                                  </a:rPr>
                                  <m:t>′</m:t>
                                </m:r>
                              </m:sup>
                            </m:sSup>
                          </m:e>
                        </m:d>
                      </m:e>
                    </m:d>
                    <m:r>
                      <m:rPr>
                        <m:lit/>
                      </m:rPr>
                      <a:rPr lang="en-US" altLang="zh-CN" sz="1800" i="1" dirty="0">
                        <a:latin typeface="Cambria Math"/>
                      </a:rPr>
                      <m:t>||</m:t>
                    </m:r>
                    <m:r>
                      <a:rPr lang="en-US" altLang="zh-CN" sz="1800" i="1" dirty="0">
                        <a:latin typeface="Cambria Math"/>
                      </a:rPr>
                      <m:t>≤</m:t>
                    </m:r>
                    <m:r>
                      <m:rPr>
                        <m:lit/>
                      </m:rP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d>
                      <m:dPr>
                        <m:ctrlPr>
                          <a:rPr lang="en-US" altLang="zh-CN" sz="1800" i="1" dirty="0">
                            <a:latin typeface="Cambria Math" panose="02040503050406030204" pitchFamily="18" charset="0"/>
                          </a:rPr>
                        </m:ctrlPr>
                      </m:dPr>
                      <m:e>
                        <m:r>
                          <a:rPr lang="en-US" altLang="zh-CN" sz="1800" i="1" dirty="0">
                            <a:latin typeface="Cambria Math"/>
                          </a:rPr>
                          <m:t>𝝀</m:t>
                        </m:r>
                      </m:e>
                    </m:d>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d>
                      <m:dPr>
                        <m:ctrlPr>
                          <a:rPr lang="en-US" altLang="zh-CN" sz="1800" i="1" dirty="0">
                            <a:latin typeface="Cambria Math" panose="02040503050406030204" pitchFamily="18" charset="0"/>
                          </a:rPr>
                        </m:ctrlPr>
                      </m:dPr>
                      <m:e>
                        <m:sSup>
                          <m:sSupPr>
                            <m:ctrlPr>
                              <a:rPr lang="en-US" altLang="zh-CN" sz="1800" i="1" dirty="0">
                                <a:latin typeface="Cambria Math" panose="02040503050406030204" pitchFamily="18" charset="0"/>
                              </a:rPr>
                            </m:ctrlPr>
                          </m:sSupPr>
                          <m:e>
                            <m:r>
                              <a:rPr lang="en-US" altLang="zh-CN" sz="1800" i="1" dirty="0">
                                <a:latin typeface="Cambria Math"/>
                              </a:rPr>
                              <m:t>𝝀</m:t>
                            </m:r>
                          </m:e>
                          <m:sup>
                            <m:r>
                              <a:rPr lang="en-US" altLang="zh-CN" sz="1800" i="1" dirty="0">
                                <a:latin typeface="Cambria Math"/>
                              </a:rPr>
                              <m:t>′</m:t>
                            </m:r>
                          </m:sup>
                        </m:sSup>
                      </m:e>
                    </m:d>
                    <m:r>
                      <m:rPr>
                        <m:lit/>
                      </m:rPr>
                      <a:rPr lang="en-US" altLang="zh-CN" sz="1800" i="1" dirty="0">
                        <a:latin typeface="Cambria Math"/>
                      </a:rPr>
                      <m:t>||</m:t>
                    </m:r>
                    <m:r>
                      <a:rPr lang="en-US" altLang="zh-CN" sz="1800" i="1" dirty="0">
                        <a:latin typeface="Cambria Math"/>
                      </a:rPr>
                      <m:t>≤</m:t>
                    </m:r>
                    <m:r>
                      <m:rPr>
                        <m:lit/>
                      </m:rPr>
                      <a:rPr lang="en-US" altLang="zh-CN" sz="1800" i="1" dirty="0">
                        <a:latin typeface="Cambria Math"/>
                      </a:rPr>
                      <m:t>||</m:t>
                    </m:r>
                    <m:r>
                      <a:rPr lang="en-US" altLang="zh-CN" sz="1800" i="1" dirty="0">
                        <a:latin typeface="Cambria Math"/>
                      </a:rPr>
                      <m:t>𝝀</m:t>
                    </m:r>
                    <m:r>
                      <a:rPr lang="en-US" altLang="zh-CN" sz="1800" i="1" dirty="0">
                        <a:latin typeface="Cambria Math"/>
                      </a:rPr>
                      <m:t>−</m:t>
                    </m:r>
                    <m:r>
                      <a:rPr lang="en-US" altLang="zh-CN" sz="1800" i="1" dirty="0">
                        <a:latin typeface="Cambria Math"/>
                      </a:rPr>
                      <m:t>𝝀</m:t>
                    </m:r>
                    <m:r>
                      <a:rPr lang="en-US" altLang="zh-CN" sz="1800" i="1" dirty="0">
                        <a:latin typeface="Cambria Math"/>
                      </a:rPr>
                      <m:t>′</m:t>
                    </m:r>
                    <m:r>
                      <m:rPr>
                        <m:lit/>
                      </m:rPr>
                      <a:rPr lang="en-US" altLang="zh-CN" sz="1800" i="1" dirty="0">
                        <a:latin typeface="Cambria Math"/>
                      </a:rPr>
                      <m:t>||</m:t>
                    </m:r>
                  </m:oMath>
                </a14:m>
                <a:endParaRPr lang="en-US" altLang="zh-CN" sz="1800" dirty="0"/>
              </a:p>
              <a:p>
                <a:r>
                  <a:rPr lang="zh-CN" altLang="en-US" sz="1800" dirty="0"/>
                  <a:t>引理</a:t>
                </a:r>
                <a:r>
                  <a:rPr lang="en-US" altLang="zh-CN" sz="1800" dirty="0"/>
                  <a:t>(</a:t>
                </a:r>
                <a:r>
                  <a:rPr lang="zh-CN" altLang="en-US" sz="1800" dirty="0">
                    <a:solidFill>
                      <a:srgbClr val="FF0000"/>
                    </a:solidFill>
                  </a:rPr>
                  <a:t>级联映射的不动点引理</a:t>
                </a:r>
                <a:r>
                  <a:rPr lang="en-US" altLang="zh-CN" sz="1800" dirty="0"/>
                  <a:t>)</a:t>
                </a:r>
                <a:r>
                  <a:rPr lang="zh-CN" altLang="en-US" sz="1800" dirty="0"/>
                  <a:t>：</a:t>
                </a:r>
                <a14:m>
                  <m:oMath xmlns:m="http://schemas.openxmlformats.org/officeDocument/2006/math">
                    <m:r>
                      <a:rPr lang="en-US" altLang="zh-CN" sz="1800" i="1">
                        <a:latin typeface="Cambria Math"/>
                      </a:rPr>
                      <m:t>𝒇𝒊𝒙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e>
                    </m:d>
                    <m:r>
                      <a:rPr lang="en-US" altLang="zh-CN" sz="1800" i="1">
                        <a:latin typeface="Cambria Math"/>
                      </a:rPr>
                      <m:t>=</m:t>
                    </m:r>
                    <m:d>
                      <m:dPr>
                        <m:begChr m:val="{"/>
                        <m:endChr m:val="}"/>
                        <m:ctrlPr>
                          <a:rPr lang="en-US" altLang="zh-CN" sz="1800" i="1">
                            <a:latin typeface="Cambria Math" panose="02040503050406030204" pitchFamily="18" charset="0"/>
                          </a:rPr>
                        </m:ctrlPr>
                      </m:dPr>
                      <m:e>
                        <m:r>
                          <a:rPr lang="en-US" altLang="zh-CN" sz="1800" i="1">
                            <a:latin typeface="Cambria Math"/>
                          </a:rPr>
                          <m:t>𝝀</m:t>
                        </m:r>
                        <m:r>
                          <a:rPr lang="en-US" altLang="zh-CN" sz="1800" i="1">
                            <a:latin typeface="Cambria Math"/>
                          </a:rPr>
                          <m:t>+</m:t>
                        </m:r>
                        <m:r>
                          <a:rPr lang="en-US" altLang="zh-CN" sz="1800" i="1">
                            <a:latin typeface="Cambria Math"/>
                          </a:rPr>
                          <m:t>𝒄𝒗</m:t>
                        </m:r>
                        <m:r>
                          <m:rPr>
                            <m:lit/>
                          </m:rPr>
                          <a:rPr lang="en-US" altLang="zh-CN" sz="1800" i="1">
                            <a:latin typeface="Cambria Math"/>
                          </a:rPr>
                          <m:t>|</m:t>
                        </m:r>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r>
                          <a:rPr lang="en-US" altLang="zh-CN" sz="1800" i="1">
                            <a:latin typeface="Cambria Math"/>
                          </a:rPr>
                          <m:t>𝝀</m:t>
                        </m:r>
                        <m:r>
                          <a:rPr lang="en-US" altLang="zh-CN" sz="1800" i="1">
                            <a:latin typeface="Cambria Math"/>
                          </a:rPr>
                          <m:t>)</m:t>
                        </m:r>
                      </m:e>
                    </m:d>
                  </m:oMath>
                </a14:m>
                <a:endParaRPr lang="en-US" altLang="zh-CN" sz="1800" dirty="0"/>
              </a:p>
              <a:p>
                <a:r>
                  <a:rPr lang="zh-CN" altLang="en-US" sz="1800" dirty="0"/>
                  <a:t>证明：取任意</a:t>
                </a:r>
                <a14:m>
                  <m:oMath xmlns:m="http://schemas.openxmlformats.org/officeDocument/2006/math">
                    <m:r>
                      <a:rPr lang="en-US" altLang="zh-CN" sz="1800" i="1">
                        <a:latin typeface="Cambria Math"/>
                      </a:rPr>
                      <m:t>𝒚</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r>
                      <a:rPr lang="en-US" altLang="zh-CN" sz="1800" i="1">
                        <a:latin typeface="Cambria Math"/>
                      </a:rPr>
                      <m:t>,</m:t>
                    </m:r>
                  </m:oMath>
                </a14:m>
                <a:r>
                  <a:rPr lang="zh-CN" altLang="en-US" sz="1800" dirty="0"/>
                  <a:t>将其写为</a:t>
                </a:r>
                <a14:m>
                  <m:oMath xmlns:m="http://schemas.openxmlformats.org/officeDocument/2006/math">
                    <m:r>
                      <a:rPr lang="en-US" altLang="zh-CN" sz="1800" i="1">
                        <a:latin typeface="Cambria Math"/>
                      </a:rPr>
                      <m:t>𝒚</m:t>
                    </m:r>
                    <m:r>
                      <a:rPr lang="en-US" altLang="zh-CN" sz="1800" i="1">
                        <a:latin typeface="Cambria Math"/>
                      </a:rPr>
                      <m:t>=</m:t>
                    </m:r>
                    <m:r>
                      <a:rPr lang="en-US" altLang="zh-CN" sz="1800" i="1">
                        <a:latin typeface="Cambria Math"/>
                      </a:rPr>
                      <m:t>𝝀</m:t>
                    </m:r>
                    <m:r>
                      <a:rPr lang="en-US" altLang="zh-CN" sz="1800" i="1">
                        <a:latin typeface="Cambria Math"/>
                      </a:rPr>
                      <m:t>+</m:t>
                    </m:r>
                    <m:r>
                      <a:rPr lang="en-US" altLang="zh-CN" sz="1800" i="1">
                        <a:latin typeface="Cambria Math"/>
                      </a:rPr>
                      <m:t>𝒄𝒗</m:t>
                    </m:r>
                    <m:r>
                      <a:rPr lang="en-US" altLang="zh-CN" sz="1800" i="1">
                        <a:latin typeface="Cambria Math"/>
                      </a:rPr>
                      <m:t>,</m:t>
                    </m:r>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r>
                      <a:rPr lang="en-US" altLang="zh-CN" sz="1800" i="1">
                        <a:latin typeface="Cambria Math"/>
                      </a:rPr>
                      <m:t>(</m:t>
                    </m:r>
                    <m:r>
                      <a:rPr lang="en-US" altLang="zh-CN" sz="1800" i="1">
                        <a:latin typeface="Cambria Math"/>
                      </a:rPr>
                      <m:t>𝝀</m:t>
                    </m:r>
                    <m:r>
                      <a:rPr lang="en-US" altLang="zh-CN" sz="1800" i="1">
                        <a:latin typeface="Cambria Math"/>
                      </a:rPr>
                      <m:t>)</m:t>
                    </m:r>
                  </m:oMath>
                </a14:m>
                <a:r>
                  <a:rPr lang="en-US" altLang="zh-CN" sz="1800" dirty="0"/>
                  <a:t>.</a:t>
                </a:r>
                <a:r>
                  <a:rPr lang="zh-CN" altLang="en-US" sz="1800" dirty="0"/>
                  <a:t>则</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d>
                      <m:dPr>
                        <m:ctrlPr>
                          <a:rPr lang="en-US" altLang="zh-CN" sz="1800" i="1" dirty="0">
                            <a:latin typeface="Cambria Math" panose="02040503050406030204" pitchFamily="18" charset="0"/>
                          </a:rPr>
                        </m:ctrlPr>
                      </m:dPr>
                      <m:e>
                        <m:r>
                          <a:rPr lang="en-US" altLang="zh-CN" sz="1800" i="1" dirty="0">
                            <a:latin typeface="Cambria Math"/>
                          </a:rPr>
                          <m:t>𝒚</m:t>
                        </m:r>
                      </m:e>
                    </m:d>
                    <m:r>
                      <a:rPr lang="en-US" altLang="zh-CN" sz="1800" i="1" dirty="0">
                        <a:latin typeface="Cambria Math"/>
                      </a:rPr>
                      <m:t>=</m:t>
                    </m:r>
                    <m:r>
                      <a:rPr lang="en-US" altLang="zh-CN" sz="1800" i="1" dirty="0">
                        <a:latin typeface="Cambria Math"/>
                      </a:rPr>
                      <m:t>𝝀</m:t>
                    </m:r>
                    <m:r>
                      <a:rPr lang="en-US" altLang="zh-CN" sz="1800" i="1" dirty="0">
                        <a:latin typeface="Cambria Math"/>
                      </a:rPr>
                      <m:t>−</m:t>
                    </m:r>
                    <m:r>
                      <a:rPr lang="en-US" altLang="zh-CN" sz="1800" i="1" dirty="0">
                        <a:latin typeface="Cambria Math"/>
                      </a:rPr>
                      <m:t>𝒄𝒗</m:t>
                    </m:r>
                  </m:oMath>
                </a14:m>
                <a:r>
                  <a:rPr lang="en-US" altLang="zh-CN" sz="1800" dirty="0"/>
                  <a:t>.</a:t>
                </a:r>
                <a:r>
                  <a:rPr lang="zh-CN" altLang="en-US" sz="1800" dirty="0"/>
                  <a:t>现在</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r>
                      <a:rPr lang="en-US" altLang="zh-CN" sz="1800" i="1">
                        <a:latin typeface="Cambria Math"/>
                      </a:rPr>
                      <m:t>(</m:t>
                    </m:r>
                    <m:r>
                      <a:rPr lang="en-US" altLang="zh-CN" sz="1800" i="1">
                        <a:latin typeface="Cambria Math"/>
                      </a:rPr>
                      <m:t>𝒚</m:t>
                    </m:r>
                    <m:r>
                      <a:rPr lang="en-US" altLang="zh-CN" sz="1800" i="1">
                        <a:latin typeface="Cambria Math"/>
                      </a:rPr>
                      <m:t>)=</m:t>
                    </m:r>
                    <m:r>
                      <a:rPr lang="en-US" altLang="zh-CN" sz="1800" i="1">
                        <a:latin typeface="Cambria Math"/>
                      </a:rPr>
                      <m:t>𝝀</m:t>
                    </m:r>
                    <m:r>
                      <a:rPr lang="en-US" altLang="zh-CN" sz="1800" i="1">
                        <a:latin typeface="Cambria Math"/>
                      </a:rPr>
                      <m:t>−</m:t>
                    </m:r>
                    <m:r>
                      <a:rPr lang="en-US" altLang="zh-CN" sz="1800" i="1">
                        <a:latin typeface="Cambria Math"/>
                      </a:rPr>
                      <m:t>𝒄𝒗</m:t>
                    </m:r>
                    <m:r>
                      <a:rPr lang="en-US" altLang="zh-CN" sz="1800" i="1">
                        <a:latin typeface="Cambria Math"/>
                      </a:rPr>
                      <m:t> </m:t>
                    </m:r>
                  </m:oMath>
                </a14:m>
                <a:r>
                  <a:rPr lang="zh-CN" altLang="en-US" sz="1800" dirty="0"/>
                  <a:t>可精确写为</a:t>
                </a:r>
                <a14:m>
                  <m:oMath xmlns:m="http://schemas.openxmlformats.org/officeDocument/2006/math">
                    <m:r>
                      <a:rPr lang="en-US" altLang="zh-CN" sz="1800" i="1">
                        <a:latin typeface="Cambria Math"/>
                      </a:rPr>
                      <m:t>𝝁</m:t>
                    </m:r>
                    <m:r>
                      <a:rPr lang="en-US" altLang="zh-CN" sz="1800" i="1">
                        <a:latin typeface="Cambria Math"/>
                      </a:rPr>
                      <m:t>+</m:t>
                    </m:r>
                    <m:r>
                      <a:rPr lang="en-US" altLang="zh-CN" sz="1800" i="1">
                        <a:latin typeface="Cambria Math"/>
                      </a:rPr>
                      <m:t>𝒄𝒘</m:t>
                    </m:r>
                  </m:oMath>
                </a14:m>
                <a:r>
                  <a:rPr lang="en-US" altLang="zh-CN" sz="1800" dirty="0"/>
                  <a:t>,</a:t>
                </a:r>
                <a14:m>
                  <m:oMath xmlns:m="http://schemas.openxmlformats.org/officeDocument/2006/math">
                    <m:r>
                      <a:rPr lang="en-US" altLang="zh-CN" sz="1800" i="1" dirty="0">
                        <a:latin typeface="Cambria Math"/>
                      </a:rPr>
                      <m:t>𝒘</m:t>
                    </m:r>
                    <m:r>
                      <a:rPr lang="en-US" altLang="zh-CN" sz="1800" i="1" dirty="0">
                        <a:latin typeface="Cambria Math"/>
                      </a:rPr>
                      <m:t>∈</m:t>
                    </m:r>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𝟏</m:t>
                        </m:r>
                      </m:sub>
                    </m:sSub>
                    <m:d>
                      <m:dPr>
                        <m:ctrlPr>
                          <a:rPr lang="en-US" altLang="zh-CN" sz="1800" i="1" dirty="0">
                            <a:latin typeface="Cambria Math" panose="02040503050406030204" pitchFamily="18" charset="0"/>
                          </a:rPr>
                        </m:ctrlPr>
                      </m:dPr>
                      <m:e>
                        <m:r>
                          <a:rPr lang="en-US" altLang="zh-CN" sz="1800" i="1" dirty="0">
                            <a:latin typeface="Cambria Math"/>
                          </a:rPr>
                          <m:t>𝝁</m:t>
                        </m:r>
                      </m:e>
                    </m:d>
                    <m:r>
                      <a:rPr lang="en-US" altLang="zh-CN" sz="1800" i="1" dirty="0">
                        <a:latin typeface="Cambria Math"/>
                      </a:rPr>
                      <m:t>.</m:t>
                    </m:r>
                  </m:oMath>
                </a14:m>
                <a:r>
                  <a:rPr lang="zh-CN" altLang="en-US" sz="1800" dirty="0"/>
                  <a:t>则</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𝟏</m:t>
                            </m:r>
                          </m:sub>
                        </m:sSub>
                      </m:sub>
                    </m:sSub>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d>
                          <m:dPr>
                            <m:ctrlPr>
                              <a:rPr lang="en-US" altLang="zh-CN" sz="1800" i="1" dirty="0">
                                <a:latin typeface="Cambria Math" panose="02040503050406030204" pitchFamily="18" charset="0"/>
                              </a:rPr>
                            </m:ctrlPr>
                          </m:dPr>
                          <m:e>
                            <m:r>
                              <a:rPr lang="en-US" altLang="zh-CN" sz="1800" i="1" dirty="0">
                                <a:latin typeface="Cambria Math"/>
                              </a:rPr>
                              <m:t>𝒚</m:t>
                            </m:r>
                          </m:e>
                        </m:d>
                      </m:e>
                    </m:d>
                    <m:r>
                      <a:rPr lang="en-US" altLang="zh-CN" sz="1800" i="1" dirty="0">
                        <a:latin typeface="Cambria Math"/>
                      </a:rPr>
                      <m:t>=</m:t>
                    </m:r>
                    <m:r>
                      <a:rPr lang="en-US" altLang="zh-CN" sz="1800" i="1" dirty="0">
                        <a:latin typeface="Cambria Math"/>
                      </a:rPr>
                      <m:t>𝝁</m:t>
                    </m:r>
                    <m:r>
                      <a:rPr lang="en-US" altLang="zh-CN" sz="1800" i="1" dirty="0">
                        <a:latin typeface="Cambria Math"/>
                      </a:rPr>
                      <m:t>−</m:t>
                    </m:r>
                    <m:r>
                      <a:rPr lang="en-US" altLang="zh-CN" sz="1800" i="1" dirty="0">
                        <a:latin typeface="Cambria Math"/>
                      </a:rPr>
                      <m:t>𝒄𝒘</m:t>
                    </m:r>
                  </m:oMath>
                </a14:m>
                <a:r>
                  <a:rPr lang="zh-CN" altLang="en-US" sz="1800" dirty="0"/>
                  <a:t>，因此</a:t>
                </a:r>
                <a14:m>
                  <m:oMath xmlns:m="http://schemas.openxmlformats.org/officeDocument/2006/math">
                    <m:r>
                      <a:rPr lang="en-US" altLang="zh-CN" sz="1800" i="1">
                        <a:latin typeface="Cambria Math"/>
                      </a:rPr>
                      <m:t>𝒚</m:t>
                    </m:r>
                  </m:oMath>
                </a14:m>
                <a:r>
                  <a:rPr lang="zh-CN" altLang="en-US" sz="1800" dirty="0"/>
                  <a:t>是</a:t>
                </a:r>
                <a14:m>
                  <m:oMath xmlns:m="http://schemas.openxmlformats.org/officeDocument/2006/math">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𝟏</m:t>
                            </m:r>
                          </m:sub>
                        </m:sSub>
                      </m:sub>
                    </m:sSub>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𝑵</m:t>
                        </m:r>
                      </m:e>
                      <m:sub>
                        <m:r>
                          <a:rPr lang="en-US" altLang="zh-CN" sz="1800" i="1" dirty="0">
                            <a:latin typeface="Cambria Math"/>
                          </a:rPr>
                          <m:t>𝒄</m:t>
                        </m:r>
                        <m:sSub>
                          <m:sSubPr>
                            <m:ctrlPr>
                              <a:rPr lang="en-US" altLang="zh-CN" sz="1800" i="1" dirty="0">
                                <a:latin typeface="Cambria Math" panose="02040503050406030204" pitchFamily="18" charset="0"/>
                              </a:rPr>
                            </m:ctrlPr>
                          </m:sSubPr>
                          <m:e>
                            <m:r>
                              <a:rPr lang="en-US" altLang="zh-CN" sz="1800" i="1" dirty="0">
                                <a:latin typeface="Cambria Math"/>
                              </a:rPr>
                              <m:t>𝒅</m:t>
                            </m:r>
                          </m:e>
                          <m:sub>
                            <m:r>
                              <a:rPr lang="en-US" altLang="zh-CN" sz="1800" i="1" dirty="0">
                                <a:latin typeface="Cambria Math"/>
                              </a:rPr>
                              <m:t>𝟐</m:t>
                            </m:r>
                          </m:sub>
                        </m:sSub>
                      </m:sub>
                    </m:sSub>
                  </m:oMath>
                </a14:m>
                <a:r>
                  <a:rPr lang="zh-CN" altLang="en-US" sz="1800" dirty="0"/>
                  <a:t>的不动点，当前仅当</a:t>
                </a:r>
                <a14:m>
                  <m:oMath xmlns:m="http://schemas.openxmlformats.org/officeDocument/2006/math">
                    <m:r>
                      <a:rPr lang="en-US" altLang="zh-CN" sz="1800" i="1">
                        <a:latin typeface="Cambria Math"/>
                      </a:rPr>
                      <m:t>𝝁</m:t>
                    </m:r>
                    <m:r>
                      <a:rPr lang="en-US" altLang="zh-CN" sz="1800" i="1">
                        <a:latin typeface="Cambria Math"/>
                      </a:rPr>
                      <m:t>−</m:t>
                    </m:r>
                    <m:r>
                      <a:rPr lang="en-US" altLang="zh-CN" sz="1800" i="1">
                        <a:latin typeface="Cambria Math"/>
                      </a:rPr>
                      <m:t>𝒄𝒘</m:t>
                    </m:r>
                    <m:r>
                      <a:rPr lang="en-US" altLang="zh-CN" sz="1800" i="1">
                        <a:latin typeface="Cambria Math"/>
                      </a:rPr>
                      <m:t>=</m:t>
                    </m:r>
                    <m:r>
                      <a:rPr lang="en-US" altLang="zh-CN" sz="1800" i="1">
                        <a:latin typeface="Cambria Math"/>
                      </a:rPr>
                      <m:t>𝒚</m:t>
                    </m:r>
                    <m:r>
                      <a:rPr lang="en-US" altLang="zh-CN" sz="1800" i="1">
                        <a:latin typeface="Cambria Math"/>
                      </a:rPr>
                      <m:t>=</m:t>
                    </m:r>
                    <m:r>
                      <a:rPr lang="en-US" altLang="zh-CN" sz="1800" i="1">
                        <a:latin typeface="Cambria Math"/>
                      </a:rPr>
                      <m:t>𝝀</m:t>
                    </m:r>
                    <m:r>
                      <a:rPr lang="en-US" altLang="zh-CN" sz="1800" i="1">
                        <a:latin typeface="Cambria Math"/>
                      </a:rPr>
                      <m:t>+</m:t>
                    </m:r>
                    <m:r>
                      <a:rPr lang="en-US" altLang="zh-CN" sz="1800" i="1">
                        <a:latin typeface="Cambria Math"/>
                      </a:rPr>
                      <m:t>𝒄𝒗</m:t>
                    </m:r>
                    <m:r>
                      <a:rPr lang="en-US" altLang="zh-CN" sz="1800">
                        <a:latin typeface="Cambria Math"/>
                      </a:rPr>
                      <m:t>  </m:t>
                    </m:r>
                    <m:r>
                      <a:rPr lang="en-US" altLang="zh-CN" sz="1800">
                        <a:solidFill>
                          <a:srgbClr val="CC00CC"/>
                        </a:solidFill>
                        <a:latin typeface="Cambria Math"/>
                      </a:rPr>
                      <m:t>(</m:t>
                    </m:r>
                    <m:r>
                      <a:rPr lang="en-US" altLang="zh-CN" sz="1800">
                        <a:solidFill>
                          <a:srgbClr val="CC00CC"/>
                        </a:solidFill>
                        <a:latin typeface="Cambria Math"/>
                      </a:rPr>
                      <m:t>𝐞𝟐𝟒</m:t>
                    </m:r>
                    <m:r>
                      <a:rPr lang="en-US" altLang="zh-CN" sz="1800">
                        <a:solidFill>
                          <a:srgbClr val="CC00CC"/>
                        </a:solidFill>
                        <a:latin typeface="Cambria Math"/>
                      </a:rPr>
                      <m:t>)</m:t>
                    </m:r>
                  </m:oMath>
                </a14:m>
                <a:r>
                  <a:rPr lang="en-US" altLang="zh-CN" sz="1800" dirty="0"/>
                  <a:t>.</a:t>
                </a:r>
                <a:r>
                  <a:rPr lang="zh-CN" altLang="en-US" sz="1800" dirty="0"/>
                  <a:t>在上式俩领边增加</a:t>
                </a:r>
                <a14:m>
                  <m:oMath xmlns:m="http://schemas.openxmlformats.org/officeDocument/2006/math">
                    <m:r>
                      <a:rPr lang="en-US" altLang="zh-CN" sz="1800" i="1">
                        <a:latin typeface="Cambria Math"/>
                      </a:rPr>
                      <m:t>𝝁</m:t>
                    </m:r>
                    <m:r>
                      <a:rPr lang="en-US" altLang="zh-CN" sz="1800" i="1">
                        <a:latin typeface="Cambria Math"/>
                      </a:rPr>
                      <m:t>+</m:t>
                    </m:r>
                    <m:r>
                      <a:rPr lang="en-US" altLang="zh-CN" sz="1800" i="1">
                        <a:latin typeface="Cambria Math"/>
                      </a:rPr>
                      <m:t>𝒄𝒘</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r>
                      <a:rPr lang="en-US" altLang="zh-CN" sz="1800" i="1">
                        <a:latin typeface="Cambria Math"/>
                      </a:rPr>
                      <m:t> </m:t>
                    </m:r>
                    <m:d>
                      <m:dPr>
                        <m:ctrlPr>
                          <a:rPr lang="en-US" altLang="zh-CN" sz="1800" i="1">
                            <a:latin typeface="Cambria Math" panose="02040503050406030204" pitchFamily="18" charset="0"/>
                          </a:rPr>
                        </m:ctrlPr>
                      </m:dPr>
                      <m:e>
                        <m:r>
                          <a:rPr lang="en-US" altLang="zh-CN" sz="1800" i="1">
                            <a:latin typeface="Cambria Math"/>
                          </a:rPr>
                          <m:t>𝒚</m:t>
                        </m:r>
                      </m:e>
                    </m:d>
                    <m:r>
                      <a:rPr lang="en-US" altLang="zh-CN" sz="1800" i="1">
                        <a:latin typeface="Cambria Math"/>
                      </a:rPr>
                      <m:t>=</m:t>
                    </m:r>
                    <m:r>
                      <a:rPr lang="en-US" altLang="zh-CN" sz="1800" i="1">
                        <a:latin typeface="Cambria Math"/>
                      </a:rPr>
                      <m:t>𝝀</m:t>
                    </m:r>
                    <m:r>
                      <a:rPr lang="en-US" altLang="zh-CN" sz="1800" i="1">
                        <a:latin typeface="Cambria Math"/>
                      </a:rPr>
                      <m:t>−</m:t>
                    </m:r>
                    <m:r>
                      <a:rPr lang="en-US" altLang="zh-CN" sz="1800" i="1">
                        <a:latin typeface="Cambria Math"/>
                      </a:rPr>
                      <m:t>𝒄𝒗</m:t>
                    </m:r>
                  </m:oMath>
                </a14:m>
                <a:r>
                  <a:rPr lang="en-US" altLang="zh-CN" sz="1800" dirty="0"/>
                  <a:t>, </a:t>
                </a:r>
                <a:r>
                  <a:rPr lang="zh-CN" altLang="en-US" sz="1800" dirty="0"/>
                  <a:t>得</a:t>
                </a:r>
                <a14:m>
                  <m:oMath xmlns:m="http://schemas.openxmlformats.org/officeDocument/2006/math">
                    <m:r>
                      <a:rPr lang="en-US" altLang="zh-CN" sz="1800" i="1">
                        <a:latin typeface="Cambria Math"/>
                      </a:rPr>
                      <m:t>𝝁</m:t>
                    </m:r>
                    <m:r>
                      <a:rPr lang="en-US" altLang="zh-CN" sz="1800" i="1">
                        <a:latin typeface="Cambria Math"/>
                      </a:rPr>
                      <m:t>=</m:t>
                    </m:r>
                    <m:r>
                      <a:rPr lang="en-US" altLang="zh-CN" sz="1800" i="1">
                        <a:latin typeface="Cambria Math"/>
                      </a:rPr>
                      <m:t>𝝀</m:t>
                    </m:r>
                    <m:r>
                      <a:rPr lang="en-US" altLang="zh-CN" sz="1800" i="1">
                        <a:latin typeface="Cambria Math"/>
                      </a:rPr>
                      <m:t>,</m:t>
                    </m:r>
                  </m:oMath>
                </a14:m>
                <a:r>
                  <a:rPr lang="zh-CN" altLang="en-US" sz="1800" dirty="0"/>
                  <a:t>将其代入</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𝟐𝟒</m:t>
                    </m:r>
                    <m:r>
                      <a:rPr lang="en-US" altLang="zh-CN" sz="1800" i="1">
                        <a:solidFill>
                          <a:srgbClr val="CC00CC"/>
                        </a:solidFill>
                        <a:latin typeface="Cambria Math"/>
                      </a:rPr>
                      <m:t>)</m:t>
                    </m:r>
                  </m:oMath>
                </a14:m>
                <a:r>
                  <a:rPr lang="zh-CN" altLang="en-US" sz="1800" dirty="0"/>
                  <a:t>得到</a:t>
                </a:r>
                <a14:m>
                  <m:oMath xmlns:m="http://schemas.openxmlformats.org/officeDocument/2006/math">
                    <m:r>
                      <a:rPr lang="en-US" altLang="zh-CN" sz="1800" i="1">
                        <a:latin typeface="Cambria Math"/>
                      </a:rPr>
                      <m:t>𝒘</m:t>
                    </m:r>
                    <m:r>
                      <a:rPr lang="en-US" altLang="zh-CN" sz="1800" i="1">
                        <a:latin typeface="Cambria Math"/>
                      </a:rPr>
                      <m:t>=−</m:t>
                    </m:r>
                    <m:r>
                      <a:rPr lang="en-US" altLang="zh-CN" sz="1800" i="1">
                        <a:latin typeface="Cambria Math"/>
                      </a:rPr>
                      <m:t>𝒗</m:t>
                    </m:r>
                  </m:oMath>
                </a14:m>
                <a:endParaRPr lang="zh-CN" altLang="en-US" sz="1800" dirty="0"/>
              </a:p>
              <a:p>
                <a:r>
                  <a:rPr lang="zh-CN" altLang="en-US" sz="1800" dirty="0"/>
                  <a:t>因此，求</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oMath>
                </a14:m>
                <a:r>
                  <a:rPr lang="zh-CN" altLang="en-US" sz="1800" dirty="0"/>
                  <a:t>的不动点本质上与寻找</a:t>
                </a:r>
                <a14:m>
                  <m:oMath xmlns:m="http://schemas.openxmlformats.org/officeDocument/2006/math">
                    <m:r>
                      <a:rPr lang="en-US" altLang="zh-CN" sz="1800" i="1">
                        <a:latin typeface="Cambria Math"/>
                      </a:rPr>
                      <m:t>𝝀</m:t>
                    </m:r>
                    <m:r>
                      <a:rPr lang="en-US" altLang="zh-CN" sz="1800" i="1">
                        <a:latin typeface="Cambria Math"/>
                      </a:rPr>
                      <m:t>,</m:t>
                    </m:r>
                    <m:r>
                      <a:rPr lang="en-US" altLang="zh-CN" sz="1800" i="1">
                        <a:latin typeface="Cambria Math"/>
                      </a:rPr>
                      <m:t>𝒗</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zh-CN" altLang="en-US" sz="1800" dirty="0"/>
                  <a:t>满足</a:t>
                </a:r>
                <a14:m>
                  <m:oMath xmlns:m="http://schemas.openxmlformats.org/officeDocument/2006/math">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 −</m:t>
                    </m:r>
                    <m:r>
                      <a:rPr lang="en-US" altLang="zh-CN" sz="1800" i="1">
                        <a:latin typeface="Cambria Math"/>
                      </a:rPr>
                      <m:t>𝒗</m:t>
                    </m:r>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r>
                      <a:rPr lang="en-US" altLang="zh-CN" sz="1800" i="1">
                        <a:latin typeface="Cambria Math"/>
                      </a:rPr>
                      <m:t>𝝀</m:t>
                    </m:r>
                    <m:r>
                      <a:rPr lang="en-US" altLang="zh-CN" sz="1800" i="1">
                        <a:latin typeface="Cambria Math"/>
                      </a:rPr>
                      <m:t>)</m:t>
                    </m:r>
                  </m:oMath>
                </a14:m>
                <a:r>
                  <a:rPr lang="en-US" altLang="zh-CN" sz="1800" dirty="0"/>
                  <a:t>,</a:t>
                </a:r>
                <a:r>
                  <a:rPr lang="zh-CN" altLang="en-US" sz="1800" dirty="0"/>
                  <a:t>从而也找到了对偶问题</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𝟐𝟐</m:t>
                    </m:r>
                    <m:r>
                      <a:rPr lang="en-US" altLang="zh-CN" sz="1800" i="1">
                        <a:solidFill>
                          <a:srgbClr val="CC00CC"/>
                        </a:solidFill>
                        <a:latin typeface="Cambria Math"/>
                      </a:rPr>
                      <m:t>)</m:t>
                    </m:r>
                  </m:oMath>
                </a14:m>
                <a:r>
                  <a:rPr lang="zh-CN" altLang="en-US" sz="1800" dirty="0"/>
                  <a:t>的一个最优解。</a:t>
                </a:r>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011" y="1160910"/>
                <a:ext cx="11737304" cy="5616575"/>
              </a:xfrm>
              <a:blipFill>
                <a:blip r:embed="rId2"/>
                <a:stretch>
                  <a:fillRect l="-467" t="-759" r="-156"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3860754"/>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在这点上，一个显然的策略就是应用上述不动点收敛定理来找到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𝑵</m:t>
                        </m:r>
                      </m:e>
                      <m:sub>
                        <m:r>
                          <a:rPr lang="en-US" altLang="zh-CN" b="1" i="1" smtClean="0">
                            <a:latin typeface="Cambria Math"/>
                          </a:rPr>
                          <m:t>𝒄</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𝟏</m:t>
                            </m:r>
                          </m:sub>
                        </m:sSub>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𝑵</m:t>
                        </m:r>
                      </m:e>
                      <m:sub>
                        <m:r>
                          <a:rPr lang="en-US" altLang="zh-CN" b="1" i="1" smtClean="0">
                            <a:latin typeface="Cambria Math"/>
                          </a:rPr>
                          <m:t>𝒄</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𝟐</m:t>
                            </m:r>
                          </m:sub>
                        </m:sSub>
                      </m:sub>
                    </m:sSub>
                  </m:oMath>
                </a14:m>
                <a:r>
                  <a:rPr lang="zh-CN" altLang="en-US" dirty="0"/>
                  <a:t>的不动点，立即可得</a:t>
                </a:r>
                <a14:m>
                  <m:oMath xmlns:m="http://schemas.openxmlformats.org/officeDocument/2006/math">
                    <m:r>
                      <a:rPr lang="en-US" altLang="zh-CN" b="1" i="1" smtClean="0">
                        <a:solidFill>
                          <a:srgbClr val="CC00CC"/>
                        </a:solidFill>
                        <a:latin typeface="Cambria Math"/>
                      </a:rPr>
                      <m:t>(</m:t>
                    </m:r>
                    <m:r>
                      <a:rPr lang="en-US" altLang="zh-CN" b="1" i="1" smtClean="0">
                        <a:solidFill>
                          <a:srgbClr val="CC00CC"/>
                        </a:solidFill>
                        <a:latin typeface="Cambria Math"/>
                      </a:rPr>
                      <m:t>𝒆</m:t>
                    </m:r>
                    <m:r>
                      <a:rPr lang="en-US" altLang="zh-CN" b="1" i="1" smtClean="0">
                        <a:solidFill>
                          <a:srgbClr val="CC00CC"/>
                        </a:solidFill>
                        <a:latin typeface="Cambria Math"/>
                      </a:rPr>
                      <m:t>𝟐𝟐</m:t>
                    </m:r>
                    <m:r>
                      <a:rPr lang="en-US" altLang="zh-CN" b="1" i="1" smtClean="0">
                        <a:solidFill>
                          <a:srgbClr val="CC00CC"/>
                        </a:solidFill>
                        <a:latin typeface="Cambria Math"/>
                      </a:rPr>
                      <m:t>)</m:t>
                    </m:r>
                  </m:oMath>
                </a14:m>
                <a:r>
                  <a:rPr lang="zh-CN" altLang="en-US" dirty="0"/>
                  <a:t>的解，即执行迭代：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𝒚</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𝝆</m:t>
                            </m:r>
                          </m:e>
                          <m:sub>
                            <m:r>
                              <a:rPr lang="en-US" altLang="zh-CN" b="1" i="1" smtClean="0">
                                <a:latin typeface="Cambria Math"/>
                              </a:rPr>
                              <m:t>𝒌</m:t>
                            </m:r>
                          </m:sub>
                        </m:sSub>
                      </m:num>
                      <m:den>
                        <m:r>
                          <a:rPr lang="en-US" altLang="zh-CN" b="1" i="1" smtClean="0">
                            <a:latin typeface="Cambria Math"/>
                          </a:rPr>
                          <m:t>𝟐</m:t>
                        </m:r>
                      </m:den>
                    </m:f>
                    <m:sSub>
                      <m:sSubPr>
                        <m:ctrlPr>
                          <a:rPr lang="en-US" altLang="zh-CN" b="1" i="1" smtClean="0">
                            <a:latin typeface="Cambria Math" panose="02040503050406030204" pitchFamily="18" charset="0"/>
                          </a:rPr>
                        </m:ctrlPr>
                      </m:sSubPr>
                      <m:e>
                        <m:r>
                          <a:rPr lang="en-US" altLang="zh-CN" b="1" i="1" smtClean="0">
                            <a:latin typeface="Cambria Math"/>
                          </a:rPr>
                          <m:t>𝑵</m:t>
                        </m:r>
                      </m:e>
                      <m:sub>
                        <m:r>
                          <a:rPr lang="en-US" altLang="zh-CN" b="1" i="1" smtClean="0">
                            <a:latin typeface="Cambria Math"/>
                          </a:rPr>
                          <m:t>𝒄</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𝟏</m:t>
                            </m:r>
                          </m:sub>
                        </m:sSub>
                      </m:sub>
                    </m:sSub>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𝑵</m:t>
                            </m:r>
                          </m:e>
                          <m:sub>
                            <m:r>
                              <a:rPr lang="en-US" altLang="zh-CN" b="1" i="1" smtClean="0">
                                <a:latin typeface="Cambria Math"/>
                              </a:rPr>
                              <m:t>𝒄</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𝟐</m:t>
                                </m:r>
                              </m:sub>
                            </m:sSub>
                          </m:sub>
                        </m:sSub>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𝒚</m:t>
                                </m:r>
                              </m:e>
                              <m:sup>
                                <m:r>
                                  <a:rPr lang="en-US" altLang="zh-CN" b="1" i="1" smtClean="0">
                                    <a:latin typeface="Cambria Math"/>
                                  </a:rPr>
                                  <m:t>𝒌</m:t>
                                </m:r>
                              </m:sup>
                            </m:sSup>
                          </m:e>
                        </m:d>
                      </m:e>
                    </m:d>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𝝆</m:t>
                                </m:r>
                              </m:e>
                              <m:sub>
                                <m:r>
                                  <a:rPr lang="en-US" altLang="zh-CN" b="1" i="1" smtClean="0">
                                    <a:latin typeface="Cambria Math"/>
                                  </a:rPr>
                                  <m:t>𝒌</m:t>
                                </m:r>
                              </m:sub>
                            </m:sSub>
                          </m:num>
                          <m:den>
                            <m:r>
                              <a:rPr lang="en-US" altLang="zh-CN" b="1" i="1" smtClean="0">
                                <a:latin typeface="Cambria Math"/>
                              </a:rPr>
                              <m:t>𝟐</m:t>
                            </m:r>
                          </m:den>
                        </m:f>
                      </m:e>
                    </m:d>
                    <m:sSup>
                      <m:sSupPr>
                        <m:ctrlPr>
                          <a:rPr lang="en-US" altLang="zh-CN" b="1" i="1" smtClean="0">
                            <a:latin typeface="Cambria Math" panose="02040503050406030204" pitchFamily="18" charset="0"/>
                          </a:rPr>
                        </m:ctrlPr>
                      </m:sSupPr>
                      <m:e>
                        <m:r>
                          <a:rPr lang="en-US" altLang="zh-CN" b="1" i="1" smtClean="0">
                            <a:latin typeface="Cambria Math"/>
                          </a:rPr>
                          <m:t>𝒚</m:t>
                        </m:r>
                      </m:e>
                      <m:sup>
                        <m:r>
                          <a:rPr lang="en-US" altLang="zh-CN" b="1" i="1" smtClean="0">
                            <a:latin typeface="Cambria Math"/>
                          </a:rPr>
                          <m:t>𝒌</m:t>
                        </m:r>
                      </m:sup>
                    </m:sSup>
                    <m:r>
                      <a:rPr lang="en-US" altLang="zh-CN" b="1" i="1" smtClean="0">
                        <a:latin typeface="Cambria Math"/>
                      </a:rPr>
                      <m:t>    </m:t>
                    </m:r>
                    <m:r>
                      <a:rPr lang="en-US" altLang="zh-CN" b="1" i="1" smtClean="0">
                        <a:solidFill>
                          <a:srgbClr val="CC00CC"/>
                        </a:solidFill>
                        <a:latin typeface="Cambria Math"/>
                      </a:rPr>
                      <m:t>(</m:t>
                    </m:r>
                    <m:r>
                      <a:rPr lang="en-US" altLang="zh-CN" b="1" i="1" smtClean="0">
                        <a:solidFill>
                          <a:srgbClr val="CC00CC"/>
                        </a:solidFill>
                        <a:latin typeface="Cambria Math"/>
                      </a:rPr>
                      <m:t>𝒆</m:t>
                    </m:r>
                    <m:r>
                      <a:rPr lang="en-US" altLang="zh-CN" b="1" i="1" smtClean="0">
                        <a:solidFill>
                          <a:srgbClr val="CC00CC"/>
                        </a:solidFill>
                        <a:latin typeface="Cambria Math"/>
                      </a:rPr>
                      <m:t>𝟐𝟓</m:t>
                    </m:r>
                    <m:r>
                      <a:rPr lang="en-US" altLang="zh-CN" b="1" i="1" smtClean="0">
                        <a:solidFill>
                          <a:srgbClr val="CC00CC"/>
                        </a:solidFill>
                        <a:latin typeface="Cambria Math"/>
                      </a:rPr>
                      <m:t>)</m:t>
                    </m:r>
                  </m:oMath>
                </a14:m>
                <a:endParaRPr lang="en-US" altLang="zh-CN" dirty="0">
                  <a:solidFill>
                    <a:srgbClr val="CC00CC"/>
                  </a:solidFill>
                </a:endParaRPr>
              </a:p>
              <a:p>
                <a:pPr lvl="1"/>
                <a:r>
                  <a:rPr lang="zh-CN" altLang="en-US" sz="2000" dirty="0">
                    <a:solidFill>
                      <a:srgbClr val="0000FF"/>
                    </a:solidFill>
                  </a:rPr>
                  <a:t>其中序列</a:t>
                </a:r>
                <a14:m>
                  <m:oMath xmlns:m="http://schemas.openxmlformats.org/officeDocument/2006/math">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𝝆</m:t>
                        </m:r>
                      </m:e>
                      <m:sub>
                        <m:r>
                          <a:rPr lang="en-US" altLang="zh-CN" sz="2000" i="1">
                            <a:solidFill>
                              <a:srgbClr val="0000FF"/>
                            </a:solidFill>
                            <a:latin typeface="Cambria Math"/>
                          </a:rPr>
                          <m:t>𝒌</m:t>
                        </m:r>
                      </m:sub>
                    </m:sSub>
                    <m:r>
                      <a:rPr lang="en-US" altLang="zh-CN" sz="2000" i="1">
                        <a:solidFill>
                          <a:srgbClr val="0000FF"/>
                        </a:solidFill>
                        <a:latin typeface="Cambria Math"/>
                      </a:rPr>
                      <m:t>}</m:t>
                    </m:r>
                  </m:oMath>
                </a14:m>
                <a:r>
                  <a:rPr lang="zh-CN" altLang="en-US" sz="2000" dirty="0">
                    <a:solidFill>
                      <a:srgbClr val="0000FF"/>
                    </a:solidFill>
                  </a:rPr>
                  <a:t>的条件如前一样，</a:t>
                </a:r>
                <a14:m>
                  <m:oMath xmlns:m="http://schemas.openxmlformats.org/officeDocument/2006/math">
                    <m:r>
                      <a:rPr lang="en-US" altLang="zh-CN" sz="2000" i="1">
                        <a:solidFill>
                          <a:srgbClr val="0000FF"/>
                        </a:solidFill>
                        <a:latin typeface="Cambria Math"/>
                      </a:rPr>
                      <m:t>𝒊𝒏</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𝒇</m:t>
                        </m:r>
                      </m:e>
                      <m:sub>
                        <m:r>
                          <a:rPr lang="en-US" altLang="zh-CN" sz="2000" i="1">
                            <a:solidFill>
                              <a:srgbClr val="0000FF"/>
                            </a:solidFill>
                            <a:latin typeface="Cambria Math"/>
                          </a:rPr>
                          <m:t>𝒌</m:t>
                        </m:r>
                      </m:sub>
                    </m:sSub>
                    <m:d>
                      <m:dPr>
                        <m:begChr m:val="{"/>
                        <m:endChr m:val="}"/>
                        <m:ctrlPr>
                          <a:rPr lang="en-US" altLang="zh-CN" sz="2000" i="1">
                            <a:solidFill>
                              <a:srgbClr val="0000FF"/>
                            </a:solidFill>
                            <a:latin typeface="Cambria Math" panose="02040503050406030204" pitchFamily="18" charset="0"/>
                          </a:rPr>
                        </m:ctrlPr>
                      </m:dPr>
                      <m:e>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𝝆</m:t>
                            </m:r>
                          </m:e>
                          <m:sub>
                            <m:r>
                              <a:rPr lang="en-US" altLang="zh-CN" sz="2000" i="1">
                                <a:solidFill>
                                  <a:srgbClr val="0000FF"/>
                                </a:solidFill>
                                <a:latin typeface="Cambria Math"/>
                              </a:rPr>
                              <m:t>𝒌</m:t>
                            </m:r>
                          </m:sub>
                        </m:sSub>
                      </m:e>
                    </m:d>
                    <m:r>
                      <a:rPr lang="en-US" altLang="zh-CN" sz="2000" i="1">
                        <a:solidFill>
                          <a:srgbClr val="0000FF"/>
                        </a:solidFill>
                        <a:latin typeface="Cambria Math"/>
                      </a:rPr>
                      <m:t>&gt;</m:t>
                    </m:r>
                    <m:r>
                      <a:rPr lang="en-US" altLang="zh-CN" sz="2000" i="1">
                        <a:solidFill>
                          <a:srgbClr val="0000FF"/>
                        </a:solidFill>
                        <a:latin typeface="Cambria Math"/>
                      </a:rPr>
                      <m:t>𝟎</m:t>
                    </m:r>
                    <m:r>
                      <a:rPr lang="en-US" altLang="zh-CN" sz="2000" i="1">
                        <a:solidFill>
                          <a:srgbClr val="0000FF"/>
                        </a:solidFill>
                        <a:latin typeface="Cambria Math"/>
                      </a:rPr>
                      <m:t>, </m:t>
                    </m:r>
                    <m:r>
                      <a:rPr lang="en-US" altLang="zh-CN" sz="2000" i="1">
                        <a:solidFill>
                          <a:srgbClr val="0000FF"/>
                        </a:solidFill>
                        <a:latin typeface="Cambria Math"/>
                      </a:rPr>
                      <m:t>𝒔𝒖</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𝒑</m:t>
                        </m:r>
                      </m:e>
                      <m:sub>
                        <m:r>
                          <a:rPr lang="en-US" altLang="zh-CN" sz="2000" i="1">
                            <a:solidFill>
                              <a:srgbClr val="0000FF"/>
                            </a:solidFill>
                            <a:latin typeface="Cambria Math"/>
                          </a:rPr>
                          <m:t>𝒌</m:t>
                        </m:r>
                      </m:sub>
                    </m:sSub>
                    <m:d>
                      <m:dPr>
                        <m:begChr m:val="{"/>
                        <m:endChr m:val="}"/>
                        <m:ctrlPr>
                          <a:rPr lang="en-US" altLang="zh-CN" sz="2000" i="1">
                            <a:solidFill>
                              <a:srgbClr val="0000FF"/>
                            </a:solidFill>
                            <a:latin typeface="Cambria Math" panose="02040503050406030204" pitchFamily="18" charset="0"/>
                          </a:rPr>
                        </m:ctrlPr>
                      </m:dPr>
                      <m:e>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𝝆</m:t>
                            </m:r>
                          </m:e>
                          <m:sub>
                            <m:r>
                              <a:rPr lang="en-US" altLang="zh-CN" sz="2000" i="1">
                                <a:solidFill>
                                  <a:srgbClr val="0000FF"/>
                                </a:solidFill>
                                <a:latin typeface="Cambria Math"/>
                              </a:rPr>
                              <m:t>𝒌</m:t>
                            </m:r>
                          </m:sub>
                        </m:sSub>
                      </m:e>
                    </m:d>
                    <m:r>
                      <a:rPr lang="en-US" altLang="zh-CN" sz="2000" i="1">
                        <a:solidFill>
                          <a:srgbClr val="0000FF"/>
                        </a:solidFill>
                        <a:latin typeface="Cambria Math"/>
                      </a:rPr>
                      <m:t>&lt;</m:t>
                    </m:r>
                    <m:r>
                      <a:rPr lang="en-US" altLang="zh-CN" sz="2000" i="1">
                        <a:solidFill>
                          <a:srgbClr val="0000FF"/>
                        </a:solidFill>
                        <a:latin typeface="Cambria Math"/>
                      </a:rPr>
                      <m:t>𝟐</m:t>
                    </m:r>
                  </m:oMath>
                </a14:m>
                <a:r>
                  <a:rPr lang="en-US" altLang="zh-CN" sz="2000" dirty="0">
                    <a:solidFill>
                      <a:srgbClr val="0000FF"/>
                    </a:solidFill>
                  </a:rPr>
                  <a:t>;</a:t>
                </a:r>
                <a:endParaRPr lang="en-US" altLang="zh-CN" sz="2000" dirty="0">
                  <a:solidFill>
                    <a:srgbClr val="CC00CC"/>
                  </a:solidFill>
                </a:endParaRPr>
              </a:p>
              <a:p>
                <a:pPr lvl="1"/>
                <a:r>
                  <a:rPr lang="zh-CN" altLang="en-US" sz="2000" dirty="0">
                    <a:solidFill>
                      <a:srgbClr val="0000FF"/>
                    </a:solidFill>
                  </a:rPr>
                  <a:t>考虑迭代开始时的</a:t>
                </a:r>
                <a14:m>
                  <m:oMath xmlns:m="http://schemas.openxmlformats.org/officeDocument/2006/math">
                    <m:sSup>
                      <m:sSupPr>
                        <m:ctrlPr>
                          <a:rPr lang="en-US" altLang="zh-CN" sz="2000" i="1">
                            <a:solidFill>
                              <a:srgbClr val="0000FF"/>
                            </a:solidFill>
                            <a:latin typeface="Cambria Math" panose="02040503050406030204" pitchFamily="18" charset="0"/>
                          </a:rPr>
                        </m:ctrlPr>
                      </m:sSupPr>
                      <m:e>
                        <m:r>
                          <a:rPr lang="en-US" altLang="zh-CN" sz="2000" i="1">
                            <a:solidFill>
                              <a:srgbClr val="0000FF"/>
                            </a:solidFill>
                            <a:latin typeface="Cambria Math"/>
                          </a:rPr>
                          <m:t>𝒚</m:t>
                        </m:r>
                      </m:e>
                      <m:sup>
                        <m:r>
                          <a:rPr lang="en-US" altLang="zh-CN" sz="2000" i="1">
                            <a:solidFill>
                              <a:srgbClr val="0000FF"/>
                            </a:solidFill>
                            <a:latin typeface="Cambria Math"/>
                          </a:rPr>
                          <m:t>𝒌</m:t>
                        </m:r>
                      </m:sup>
                    </m:sSup>
                  </m:oMath>
                </a14:m>
                <a:r>
                  <a:rPr lang="en-US" altLang="zh-CN" sz="2000" dirty="0">
                    <a:solidFill>
                      <a:srgbClr val="0000FF"/>
                    </a:solidFill>
                  </a:rPr>
                  <a:t>,</a:t>
                </a:r>
                <a:r>
                  <a:rPr lang="zh-CN" altLang="en-US" sz="2000" dirty="0">
                    <a:solidFill>
                      <a:srgbClr val="0000FF"/>
                    </a:solidFill>
                  </a:rPr>
                  <a:t>表示为</a:t>
                </a:r>
                <a14:m>
                  <m:oMath xmlns:m="http://schemas.openxmlformats.org/officeDocument/2006/math">
                    <m:sSup>
                      <m:sSupPr>
                        <m:ctrlPr>
                          <a:rPr lang="en-US" altLang="zh-CN" sz="2000" i="1">
                            <a:solidFill>
                              <a:srgbClr val="0000FF"/>
                            </a:solidFill>
                            <a:latin typeface="Cambria Math" panose="02040503050406030204" pitchFamily="18" charset="0"/>
                          </a:rPr>
                        </m:ctrlPr>
                      </m:sSupPr>
                      <m:e>
                        <m:r>
                          <a:rPr lang="en-US" altLang="zh-CN" sz="2000" i="1">
                            <a:solidFill>
                              <a:srgbClr val="0000FF"/>
                            </a:solidFill>
                            <a:latin typeface="Cambria Math"/>
                          </a:rPr>
                          <m:t>𝝀</m:t>
                        </m:r>
                      </m:e>
                      <m:sup>
                        <m:r>
                          <a:rPr lang="en-US" altLang="zh-CN" sz="2000" i="1">
                            <a:solidFill>
                              <a:srgbClr val="0000FF"/>
                            </a:solidFill>
                            <a:latin typeface="Cambria Math"/>
                          </a:rPr>
                          <m:t>𝒌</m:t>
                        </m:r>
                      </m:sup>
                    </m:sSup>
                    <m:r>
                      <a:rPr lang="en-US" altLang="zh-CN" sz="2000" i="1">
                        <a:solidFill>
                          <a:srgbClr val="0000FF"/>
                        </a:solidFill>
                        <a:latin typeface="Cambria Math"/>
                      </a:rPr>
                      <m:t>+</m:t>
                    </m:r>
                    <m:r>
                      <a:rPr lang="en-US" altLang="zh-CN" sz="2000" i="1">
                        <a:solidFill>
                          <a:srgbClr val="0000FF"/>
                        </a:solidFill>
                        <a:latin typeface="Cambria Math"/>
                      </a:rPr>
                      <m:t>𝒄</m:t>
                    </m:r>
                    <m:sSup>
                      <m:sSupPr>
                        <m:ctrlPr>
                          <a:rPr lang="en-US" altLang="zh-CN" sz="2000" i="1">
                            <a:solidFill>
                              <a:srgbClr val="0000FF"/>
                            </a:solidFill>
                            <a:latin typeface="Cambria Math" panose="02040503050406030204" pitchFamily="18" charset="0"/>
                          </a:rPr>
                        </m:ctrlPr>
                      </m:sSupPr>
                      <m:e>
                        <m:r>
                          <a:rPr lang="en-US" altLang="zh-CN" sz="2000" i="1">
                            <a:solidFill>
                              <a:srgbClr val="0000FF"/>
                            </a:solidFill>
                            <a:latin typeface="Cambria Math"/>
                          </a:rPr>
                          <m:t>𝒗</m:t>
                        </m:r>
                      </m:e>
                      <m:sup>
                        <m:r>
                          <a:rPr lang="en-US" altLang="zh-CN" sz="2000" i="1">
                            <a:solidFill>
                              <a:srgbClr val="0000FF"/>
                            </a:solidFill>
                            <a:latin typeface="Cambria Math"/>
                          </a:rPr>
                          <m:t>𝒌</m:t>
                        </m:r>
                      </m:sup>
                    </m:sSup>
                    <m:r>
                      <a:rPr lang="en-US" altLang="zh-CN" sz="2000" i="1">
                        <a:solidFill>
                          <a:srgbClr val="0000FF"/>
                        </a:solidFill>
                        <a:latin typeface="Cambria Math"/>
                      </a:rPr>
                      <m:t>, </m:t>
                    </m:r>
                    <m:sSup>
                      <m:sSupPr>
                        <m:ctrlPr>
                          <a:rPr lang="en-US" altLang="zh-CN" sz="2000" i="1">
                            <a:solidFill>
                              <a:srgbClr val="0000FF"/>
                            </a:solidFill>
                            <a:latin typeface="Cambria Math" panose="02040503050406030204" pitchFamily="18" charset="0"/>
                          </a:rPr>
                        </m:ctrlPr>
                      </m:sSupPr>
                      <m:e>
                        <m:r>
                          <a:rPr lang="en-US" altLang="zh-CN" sz="2000" i="1">
                            <a:solidFill>
                              <a:srgbClr val="0000FF"/>
                            </a:solidFill>
                            <a:latin typeface="Cambria Math"/>
                          </a:rPr>
                          <m:t>𝒗</m:t>
                        </m:r>
                      </m:e>
                      <m:sup>
                        <m:r>
                          <a:rPr lang="en-US" altLang="zh-CN" sz="2000" i="1">
                            <a:solidFill>
                              <a:srgbClr val="0000FF"/>
                            </a:solidFill>
                            <a:latin typeface="Cambria Math"/>
                          </a:rPr>
                          <m:t>𝒌</m:t>
                        </m:r>
                      </m:sup>
                    </m:sSup>
                    <m:r>
                      <a:rPr lang="en-US" altLang="zh-CN" sz="2000" i="1">
                        <a:solidFill>
                          <a:srgbClr val="0000FF"/>
                        </a:solidFill>
                        <a:latin typeface="Cambria Math"/>
                      </a:rPr>
                      <m:t>∈</m:t>
                    </m:r>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𝒅</m:t>
                        </m:r>
                      </m:e>
                      <m:sub>
                        <m:r>
                          <a:rPr lang="en-US" altLang="zh-CN" sz="2000" i="1">
                            <a:solidFill>
                              <a:srgbClr val="0000FF"/>
                            </a:solidFill>
                            <a:latin typeface="Cambria Math"/>
                          </a:rPr>
                          <m:t>𝟐</m:t>
                        </m:r>
                      </m:sub>
                    </m:sSub>
                    <m:r>
                      <a:rPr lang="en-US" altLang="zh-CN" sz="2000" i="1">
                        <a:solidFill>
                          <a:srgbClr val="0000FF"/>
                        </a:solidFill>
                        <a:latin typeface="Cambria Math"/>
                      </a:rPr>
                      <m:t>(</m:t>
                    </m:r>
                    <m:sSup>
                      <m:sSupPr>
                        <m:ctrlPr>
                          <a:rPr lang="en-US" altLang="zh-CN" sz="2000" i="1">
                            <a:solidFill>
                              <a:srgbClr val="0000FF"/>
                            </a:solidFill>
                            <a:latin typeface="Cambria Math" panose="02040503050406030204" pitchFamily="18" charset="0"/>
                          </a:rPr>
                        </m:ctrlPr>
                      </m:sSupPr>
                      <m:e>
                        <m:r>
                          <a:rPr lang="en-US" altLang="zh-CN" sz="2000" i="1">
                            <a:solidFill>
                              <a:srgbClr val="0000FF"/>
                            </a:solidFill>
                            <a:latin typeface="Cambria Math"/>
                          </a:rPr>
                          <m:t>𝝀</m:t>
                        </m:r>
                      </m:e>
                      <m:sup>
                        <m:r>
                          <a:rPr lang="en-US" altLang="zh-CN" sz="2000" i="1">
                            <a:solidFill>
                              <a:srgbClr val="0000FF"/>
                            </a:solidFill>
                            <a:latin typeface="Cambria Math"/>
                          </a:rPr>
                          <m:t>𝒌</m:t>
                        </m:r>
                      </m:sup>
                    </m:sSup>
                    <m:r>
                      <a:rPr lang="en-US" altLang="zh-CN" sz="2000" i="1">
                        <a:solidFill>
                          <a:srgbClr val="0000FF"/>
                        </a:solidFill>
                        <a:latin typeface="Cambria Math"/>
                      </a:rPr>
                      <m:t>)</m:t>
                    </m:r>
                  </m:oMath>
                </a14:m>
                <a:r>
                  <a:rPr lang="en-US" altLang="zh-CN" sz="2000" dirty="0">
                    <a:solidFill>
                      <a:srgbClr val="0000FF"/>
                    </a:solidFill>
                  </a:rPr>
                  <a:t>.</a:t>
                </a:r>
              </a:p>
              <a:p>
                <a:r>
                  <a:rPr lang="zh-CN" altLang="en-US" sz="2400" dirty="0"/>
                  <a:t>为了实现递推，执行如下步骤：</a:t>
                </a:r>
                <a:endParaRPr lang="en-US" altLang="zh-CN" sz="2400" dirty="0"/>
              </a:p>
              <a:p>
                <a:r>
                  <a:rPr lang="en-US" altLang="zh-CN" sz="2400" dirty="0"/>
                  <a:t>1.</a:t>
                </a:r>
                <a:r>
                  <a:rPr lang="zh-CN" altLang="en-US" sz="2400" dirty="0"/>
                  <a:t>应用映射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sub>
                    </m:sSub>
                  </m:oMath>
                </a14:m>
                <a:r>
                  <a:rPr lang="zh-CN" altLang="en-US" sz="2400" dirty="0"/>
                  <a:t>产生点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sup>
                    </m:sSup>
                  </m:oMath>
                </a14:m>
                <a:r>
                  <a:rPr lang="en-US" altLang="zh-CN" sz="2400" dirty="0"/>
                  <a:t>;</a:t>
                </a:r>
              </a:p>
              <a:p>
                <a:r>
                  <a:rPr lang="en-US" altLang="zh-CN" sz="2400" dirty="0"/>
                  <a:t>2.</a:t>
                </a:r>
                <a:r>
                  <a:rPr lang="zh-CN" altLang="en-US" sz="2400" dirty="0"/>
                  <a:t>因为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𝒘</m:t>
                        </m:r>
                      </m:e>
                      <m:sup>
                        <m:r>
                          <a:rPr lang="en-US" altLang="zh-CN" sz="2400" i="1">
                            <a:latin typeface="Cambria Math"/>
                          </a:rPr>
                          <m:t>𝒌</m:t>
                        </m:r>
                      </m:sup>
                    </m:sSup>
                    <m:r>
                      <a:rPr lang="en-US" altLang="zh-CN" sz="2400" i="1">
                        <a:latin typeface="Cambria Math"/>
                      </a:rPr>
                      <m:t>∈</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𝝁</m:t>
                            </m:r>
                          </m:e>
                          <m:sup>
                            <m:r>
                              <a:rPr lang="en-US" altLang="zh-CN" sz="2400" i="1">
                                <a:latin typeface="Cambria Math"/>
                              </a:rPr>
                              <m:t>𝒌</m:t>
                            </m:r>
                          </m:sup>
                        </m:sSup>
                      </m:e>
                    </m:d>
                    <m:r>
                      <a:rPr lang="en-US" altLang="zh-CN" sz="2400" i="1">
                        <a:latin typeface="Cambria Math"/>
                      </a:rPr>
                      <m:t>,</m:t>
                    </m:r>
                  </m:oMath>
                </a14:m>
                <a:r>
                  <a:rPr lang="zh-CN" altLang="en-US" sz="2400" dirty="0"/>
                  <a:t>将</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𝝀</m:t>
                        </m:r>
                      </m:e>
                      <m:sup>
                        <m:r>
                          <a:rPr lang="en-US" altLang="zh-CN" sz="2400" i="1" dirty="0">
                            <a:latin typeface="Cambria Math"/>
                          </a:rPr>
                          <m:t>𝒌</m:t>
                        </m:r>
                      </m:sup>
                    </m:sSup>
                    <m:r>
                      <a:rPr lang="en-US" altLang="zh-CN" sz="2400" i="1" dirty="0">
                        <a:latin typeface="Cambria Math"/>
                      </a:rPr>
                      <m:t>−</m:t>
                    </m:r>
                    <m:r>
                      <a:rPr lang="en-US" altLang="zh-CN" sz="2400" i="1" dirty="0">
                        <a:latin typeface="Cambria Math"/>
                      </a:rPr>
                      <m:t>𝒄</m:t>
                    </m:r>
                    <m:sSup>
                      <m:sSupPr>
                        <m:ctrlPr>
                          <a:rPr lang="en-US" altLang="zh-CN" sz="2400" i="1" dirty="0">
                            <a:latin typeface="Cambria Math" panose="02040503050406030204" pitchFamily="18" charset="0"/>
                          </a:rPr>
                        </m:ctrlPr>
                      </m:sSupPr>
                      <m:e>
                        <m:r>
                          <a:rPr lang="en-US" altLang="zh-CN" sz="2400" i="1" dirty="0">
                            <a:latin typeface="Cambria Math"/>
                          </a:rPr>
                          <m:t>𝒗</m:t>
                        </m:r>
                      </m:e>
                      <m:sup>
                        <m:r>
                          <a:rPr lang="en-US" altLang="zh-CN" sz="2400" i="1" dirty="0">
                            <a:latin typeface="Cambria Math"/>
                          </a:rPr>
                          <m:t>𝒌</m:t>
                        </m:r>
                      </m:sup>
                    </m:sSup>
                  </m:oMath>
                </a14:m>
                <a:r>
                  <a:rPr lang="zh-CN" altLang="en-US" sz="2400" dirty="0"/>
                  <a:t>表示为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𝝁</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𝒘</m:t>
                        </m:r>
                      </m:e>
                      <m:sup>
                        <m:r>
                          <a:rPr lang="en-US" altLang="zh-CN" sz="2400" i="1">
                            <a:latin typeface="Cambria Math"/>
                          </a:rPr>
                          <m:t>𝒌</m:t>
                        </m:r>
                      </m:sup>
                    </m:sSup>
                  </m:oMath>
                </a14:m>
                <a:endParaRPr lang="en-US" altLang="zh-CN" sz="2400" dirty="0"/>
              </a:p>
              <a:p>
                <a:r>
                  <a:rPr lang="en-US" altLang="zh-CN" sz="2400" dirty="0"/>
                  <a:t>3. </a:t>
                </a:r>
                <a:r>
                  <a:rPr lang="zh-CN" altLang="en-US" sz="2400" dirty="0"/>
                  <a:t>计算</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𝒚</m:t>
                        </m:r>
                      </m:e>
                      <m:sup>
                        <m:r>
                          <a:rPr lang="en-US" altLang="zh-CN" sz="2400" i="1">
                            <a:latin typeface="Cambria Math"/>
                          </a:rPr>
                          <m:t>𝒌</m:t>
                        </m:r>
                        <m:r>
                          <a:rPr lang="en-US" altLang="zh-CN" sz="2400" i="1">
                            <a:latin typeface="Cambria Math"/>
                          </a:rPr>
                          <m:t>+</m:t>
                        </m:r>
                        <m:r>
                          <a:rPr lang="en-US" altLang="zh-CN" sz="2400" i="1">
                            <a:latin typeface="Cambria Math"/>
                          </a:rPr>
                          <m:t>𝟏</m:t>
                        </m:r>
                      </m:sup>
                    </m:sSup>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𝒚</m:t>
                                </m:r>
                              </m:e>
                              <m:sup>
                                <m:r>
                                  <a:rPr lang="en-US" altLang="zh-CN" sz="2400" i="1">
                                    <a:latin typeface="Cambria Math"/>
                                  </a:rPr>
                                  <m:t>𝒌</m:t>
                                </m:r>
                              </m:sup>
                            </m:sSup>
                          </m:e>
                        </m:d>
                      </m:e>
                    </m:d>
                    <m:r>
                      <a:rPr lang="en-US" altLang="zh-CN" sz="2400" i="1">
                        <a:latin typeface="Cambria Math"/>
                      </a:rPr>
                      <m:t>+</m:t>
                    </m:r>
                    <m:d>
                      <m:dPr>
                        <m:ctrlPr>
                          <a:rPr lang="en-US" altLang="zh-CN" sz="2400" i="1">
                            <a:latin typeface="Cambria Math" panose="02040503050406030204" pitchFamily="18" charset="0"/>
                          </a:rPr>
                        </m:ctrlPr>
                      </m:dPr>
                      <m:e>
                        <m:r>
                          <a:rPr lang="en-US" altLang="zh-CN" sz="2400" i="1">
                            <a:latin typeface="Cambria Math"/>
                          </a:rPr>
                          <m:t>𝟏</m:t>
                        </m:r>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e>
                    </m:d>
                    <m:sSup>
                      <m:sSupPr>
                        <m:ctrlPr>
                          <a:rPr lang="en-US" altLang="zh-CN" sz="2400" i="1">
                            <a:latin typeface="Cambria Math" panose="02040503050406030204" pitchFamily="18" charset="0"/>
                          </a:rPr>
                        </m:ctrlPr>
                      </m:sSupPr>
                      <m:e>
                        <m:r>
                          <a:rPr lang="en-US" altLang="zh-CN" sz="2400" i="1">
                            <a:latin typeface="Cambria Math"/>
                          </a:rPr>
                          <m:t>𝒚</m:t>
                        </m:r>
                      </m:e>
                      <m:sup>
                        <m:r>
                          <a:rPr lang="en-US" altLang="zh-CN" sz="2400" i="1">
                            <a:latin typeface="Cambria Math"/>
                          </a:rPr>
                          <m:t>𝒌</m:t>
                        </m:r>
                      </m:sup>
                    </m:sSup>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sSub>
                      <m:sSubPr>
                        <m:ctrlPr>
                          <a:rPr lang="en-US" altLang="zh-CN" sz="2400" i="1">
                            <a:latin typeface="Cambria Math" panose="02040503050406030204" pitchFamily="18" charset="0"/>
                          </a:rPr>
                        </m:ctrlPr>
                      </m:sSubPr>
                      <m:e>
                        <m:r>
                          <a:rPr lang="en-US" altLang="zh-CN" sz="2400" i="1">
                            <a:latin typeface="Cambria Math"/>
                          </a:rPr>
                          <m:t>𝑵</m:t>
                        </m:r>
                      </m:e>
                      <m:sub>
                        <m:r>
                          <a:rPr lang="en-US" altLang="zh-CN" sz="2400" i="1">
                            <a:latin typeface="Cambria Math"/>
                          </a:rPr>
                          <m:t>𝒄</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𝝁</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𝒘</m:t>
                            </m:r>
                          </m:e>
                          <m:sup>
                            <m:r>
                              <a:rPr lang="en-US" altLang="zh-CN" sz="2400" i="1">
                                <a:latin typeface="Cambria Math"/>
                              </a:rPr>
                              <m:t>𝒌</m:t>
                            </m:r>
                          </m:sup>
                        </m:sSup>
                      </m:e>
                    </m:d>
                    <m:r>
                      <a:rPr lang="en-US" altLang="zh-CN" sz="2400" i="1">
                        <a:latin typeface="Cambria Math"/>
                      </a:rPr>
                      <m:t>+</m:t>
                    </m:r>
                    <m:d>
                      <m:dPr>
                        <m:ctrlPr>
                          <a:rPr lang="en-US" altLang="zh-CN" sz="2400" i="1">
                            <a:latin typeface="Cambria Math" panose="02040503050406030204" pitchFamily="18" charset="0"/>
                          </a:rPr>
                        </m:ctrlPr>
                      </m:dPr>
                      <m:e>
                        <m:r>
                          <a:rPr lang="en-US" altLang="zh-CN" sz="2400" i="1">
                            <a:latin typeface="Cambria Math"/>
                          </a:rPr>
                          <m:t>𝟏</m:t>
                        </m:r>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e>
                    </m:d>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sup>
                        </m:sSup>
                      </m:e>
                    </m:d>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𝝁</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𝒘</m:t>
                            </m:r>
                          </m:e>
                          <m:sup>
                            <m:r>
                              <a:rPr lang="en-US" altLang="zh-CN" sz="2400" i="1">
                                <a:latin typeface="Cambria Math"/>
                              </a:rPr>
                              <m:t>𝒌</m:t>
                            </m:r>
                          </m:sup>
                        </m:sSup>
                      </m:e>
                    </m:d>
                    <m:r>
                      <a:rPr lang="en-US" altLang="zh-CN" sz="2400" i="1">
                        <a:latin typeface="Cambria Math"/>
                      </a:rPr>
                      <m:t>+(</m:t>
                    </m:r>
                    <m:r>
                      <a:rPr lang="en-US" altLang="zh-CN" sz="2400" i="1">
                        <a:latin typeface="Cambria Math"/>
                      </a:rPr>
                      <m:t>𝟏</m:t>
                    </m:r>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𝝆</m:t>
                            </m:r>
                          </m:e>
                          <m:sub>
                            <m:r>
                              <a:rPr lang="en-US" altLang="zh-CN" sz="2400" i="1">
                                <a:latin typeface="Cambria Math"/>
                              </a:rPr>
                              <m:t>𝒌</m:t>
                            </m:r>
                          </m:sub>
                        </m:sSub>
                      </m:num>
                      <m:den>
                        <m:r>
                          <a:rPr lang="en-US" altLang="zh-CN" sz="2400" i="1">
                            <a:latin typeface="Cambria Math"/>
                          </a:rPr>
                          <m:t>𝟐</m:t>
                        </m:r>
                      </m:den>
                    </m:f>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𝒌</m:t>
                        </m:r>
                      </m:sup>
                    </m:sSup>
                    <m:r>
                      <a:rPr lang="en-US" altLang="zh-CN" sz="2400" i="1">
                        <a:latin typeface="Cambria Math"/>
                      </a:rPr>
                      <m:t>+</m:t>
                    </m:r>
                    <m:r>
                      <a:rPr lang="en-US" altLang="zh-CN" sz="2400" i="1">
                        <a:latin typeface="Cambria Math"/>
                      </a:rPr>
                      <m:t>𝒄</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𝒌</m:t>
                        </m:r>
                      </m:sup>
                    </m:sSup>
                    <m:r>
                      <a:rPr lang="en-US" altLang="zh-CN" sz="2400" i="1">
                        <a:latin typeface="Cambria Math"/>
                      </a:rPr>
                      <m:t>)</m:t>
                    </m:r>
                  </m:oMath>
                </a14:m>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b="-6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775722"/>
      </p:ext>
    </p:extLst>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由于</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oMath>
                </a14:m>
                <a:r>
                  <a:rPr lang="en-US" altLang="zh-CN" sz="1800" dirty="0"/>
                  <a:t>,</a:t>
                </a:r>
                <a:r>
                  <a:rPr lang="zh-CN" altLang="en-US" sz="1800" dirty="0"/>
                  <a:t>从而</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sSup>
                      <m:sSupPr>
                        <m:ctrlPr>
                          <a:rPr lang="en-US" altLang="zh-CN" sz="1800" i="1">
                            <a:latin typeface="Cambria Math" panose="02040503050406030204" pitchFamily="18" charset="0"/>
                          </a:rPr>
                        </m:ctrlPr>
                      </m:sSupPr>
                      <m:e>
                        <m:r>
                          <a:rPr lang="en-US" altLang="zh-CN" sz="1800" i="1">
                            <a:latin typeface="Cambria Math"/>
                          </a:rPr>
                          <m:t>+</m:t>
                        </m:r>
                        <m:r>
                          <a:rPr lang="en-US" altLang="zh-CN" sz="1800" i="1">
                            <a:latin typeface="Cambria Math"/>
                          </a:rPr>
                          <m:t>𝝁</m:t>
                        </m:r>
                      </m:e>
                      <m:sup>
                        <m:r>
                          <a:rPr lang="en-US" altLang="zh-CN" sz="1800" i="1">
                            <a:latin typeface="Cambria Math"/>
                          </a:rPr>
                          <m:t>𝒌</m:t>
                        </m:r>
                      </m:sup>
                    </m:sSup>
                    <m:r>
                      <a:rPr lang="en-US" altLang="zh-CN" sz="1800" i="1">
                        <a:latin typeface="Cambria Math"/>
                      </a:rPr>
                      <m:t>=</m:t>
                    </m:r>
                    <m:r>
                      <a:rPr lang="en-US" altLang="zh-CN" sz="1800" i="1">
                        <a:latin typeface="Cambria Math"/>
                      </a:rPr>
                      <m:t>𝒄</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r>
                      <a:rPr lang="en-US" altLang="zh-CN" sz="1800" i="1">
                        <a:latin typeface="Cambria Math"/>
                      </a:rPr>
                      <m:t>)</m:t>
                    </m:r>
                  </m:oMath>
                </a14:m>
                <a:r>
                  <a:rPr lang="en-US" altLang="zh-CN" sz="1800" dirty="0"/>
                  <a:t>,</a:t>
                </a:r>
                <a:r>
                  <a:rPr lang="zh-CN" altLang="en-US" sz="1800" dirty="0"/>
                  <a:t>因此</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𝒚</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r>
                          <a:rPr lang="en-US" altLang="zh-CN" sz="1800" i="1">
                            <a:latin typeface="Cambria Math"/>
                          </a:rPr>
                          <m:t>−</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e>
                        </m:d>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num>
                      <m:den>
                        <m:r>
                          <a:rPr lang="en-US" altLang="zh-CN" sz="1800" i="1">
                            <a:latin typeface="Cambria Math"/>
                          </a:rPr>
                          <m:t>𝟐</m:t>
                        </m:r>
                      </m:den>
                    </m:f>
                    <m:d>
                      <m:dPr>
                        <m:ctrlPr>
                          <a:rPr lang="en-US" altLang="zh-CN" sz="1800" i="1">
                            <a:latin typeface="Cambria Math" panose="02040503050406030204" pitchFamily="18" charset="0"/>
                          </a:rPr>
                        </m:ctrlPr>
                      </m:dPr>
                      <m:e>
                        <m:r>
                          <a:rPr lang="en-US" altLang="zh-CN" sz="1800" i="1">
                            <a:latin typeface="Cambria Math"/>
                          </a:rPr>
                          <m:t>𝟐</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oMath>
                </a14:m>
                <a:endParaRPr lang="en-US" altLang="zh-CN" sz="1800" dirty="0"/>
              </a:p>
              <a:p>
                <a:r>
                  <a:rPr lang="zh-CN" altLang="en-US" sz="1800" dirty="0"/>
                  <a:t>因此，根据序列</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e>
                    </m:d>
                  </m:oMath>
                </a14:m>
                <a:r>
                  <a:rPr lang="en-US" altLang="zh-CN" sz="1800" dirty="0"/>
                  <a:t> ,</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e>
                    </m:d>
                  </m:oMath>
                </a14:m>
                <a:r>
                  <a:rPr lang="en-US" altLang="zh-CN" sz="1800" dirty="0"/>
                  <a:t>,</a:t>
                </a:r>
                <a:r>
                  <a:rPr lang="zh-CN" altLang="en-US" sz="1800" dirty="0"/>
                  <a:t>算法实现如下，从任意</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𝟎</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𝟎</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zh-CN" altLang="en-US" sz="1800" dirty="0"/>
                  <a:t>开始</a:t>
                </a:r>
                <a:endParaRPr lang="en-US" altLang="zh-CN" sz="1800" dirty="0"/>
              </a:p>
              <a:p>
                <a:r>
                  <a:rPr lang="en-US" altLang="zh-CN" sz="1800" dirty="0"/>
                  <a:t>1.</a:t>
                </a:r>
                <a:r>
                  <a:rPr lang="zh-CN" altLang="en-US" sz="1800" dirty="0"/>
                  <a:t>找</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oMath>
                </a14:m>
                <a:r>
                  <a:rPr lang="zh-CN" altLang="en-US" sz="1800" dirty="0"/>
                  <a:t>使得</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oMath>
                </a14:m>
                <a:r>
                  <a:rPr lang="zh-CN" altLang="en-US" sz="1800" dirty="0"/>
                  <a:t>和</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a:rPr>
                          <m:t>𝝁</m:t>
                        </m:r>
                      </m:e>
                      <m:sup>
                        <m:r>
                          <a:rPr lang="en-US" altLang="zh-CN" sz="1800" i="1" dirty="0">
                            <a:latin typeface="Cambria Math"/>
                          </a:rPr>
                          <m:t>𝒌</m:t>
                        </m:r>
                      </m:sup>
                    </m:sSup>
                    <m:r>
                      <a:rPr lang="en-US" altLang="zh-CN" sz="1800" i="1" dirty="0">
                        <a:latin typeface="Cambria Math"/>
                      </a:rPr>
                      <m:t>+</m:t>
                    </m:r>
                    <m:r>
                      <a:rPr lang="en-US" altLang="zh-CN" sz="1800" i="1" dirty="0">
                        <a:latin typeface="Cambria Math"/>
                      </a:rPr>
                      <m:t>𝒄</m:t>
                    </m:r>
                    <m:sSup>
                      <m:sSupPr>
                        <m:ctrlPr>
                          <a:rPr lang="en-US" altLang="zh-CN" sz="1800" i="1" dirty="0">
                            <a:latin typeface="Cambria Math" panose="02040503050406030204" pitchFamily="18" charset="0"/>
                          </a:rPr>
                        </m:ctrlPr>
                      </m:sSupPr>
                      <m:e>
                        <m:r>
                          <a:rPr lang="en-US" altLang="zh-CN" sz="1800" i="1" dirty="0">
                            <a:latin typeface="Cambria Math"/>
                          </a:rPr>
                          <m:t>𝒘</m:t>
                        </m:r>
                      </m:e>
                      <m:sup>
                        <m:r>
                          <a:rPr lang="en-US" altLang="zh-CN" sz="1800" i="1" dirty="0">
                            <a:latin typeface="Cambria Math"/>
                          </a:rPr>
                          <m:t>𝒌</m:t>
                        </m:r>
                      </m:sup>
                    </m:sSup>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𝝀</m:t>
                        </m:r>
                      </m:e>
                      <m:sup>
                        <m:r>
                          <a:rPr lang="en-US" altLang="zh-CN" sz="1800" i="1" dirty="0">
                            <a:latin typeface="Cambria Math"/>
                          </a:rPr>
                          <m:t>𝒌</m:t>
                        </m:r>
                      </m:sup>
                    </m:sSup>
                    <m:r>
                      <a:rPr lang="en-US" altLang="zh-CN" sz="1800" i="1" dirty="0">
                        <a:latin typeface="Cambria Math"/>
                      </a:rPr>
                      <m:t>−</m:t>
                    </m:r>
                    <m:r>
                      <a:rPr lang="en-US" altLang="zh-CN" sz="1800" i="1" dirty="0">
                        <a:latin typeface="Cambria Math"/>
                      </a:rPr>
                      <m:t>𝒄</m:t>
                    </m:r>
                    <m:sSup>
                      <m:sSupPr>
                        <m:ctrlPr>
                          <a:rPr lang="en-US" altLang="zh-CN" sz="1800" i="1" dirty="0">
                            <a:latin typeface="Cambria Math" panose="02040503050406030204" pitchFamily="18" charset="0"/>
                          </a:rPr>
                        </m:ctrlPr>
                      </m:sSupPr>
                      <m:e>
                        <m:r>
                          <a:rPr lang="en-US" altLang="zh-CN" sz="1800" i="1" dirty="0">
                            <a:latin typeface="Cambria Math"/>
                          </a:rPr>
                          <m:t>𝒗</m:t>
                        </m:r>
                      </m:e>
                      <m:sup>
                        <m:r>
                          <a:rPr lang="en-US" altLang="zh-CN" sz="1800" i="1" dirty="0">
                            <a:latin typeface="Cambria Math"/>
                          </a:rPr>
                          <m:t>𝒌</m:t>
                        </m:r>
                      </m:sup>
                    </m:sSup>
                    <m:r>
                      <a:rPr lang="en-US" altLang="zh-CN" sz="1800" i="1" dirty="0">
                        <a:latin typeface="Cambria Math"/>
                      </a:rPr>
                      <m:t>  </m:t>
                    </m:r>
                    <m:d>
                      <m:dPr>
                        <m:ctrlPr>
                          <a:rPr lang="en-US" altLang="zh-CN" sz="1800" i="1" dirty="0">
                            <a:solidFill>
                              <a:srgbClr val="CC00CC"/>
                            </a:solidFill>
                            <a:latin typeface="Cambria Math" panose="02040503050406030204" pitchFamily="18" charset="0"/>
                          </a:rPr>
                        </m:ctrlPr>
                      </m:dPr>
                      <m:e>
                        <m:r>
                          <a:rPr lang="en-US" altLang="zh-CN" sz="1800" i="1" dirty="0">
                            <a:solidFill>
                              <a:srgbClr val="CC00CC"/>
                            </a:solidFill>
                            <a:latin typeface="Cambria Math"/>
                          </a:rPr>
                          <m:t>𝒆</m:t>
                        </m:r>
                        <m:r>
                          <a:rPr lang="en-US" altLang="zh-CN" sz="1800" i="1" dirty="0">
                            <a:solidFill>
                              <a:srgbClr val="CC00CC"/>
                            </a:solidFill>
                            <a:latin typeface="Cambria Math"/>
                          </a:rPr>
                          <m:t>𝟐𝟔</m:t>
                        </m:r>
                      </m:e>
                    </m:d>
                  </m:oMath>
                </a14:m>
                <a:endParaRPr lang="en-US" altLang="zh-CN" sz="1800" dirty="0"/>
              </a:p>
              <a:p>
                <a:r>
                  <a:rPr lang="en-US" altLang="zh-CN" sz="1800" dirty="0"/>
                  <a:t>2.</a:t>
                </a:r>
                <a:r>
                  <a:rPr lang="zh-CN" altLang="en-US" sz="1800" dirty="0"/>
                  <a:t>找</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r>
                          <a:rPr lang="en-US" altLang="zh-CN" sz="1800" i="1">
                            <a:latin typeface="Cambria Math"/>
                          </a:rPr>
                          <m:t>+</m:t>
                        </m:r>
                        <m:r>
                          <a:rPr lang="en-US" altLang="zh-CN" sz="1800" i="1">
                            <a:latin typeface="Cambria Math"/>
                          </a:rPr>
                          <m:t>𝟏</m:t>
                        </m:r>
                      </m:sup>
                    </m:sSup>
                  </m:oMath>
                </a14:m>
                <a:r>
                  <a:rPr lang="zh-CN" altLang="en-US" sz="1800" dirty="0"/>
                  <a:t>使得</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oMath>
                </a14:m>
                <a:r>
                  <a:rPr lang="zh-CN" altLang="en-US" sz="1800" dirty="0"/>
                  <a:t>和</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a:rPr>
                          <m:t>𝝀</m:t>
                        </m:r>
                      </m:e>
                      <m:sup>
                        <m:r>
                          <a:rPr lang="en-US" altLang="zh-CN" sz="1800" i="1" dirty="0">
                            <a:latin typeface="Cambria Math"/>
                          </a:rPr>
                          <m:t>𝒌</m:t>
                        </m:r>
                        <m:r>
                          <a:rPr lang="en-US" altLang="zh-CN" sz="1800" i="1" dirty="0">
                            <a:latin typeface="Cambria Math"/>
                          </a:rPr>
                          <m:t>+</m:t>
                        </m:r>
                        <m:r>
                          <a:rPr lang="en-US" altLang="zh-CN" sz="1800" i="1" dirty="0">
                            <a:latin typeface="Cambria Math"/>
                          </a:rPr>
                          <m:t>𝟏</m:t>
                        </m:r>
                      </m:sup>
                    </m:sSup>
                    <m:r>
                      <a:rPr lang="en-US" altLang="zh-CN" sz="1800" i="1" dirty="0">
                        <a:latin typeface="Cambria Math"/>
                      </a:rPr>
                      <m:t>+</m:t>
                    </m:r>
                    <m:r>
                      <a:rPr lang="en-US" altLang="zh-CN" sz="1800" i="1" dirty="0">
                        <a:latin typeface="Cambria Math"/>
                      </a:rPr>
                      <m:t>𝒄</m:t>
                    </m:r>
                    <m:sSup>
                      <m:sSupPr>
                        <m:ctrlPr>
                          <a:rPr lang="en-US" altLang="zh-CN" sz="1800" i="1" dirty="0">
                            <a:latin typeface="Cambria Math" panose="02040503050406030204" pitchFamily="18" charset="0"/>
                          </a:rPr>
                        </m:ctrlPr>
                      </m:sSupPr>
                      <m:e>
                        <m:r>
                          <a:rPr lang="en-US" altLang="zh-CN" sz="1800" i="1" dirty="0">
                            <a:latin typeface="Cambria Math"/>
                          </a:rPr>
                          <m:t>𝒗</m:t>
                        </m:r>
                      </m:e>
                      <m:sup>
                        <m:r>
                          <a:rPr lang="en-US" altLang="zh-CN" sz="1800" i="1" dirty="0">
                            <a:latin typeface="Cambria Math"/>
                          </a:rPr>
                          <m:t>𝒌</m:t>
                        </m:r>
                        <m:r>
                          <a:rPr lang="en-US" altLang="zh-CN" sz="1800" i="1" dirty="0">
                            <a:latin typeface="Cambria Math"/>
                          </a:rPr>
                          <m:t>+</m:t>
                        </m:r>
                        <m:r>
                          <a:rPr lang="en-US" altLang="zh-CN" sz="1800" i="1" dirty="0">
                            <a:latin typeface="Cambria Math"/>
                          </a:rPr>
                          <m:t>𝟏</m:t>
                        </m:r>
                      </m:sup>
                    </m:sSup>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𝝆</m:t>
                        </m:r>
                      </m:e>
                      <m:sub>
                        <m:r>
                          <a:rPr lang="en-US" altLang="zh-CN" sz="1800" i="1" dirty="0">
                            <a:latin typeface="Cambria Math"/>
                          </a:rPr>
                          <m:t>𝒌</m:t>
                        </m:r>
                      </m:sub>
                    </m:sSub>
                    <m:sSup>
                      <m:sSupPr>
                        <m:ctrlPr>
                          <a:rPr lang="en-US" altLang="zh-CN" sz="1800" i="1" dirty="0">
                            <a:latin typeface="Cambria Math" panose="02040503050406030204" pitchFamily="18" charset="0"/>
                          </a:rPr>
                        </m:ctrlPr>
                      </m:sSupPr>
                      <m:e>
                        <m:r>
                          <a:rPr lang="en-US" altLang="zh-CN" sz="1800" i="1" dirty="0">
                            <a:latin typeface="Cambria Math"/>
                          </a:rPr>
                          <m:t>𝝁</m:t>
                        </m:r>
                      </m:e>
                      <m:sup>
                        <m:r>
                          <a:rPr lang="en-US" altLang="zh-CN" sz="1800" i="1" dirty="0">
                            <a:latin typeface="Cambria Math"/>
                          </a:rPr>
                          <m:t>𝒌</m:t>
                        </m:r>
                      </m:sup>
                    </m:sSup>
                    <m:r>
                      <a:rPr lang="en-US" altLang="zh-CN" sz="1800" i="1" dirty="0">
                        <a:latin typeface="Cambria Math"/>
                      </a:rPr>
                      <m:t>+</m:t>
                    </m:r>
                    <m:d>
                      <m:dPr>
                        <m:ctrlPr>
                          <a:rPr lang="en-US" altLang="zh-CN" sz="1800" i="1" dirty="0">
                            <a:latin typeface="Cambria Math" panose="02040503050406030204" pitchFamily="18" charset="0"/>
                          </a:rPr>
                        </m:ctrlPr>
                      </m:dPr>
                      <m:e>
                        <m:r>
                          <a:rPr lang="en-US" altLang="zh-CN" sz="1800" i="1" dirty="0">
                            <a:latin typeface="Cambria Math"/>
                          </a:rPr>
                          <m:t>𝟏</m:t>
                        </m:r>
                        <m:r>
                          <a:rPr lang="en-US" altLang="zh-CN" sz="1800" i="1" dirty="0">
                            <a:latin typeface="Cambria Math"/>
                          </a:rPr>
                          <m:t>−</m:t>
                        </m:r>
                        <m:sSub>
                          <m:sSubPr>
                            <m:ctrlPr>
                              <a:rPr lang="en-US" altLang="zh-CN" sz="1800" i="1" dirty="0">
                                <a:latin typeface="Cambria Math" panose="02040503050406030204" pitchFamily="18" charset="0"/>
                              </a:rPr>
                            </m:ctrlPr>
                          </m:sSubPr>
                          <m:e>
                            <m:r>
                              <a:rPr lang="en-US" altLang="zh-CN" sz="1800" i="1" dirty="0">
                                <a:latin typeface="Cambria Math"/>
                              </a:rPr>
                              <m:t>𝝆</m:t>
                            </m:r>
                          </m:e>
                          <m:sub>
                            <m:r>
                              <a:rPr lang="en-US" altLang="zh-CN" sz="1800" i="1" dirty="0">
                                <a:latin typeface="Cambria Math"/>
                              </a:rPr>
                              <m:t>𝒌</m:t>
                            </m:r>
                          </m:sub>
                        </m:sSub>
                      </m:e>
                    </m:d>
                    <m:sSup>
                      <m:sSupPr>
                        <m:ctrlPr>
                          <a:rPr lang="en-US" altLang="zh-CN" sz="1800" i="1" dirty="0">
                            <a:latin typeface="Cambria Math" panose="02040503050406030204" pitchFamily="18" charset="0"/>
                          </a:rPr>
                        </m:ctrlPr>
                      </m:sSupPr>
                      <m:e>
                        <m:r>
                          <a:rPr lang="en-US" altLang="zh-CN" sz="1800" i="1" dirty="0">
                            <a:latin typeface="Cambria Math"/>
                          </a:rPr>
                          <m:t>𝝀</m:t>
                        </m:r>
                      </m:e>
                      <m:sup>
                        <m:r>
                          <a:rPr lang="en-US" altLang="zh-CN" sz="1800" i="1" dirty="0">
                            <a:latin typeface="Cambria Math"/>
                          </a:rPr>
                          <m:t>𝒌</m:t>
                        </m:r>
                      </m:sup>
                    </m:sSup>
                    <m:r>
                      <a:rPr lang="en-US" altLang="zh-CN" sz="1800" i="1" dirty="0">
                        <a:latin typeface="Cambria Math"/>
                      </a:rPr>
                      <m:t>+</m:t>
                    </m:r>
                    <m:r>
                      <a:rPr lang="en-US" altLang="zh-CN" sz="1800" i="1" dirty="0">
                        <a:latin typeface="Cambria Math"/>
                      </a:rPr>
                      <m:t>𝒄</m:t>
                    </m:r>
                    <m:sSup>
                      <m:sSupPr>
                        <m:ctrlPr>
                          <a:rPr lang="en-US" altLang="zh-CN" sz="1800" i="1" dirty="0">
                            <a:latin typeface="Cambria Math" panose="02040503050406030204" pitchFamily="18" charset="0"/>
                          </a:rPr>
                        </m:ctrlPr>
                      </m:sSupPr>
                      <m:e>
                        <m:r>
                          <a:rPr lang="en-US" altLang="zh-CN" sz="1800" i="1" dirty="0">
                            <a:latin typeface="Cambria Math"/>
                          </a:rPr>
                          <m:t>𝒗</m:t>
                        </m:r>
                      </m:e>
                      <m:sup>
                        <m:r>
                          <a:rPr lang="en-US" altLang="zh-CN" sz="1800" i="1" dirty="0">
                            <a:latin typeface="Cambria Math"/>
                          </a:rPr>
                          <m:t>𝒌</m:t>
                        </m:r>
                      </m:sup>
                    </m:sSup>
                    <m:r>
                      <a:rPr lang="en-US" altLang="zh-CN" sz="1800" i="1" dirty="0">
                        <a:latin typeface="Cambria Math"/>
                      </a:rPr>
                      <m:t>  </m:t>
                    </m:r>
                    <m:r>
                      <a:rPr lang="en-US" altLang="zh-CN" sz="1800" i="1" dirty="0">
                        <a:solidFill>
                          <a:srgbClr val="CC00CC"/>
                        </a:solidFill>
                        <a:latin typeface="Cambria Math"/>
                      </a:rPr>
                      <m:t>(</m:t>
                    </m:r>
                    <m:r>
                      <a:rPr lang="en-US" altLang="zh-CN" sz="1800" i="1" dirty="0">
                        <a:solidFill>
                          <a:srgbClr val="CC00CC"/>
                        </a:solidFill>
                        <a:latin typeface="Cambria Math"/>
                      </a:rPr>
                      <m:t>𝒆</m:t>
                    </m:r>
                    <m:r>
                      <a:rPr lang="en-US" altLang="zh-CN" sz="1800" i="1" dirty="0">
                        <a:solidFill>
                          <a:srgbClr val="CC00CC"/>
                        </a:solidFill>
                        <a:latin typeface="Cambria Math"/>
                      </a:rPr>
                      <m:t>𝟐𝟕</m:t>
                    </m:r>
                    <m:r>
                      <a:rPr lang="en-US" altLang="zh-CN" sz="1800" i="1" dirty="0">
                        <a:solidFill>
                          <a:srgbClr val="CC00CC"/>
                        </a:solidFill>
                        <a:latin typeface="Cambria Math"/>
                      </a:rPr>
                      <m:t>)</m:t>
                    </m:r>
                  </m:oMath>
                </a14:m>
                <a:endParaRPr lang="en-US" altLang="zh-CN" sz="1800" dirty="0">
                  <a:solidFill>
                    <a:srgbClr val="CC00CC"/>
                  </a:solidFill>
                </a:endParaRPr>
              </a:p>
              <a:p>
                <a:r>
                  <a:rPr lang="zh-CN" altLang="en-US" sz="1800" dirty="0"/>
                  <a:t>我们知道这种情况，向量</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𝒚</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r>
                          <a:rPr lang="en-US" altLang="zh-CN" sz="1800" i="1">
                            <a:latin typeface="Cambria Math"/>
                          </a:rPr>
                          <m:t>+</m:t>
                        </m:r>
                        <m:r>
                          <a:rPr lang="en-US" altLang="zh-CN" sz="1800" i="1">
                            <a:latin typeface="Cambria Math"/>
                          </a:rPr>
                          <m:t>𝟏</m:t>
                        </m:r>
                      </m:sup>
                    </m:sSup>
                  </m:oMath>
                </a14:m>
                <a:r>
                  <a:rPr lang="zh-CN" altLang="en-US" sz="1800" dirty="0"/>
                  <a:t>应收敛到形如</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𝒚</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m:t>
                        </m:r>
                      </m:sup>
                    </m:sSup>
                  </m:oMath>
                </a14:m>
                <a:r>
                  <a:rPr lang="zh-CN" altLang="en-US" sz="1800" dirty="0"/>
                  <a:t>的点，这里</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e>
                    </m:d>
                    <m:r>
                      <a:rPr lang="en-US" altLang="zh-CN" sz="1800" i="1">
                        <a:latin typeface="Cambria Math"/>
                      </a:rPr>
                      <m:t>, −</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m:t>
                        </m:r>
                      </m:sup>
                    </m:sSup>
                    <m:r>
                      <a:rPr lang="en-US" altLang="zh-CN" sz="1800" i="1">
                        <a:latin typeface="Cambria Math"/>
                      </a:rPr>
                      <m:t>∈</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r>
                      <a:rPr lang="en-US" altLang="zh-CN" sz="1800" i="1">
                        <a:latin typeface="Cambria Math"/>
                      </a:rPr>
                      <m:t>𝝀</m:t>
                    </m:r>
                    <m:r>
                      <a:rPr lang="en-US" altLang="zh-CN" sz="1800" i="1">
                        <a:latin typeface="Cambria Math"/>
                      </a:rPr>
                      <m:t>)</m:t>
                    </m:r>
                  </m:oMath>
                </a14:m>
                <a:r>
                  <a:rPr lang="en-US" altLang="zh-CN" sz="1800" dirty="0"/>
                  <a:t>,</a:t>
                </a:r>
                <a:r>
                  <a:rPr lang="zh-CN" altLang="en-US" sz="1800" dirty="0"/>
                  <a:t>意味着</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oMath>
                </a14:m>
                <a:r>
                  <a:rPr lang="zh-CN" altLang="en-US" sz="1800" dirty="0"/>
                  <a:t>为</a:t>
                </a:r>
                <a14:m>
                  <m:oMath xmlns:m="http://schemas.openxmlformats.org/officeDocument/2006/math">
                    <m:d>
                      <m:dPr>
                        <m:ctrlPr>
                          <a:rPr lang="en-US" altLang="zh-CN" sz="2000" i="1" dirty="0">
                            <a:solidFill>
                              <a:srgbClr val="CC00CC"/>
                            </a:solidFill>
                            <a:latin typeface="Cambria Math" panose="02040503050406030204" pitchFamily="18" charset="0"/>
                          </a:rPr>
                        </m:ctrlPr>
                      </m:dPr>
                      <m:e>
                        <m:r>
                          <a:rPr lang="en-US" altLang="zh-CN" sz="2000" i="1" dirty="0">
                            <a:solidFill>
                              <a:srgbClr val="CC00CC"/>
                            </a:solidFill>
                            <a:latin typeface="Cambria Math"/>
                          </a:rPr>
                          <m:t>𝒆</m:t>
                        </m:r>
                        <m:r>
                          <a:rPr lang="en-US" altLang="zh-CN" sz="2000" i="1" dirty="0">
                            <a:solidFill>
                              <a:srgbClr val="CC00CC"/>
                            </a:solidFill>
                            <a:latin typeface="Cambria Math"/>
                          </a:rPr>
                          <m:t>𝟐𝟐</m:t>
                        </m:r>
                      </m:e>
                    </m:d>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𝝀</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sub>
                    </m:sSub>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 </m:t>
                    </m:r>
                  </m:oMath>
                </a14:m>
                <a:r>
                  <a:rPr lang="zh-CN" altLang="en-US" sz="1800" dirty="0"/>
                  <a:t>的解。这种计算的模式是广义</a:t>
                </a:r>
                <a:r>
                  <a:rPr lang="en-US" altLang="zh-CN" sz="1800" dirty="0"/>
                  <a:t>Douglas-</a:t>
                </a:r>
                <a:r>
                  <a:rPr lang="en-US" altLang="zh-CN" sz="1800" dirty="0" err="1"/>
                  <a:t>Rachford</a:t>
                </a:r>
                <a:r>
                  <a:rPr lang="en-US" altLang="zh-CN" sz="1800" dirty="0"/>
                  <a:t> Splitting</a:t>
                </a:r>
                <a:r>
                  <a:rPr lang="zh-CN" altLang="en-US" sz="1800" dirty="0"/>
                  <a:t>的一个例子。也是隐藏在其他集中算法收敛性后的基本引擎，包括用于随机规划的</a:t>
                </a:r>
                <a:r>
                  <a:rPr lang="en-US" altLang="zh-CN" sz="1800" dirty="0"/>
                  <a:t>progressive hedging method.</a:t>
                </a:r>
              </a:p>
              <a:p>
                <a:r>
                  <a:rPr lang="zh-CN" altLang="en-US" sz="1800" dirty="0"/>
                  <a:t>现在考虑对于特殊函数</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𝒒</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𝒒</m:t>
                        </m:r>
                      </m:e>
                      <m:sub>
                        <m:r>
                          <a:rPr lang="en-US" altLang="zh-CN" sz="1800" i="1">
                            <a:latin typeface="Cambria Math"/>
                          </a:rPr>
                          <m:t>𝟐</m:t>
                        </m:r>
                      </m:sub>
                    </m:sSub>
                  </m:oMath>
                </a14:m>
                <a:r>
                  <a:rPr lang="en-US" altLang="zh-CN" sz="1800" dirty="0"/>
                  <a:t>,</a:t>
                </a:r>
                <a:r>
                  <a:rPr lang="zh-CN" altLang="en-US" sz="1800" dirty="0"/>
                  <a:t>其定义如</a:t>
                </a:r>
                <a14:m>
                  <m:oMath xmlns:m="http://schemas.openxmlformats.org/officeDocument/2006/math">
                    <m:r>
                      <a:rPr lang="en-US" altLang="zh-CN" sz="1800" i="1">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𝟐𝟏</m:t>
                    </m:r>
                    <m:r>
                      <a:rPr lang="en-US" altLang="zh-CN" sz="1800" i="1">
                        <a:solidFill>
                          <a:srgbClr val="CC00CC"/>
                        </a:solidFill>
                        <a:latin typeface="Cambria Math"/>
                      </a:rPr>
                      <m:t>)</m:t>
                    </m:r>
                  </m:oMath>
                </a14:m>
                <a:r>
                  <a:rPr lang="zh-CN" altLang="en-US" sz="1800" dirty="0"/>
                  <a:t>所示，如何实现上述格式。很方便，可以简单应用可计算分解命题：应用</a:t>
                </a:r>
                <a14:m>
                  <m:oMath xmlns:m="http://schemas.openxmlformats.org/officeDocument/2006/math">
                    <m:d>
                      <m:dPr>
                        <m:ctrlPr>
                          <a:rPr lang="en-US" altLang="zh-CN" sz="1800" i="1" dirty="0">
                            <a:solidFill>
                              <a:srgbClr val="CC00CC"/>
                            </a:solidFill>
                            <a:latin typeface="Cambria Math" panose="02040503050406030204" pitchFamily="18" charset="0"/>
                          </a:rPr>
                        </m:ctrlPr>
                      </m:dPr>
                      <m:e>
                        <m:r>
                          <a:rPr lang="en-US" altLang="zh-CN" sz="1800" i="1" dirty="0">
                            <a:solidFill>
                              <a:srgbClr val="CC00CC"/>
                            </a:solidFill>
                            <a:latin typeface="Cambria Math"/>
                          </a:rPr>
                          <m:t>𝒆</m:t>
                        </m:r>
                        <m:r>
                          <a:rPr lang="en-US" altLang="zh-CN" sz="1800" i="1" dirty="0">
                            <a:solidFill>
                              <a:srgbClr val="CC00CC"/>
                            </a:solidFill>
                            <a:latin typeface="Cambria Math"/>
                          </a:rPr>
                          <m:t>𝟐𝟔</m:t>
                        </m:r>
                      </m:e>
                    </m:d>
                  </m:oMath>
                </a14:m>
                <a:r>
                  <a:rPr lang="zh-CN" altLang="en-US" sz="1800" dirty="0"/>
                  <a:t>时，</a:t>
                </a:r>
                <a14:m>
                  <m:oMath xmlns:m="http://schemas.openxmlformats.org/officeDocument/2006/math">
                    <m:r>
                      <a:rPr lang="en-US" altLang="zh-CN" sz="1800" i="1">
                        <a:latin typeface="Cambria Math"/>
                      </a:rPr>
                      <m:t>𝒉</m:t>
                    </m:r>
                    <m:r>
                      <a:rPr lang="en-US" altLang="zh-CN" sz="1800" i="1">
                        <a:latin typeface="Cambria Math"/>
                      </a:rPr>
                      <m:t>=</m:t>
                    </m:r>
                    <m:r>
                      <a:rPr lang="en-US" altLang="zh-CN" sz="1800" i="1">
                        <a:latin typeface="Cambria Math"/>
                      </a:rPr>
                      <m:t>𝒇</m:t>
                    </m:r>
                    <m:r>
                      <a:rPr lang="en-US" altLang="zh-CN" sz="1800" i="1">
                        <a:latin typeface="Cambria Math"/>
                      </a:rPr>
                      <m:t>,</m:t>
                    </m:r>
                    <m:r>
                      <a:rPr lang="en-US" altLang="zh-CN" sz="1800" i="1">
                        <a:latin typeface="Cambria Math"/>
                      </a:rPr>
                      <m:t>𝑨</m:t>
                    </m:r>
                    <m:r>
                      <a:rPr lang="en-US" altLang="zh-CN" sz="1800" i="1">
                        <a:latin typeface="Cambria Math"/>
                      </a:rPr>
                      <m:t>=</m:t>
                    </m:r>
                    <m:r>
                      <a:rPr lang="en-US" altLang="zh-CN" sz="1800" i="1">
                        <a:latin typeface="Cambria Math"/>
                      </a:rPr>
                      <m:t>𝑴</m:t>
                    </m:r>
                    <m:r>
                      <a:rPr lang="en-US" altLang="zh-CN" sz="1800" i="1">
                        <a:latin typeface="Cambria Math"/>
                      </a:rPr>
                      <m:t>,</m:t>
                    </m:r>
                    <m:r>
                      <a:rPr lang="en-US" altLang="zh-CN" sz="1800" i="1">
                        <a:latin typeface="Cambria Math"/>
                      </a:rPr>
                      <m:t>𝒃</m:t>
                    </m:r>
                    <m:r>
                      <a:rPr lang="en-US" altLang="zh-CN" sz="1800" i="1">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𝝁</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oMath>
                </a14:m>
                <a:r>
                  <a:rPr lang="en-US" altLang="zh-CN" sz="1800" dirty="0"/>
                  <a:t>, </a:t>
                </a:r>
                <a:r>
                  <a:rPr lang="zh-CN" altLang="en-US" sz="1800" dirty="0"/>
                  <a:t>产生计算：</a:t>
                </a:r>
                <a:endParaRPr lang="en-US" altLang="zh-CN" sz="1800" dirty="0"/>
              </a:p>
              <a:p>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𝑨𝒓𝒈</m:t>
                    </m:r>
                    <m:r>
                      <a:rPr lang="en-US" altLang="zh-CN" sz="1800" i="1">
                        <a:latin typeface="Cambria Math"/>
                      </a:rPr>
                      <m:t> </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 </m:t>
                            </m:r>
                            <m:r>
                              <a:rPr lang="en-US" altLang="zh-CN" sz="1800" i="1">
                                <a:latin typeface="Cambria Math"/>
                              </a:rPr>
                              <m:t>𝑴𝒙</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𝑴𝒙</m:t>
                        </m:r>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e>
                    </m:d>
                    <m:r>
                      <a:rPr lang="en-US" altLang="zh-CN" sz="1800" i="1">
                        <a:latin typeface="Cambria Math"/>
                      </a:rPr>
                      <m:t>   </m:t>
                    </m:r>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𝟐𝟖</m:t>
                        </m:r>
                      </m:e>
                    </m:d>
                  </m:oMath>
                </a14:m>
                <a:endParaRPr lang="en-US" altLang="zh-CN" sz="1800" i="1" dirty="0">
                  <a:latin typeface="Cambria Math"/>
                </a:endParaRPr>
              </a:p>
              <a:p>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1800" i="1">
                        <a:latin typeface="Cambria Math"/>
                      </a:rPr>
                      <m:t>+</m:t>
                    </m:r>
                    <m:r>
                      <a:rPr lang="en-US" altLang="zh-CN" sz="1800" i="1">
                        <a:latin typeface="Cambria Math"/>
                      </a:rPr>
                      <m:t>𝒄𝑴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  </m:t>
                    </m:r>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𝟐𝟗</m:t>
                        </m:r>
                      </m:e>
                    </m:d>
                  </m:oMath>
                </a14:m>
                <a:endParaRPr lang="en-US" altLang="zh-CN" sz="1800" i="1" dirty="0">
                  <a:latin typeface="Cambria Math"/>
                </a:endParaRPr>
              </a:p>
              <a:p>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𝒘</m:t>
                        </m:r>
                      </m:e>
                      <m:sup>
                        <m:r>
                          <a:rPr lang="en-US" altLang="zh-CN" sz="1800" i="1">
                            <a:latin typeface="Cambria Math"/>
                          </a:rPr>
                          <m:t>𝒌</m:t>
                        </m:r>
                      </m:sup>
                    </m:sSup>
                    <m:r>
                      <a:rPr lang="en-US" altLang="zh-CN" sz="1800" i="1">
                        <a:latin typeface="Cambria Math"/>
                      </a:rPr>
                      <m:t>=−</m:t>
                    </m:r>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 </m:t>
                    </m:r>
                    <m:r>
                      <a:rPr lang="en-US" altLang="zh-CN" sz="1800" i="1">
                        <a:solidFill>
                          <a:srgbClr val="CC00CC"/>
                        </a:solidFill>
                        <a:latin typeface="Cambria Math"/>
                      </a:rPr>
                      <m:t>(</m:t>
                    </m:r>
                    <m:r>
                      <a:rPr lang="en-US" altLang="zh-CN" sz="1800" i="1">
                        <a:solidFill>
                          <a:srgbClr val="CC00CC"/>
                        </a:solidFill>
                        <a:latin typeface="Cambria Math"/>
                      </a:rPr>
                      <m:t>𝒆</m:t>
                    </m:r>
                    <m:r>
                      <a:rPr lang="en-US" altLang="zh-CN" sz="1800" i="1">
                        <a:solidFill>
                          <a:srgbClr val="CC00CC"/>
                        </a:solidFill>
                        <a:latin typeface="Cambria Math"/>
                      </a:rPr>
                      <m:t>𝟑𝟎</m:t>
                    </m:r>
                    <m:r>
                      <a:rPr lang="en-US" altLang="zh-CN" sz="1800" i="1">
                        <a:solidFill>
                          <a:srgbClr val="CC00CC"/>
                        </a:solidFill>
                        <a:latin typeface="Cambria Math"/>
                      </a:rPr>
                      <m:t>)   </m:t>
                    </m:r>
                  </m:oMath>
                </a14:m>
                <a:endParaRPr lang="en-US" altLang="zh-CN" sz="1800" dirty="0"/>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651" r="-331" b="-2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146068"/>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考虑</a:t>
                </a:r>
                <a14:m>
                  <m:oMath xmlns:m="http://schemas.openxmlformats.org/officeDocument/2006/math">
                    <m:r>
                      <a:rPr lang="en-US" altLang="zh-CN" sz="2000" i="1">
                        <a:latin typeface="Cambria Math"/>
                      </a:rPr>
                      <m:t>(</m:t>
                    </m:r>
                    <m:r>
                      <a:rPr lang="en-US" altLang="zh-CN" sz="2000" i="1">
                        <a:latin typeface="Cambria Math"/>
                      </a:rPr>
                      <m:t>𝒆</m:t>
                    </m:r>
                    <m:r>
                      <a:rPr lang="en-US" altLang="zh-CN" sz="2000" i="1">
                        <a:latin typeface="Cambria Math"/>
                      </a:rPr>
                      <m:t>𝟐𝟕</m:t>
                    </m:r>
                    <m:r>
                      <a:rPr lang="en-US" altLang="zh-CN" sz="2000" i="1">
                        <a:latin typeface="Cambria Math"/>
                      </a:rPr>
                      <m:t>)</m:t>
                    </m:r>
                  </m:oMath>
                </a14:m>
                <a:r>
                  <a:rPr lang="zh-CN" altLang="en-US" sz="2000" dirty="0"/>
                  <a:t>时，再次应用可计算分解命题，此时</a:t>
                </a:r>
                <a14:m>
                  <m:oMath xmlns:m="http://schemas.openxmlformats.org/officeDocument/2006/math">
                    <m:r>
                      <a:rPr lang="en-US" altLang="zh-CN" sz="2000" i="1">
                        <a:latin typeface="Cambria Math"/>
                      </a:rPr>
                      <m:t>𝒉</m:t>
                    </m:r>
                    <m:r>
                      <a:rPr lang="en-US" altLang="zh-CN" sz="2000" i="1">
                        <a:latin typeface="Cambria Math"/>
                      </a:rPr>
                      <m:t>=</m:t>
                    </m:r>
                    <m:r>
                      <a:rPr lang="en-US" altLang="zh-CN" sz="2000" i="1">
                        <a:latin typeface="Cambria Math"/>
                      </a:rPr>
                      <m:t>𝒈</m:t>
                    </m:r>
                    <m:r>
                      <a:rPr lang="en-US" altLang="zh-CN" sz="2000" i="1">
                        <a:latin typeface="Cambria Math"/>
                      </a:rPr>
                      <m:t>,</m:t>
                    </m:r>
                    <m:r>
                      <a:rPr lang="en-US" altLang="zh-CN" sz="2000" i="1">
                        <a:latin typeface="Cambria Math"/>
                      </a:rPr>
                      <m:t>𝑨</m:t>
                    </m:r>
                    <m:r>
                      <a:rPr lang="en-US" altLang="zh-CN" sz="2000" i="1">
                        <a:latin typeface="Cambria Math"/>
                      </a:rPr>
                      <m:t>=−</m:t>
                    </m:r>
                    <m:r>
                      <a:rPr lang="en-US" altLang="zh-CN" sz="2000" i="1">
                        <a:latin typeface="Cambria Math"/>
                      </a:rPr>
                      <m:t>𝑰</m:t>
                    </m:r>
                    <m:r>
                      <a:rPr lang="en-US" altLang="zh-CN" sz="2000" i="1">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𝟎</m:t>
                    </m:r>
                    <m:r>
                      <a:rPr lang="en-US" altLang="zh-CN" sz="2000" i="1">
                        <a:latin typeface="Cambria Math"/>
                      </a:rPr>
                      <m:t>, </m:t>
                    </m:r>
                    <m:r>
                      <a:rPr lang="en-US" altLang="zh-CN" sz="2000" i="1">
                        <a:latin typeface="Cambria Math"/>
                      </a:rPr>
                      <m:t>𝝁</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𝒌</m:t>
                        </m:r>
                      </m:sup>
                    </m:sSup>
                  </m:oMath>
                </a14:m>
                <a:r>
                  <a:rPr lang="en-US" altLang="zh-CN" sz="2000" dirty="0"/>
                  <a:t>,</a:t>
                </a:r>
                <a:r>
                  <a:rPr lang="zh-CN" altLang="en-US" sz="2000" dirty="0"/>
                  <a:t>产生如下计算</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𝑨𝒓𝒈</m:t>
                      </m:r>
                      <m:r>
                        <a:rPr lang="en-US" altLang="zh-CN" sz="2000" i="1">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𝒗</m:t>
                                  </m:r>
                                </m:e>
                                <m:sup>
                                  <m:r>
                                    <a:rPr lang="en-US" altLang="zh-CN" sz="1800" i="1">
                                      <a:latin typeface="Cambria Math"/>
                                    </a:rPr>
                                    <m:t>𝒌</m:t>
                                  </m:r>
                                </m:sup>
                              </m:sSup>
                              <m:r>
                                <a:rPr lang="en-US" altLang="zh-CN" sz="2000" i="1">
                                  <a:latin typeface="Cambria Math"/>
                                </a:rPr>
                                <m:t>, −</m:t>
                              </m:r>
                              <m:r>
                                <a:rPr lang="en-US" altLang="zh-CN" sz="2000" i="1">
                                  <a:latin typeface="Cambria Math"/>
                                </a:rPr>
                                <m:t>𝒛</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m:t>
                          </m:r>
                          <m:r>
                            <a:rPr lang="en-US" altLang="zh-CN" sz="2000" i="1">
                              <a:latin typeface="Cambria Math"/>
                            </a:rPr>
                            <m:t>𝒛</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𝟑𝟏</m:t>
                          </m:r>
                        </m:e>
                      </m:d>
                    </m:oMath>
                  </m:oMathPara>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𝟑𝟐</m:t>
                          </m:r>
                        </m:e>
                      </m:d>
                    </m:oMath>
                  </m:oMathPara>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𝒌</m:t>
                              </m:r>
                              <m:r>
                                <a:rPr lang="en-US" altLang="zh-CN" sz="2000" i="1">
                                  <a:latin typeface="Cambria Math"/>
                                </a:rPr>
                                <m:t>+</m:t>
                              </m:r>
                              <m:r>
                                <a:rPr lang="en-US" altLang="zh-CN" sz="2000" i="1">
                                  <a:latin typeface="Cambria Math"/>
                                </a:rPr>
                                <m:t>𝟏</m:t>
                              </m:r>
                            </m:sup>
                          </m:sSup>
                        </m:e>
                        <m:sup>
                          <m:r>
                            <a:rPr lang="en-US" altLang="zh-CN" sz="2000" i="1">
                              <a:latin typeface="Cambria Math"/>
                            </a:rPr>
                            <m:t> </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 </m:t>
                      </m:r>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𝟑𝟑</m:t>
                      </m:r>
                      <m:r>
                        <a:rPr lang="en-US" altLang="zh-CN" sz="2000" i="1">
                          <a:solidFill>
                            <a:srgbClr val="CC00CC"/>
                          </a:solidFill>
                          <a:latin typeface="Cambria Math"/>
                        </a:rPr>
                        <m:t>)   </m:t>
                      </m:r>
                    </m:oMath>
                  </m:oMathPara>
                </a14:m>
                <a:endParaRPr lang="en-US" altLang="zh-CN" sz="2000" dirty="0"/>
              </a:p>
              <a:p>
                <a:r>
                  <a:rPr lang="zh-CN" altLang="en-US" sz="2000" dirty="0"/>
                  <a:t>我们现在简化这种递归形式。首先，序列</a:t>
                </a:r>
                <a14:m>
                  <m:oMath xmlns:m="http://schemas.openxmlformats.org/officeDocument/2006/math">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𝒘</m:t>
                            </m:r>
                          </m:e>
                          <m:sup>
                            <m:r>
                              <a:rPr lang="en-US" altLang="zh-CN" sz="2000" i="1">
                                <a:latin typeface="Cambria Math"/>
                              </a:rPr>
                              <m:t>𝒌</m:t>
                            </m:r>
                          </m:sup>
                        </m:sSup>
                      </m:e>
                    </m:d>
                  </m:oMath>
                </a14:m>
                <a:r>
                  <a:rPr lang="zh-CN" altLang="en-US" sz="2000" dirty="0"/>
                  <a:t>只出现在</a:t>
                </a:r>
                <a14:m>
                  <m:oMath xmlns:m="http://schemas.openxmlformats.org/officeDocument/2006/math">
                    <m:r>
                      <a:rPr lang="en-US" altLang="zh-CN" sz="2000" i="1">
                        <a:solidFill>
                          <a:srgbClr val="FF33CC"/>
                        </a:solidFill>
                        <a:latin typeface="Cambria Math"/>
                      </a:rPr>
                      <m:t>(</m:t>
                    </m:r>
                    <m:r>
                      <a:rPr lang="en-US" altLang="zh-CN" sz="2000" i="1">
                        <a:solidFill>
                          <a:srgbClr val="FF33CC"/>
                        </a:solidFill>
                        <a:latin typeface="Cambria Math"/>
                      </a:rPr>
                      <m:t>𝒆</m:t>
                    </m:r>
                    <m:r>
                      <a:rPr lang="en-US" altLang="zh-CN" sz="2000" i="1">
                        <a:solidFill>
                          <a:srgbClr val="FF33CC"/>
                        </a:solidFill>
                        <a:latin typeface="Cambria Math"/>
                      </a:rPr>
                      <m:t>𝟑𝟎</m:t>
                    </m:r>
                    <m:r>
                      <a:rPr lang="en-US" altLang="zh-CN" sz="2000" i="1">
                        <a:solidFill>
                          <a:srgbClr val="FF33CC"/>
                        </a:solidFill>
                        <a:latin typeface="Cambria Math"/>
                      </a:rPr>
                      <m:t>)</m:t>
                    </m:r>
                  </m:oMath>
                </a14:m>
                <a:r>
                  <a:rPr lang="zh-CN" altLang="en-US" sz="2000" dirty="0"/>
                  <a:t>中，因此可以消除它，其次，使用</a:t>
                </a:r>
                <a14:m>
                  <m:oMath xmlns:m="http://schemas.openxmlformats.org/officeDocument/2006/math">
                    <m:r>
                      <a:rPr lang="en-US" altLang="zh-CN" sz="2000" i="1">
                        <a:solidFill>
                          <a:srgbClr val="CC00CC"/>
                        </a:solidFill>
                        <a:latin typeface="Cambria Math"/>
                      </a:rPr>
                      <m:t>(</m:t>
                    </m:r>
                    <m:r>
                      <a:rPr lang="en-US" altLang="zh-CN" sz="2000" i="1">
                        <a:solidFill>
                          <a:srgbClr val="CC00CC"/>
                        </a:solidFill>
                        <a:latin typeface="Cambria Math"/>
                      </a:rPr>
                      <m:t>𝒆</m:t>
                    </m:r>
                    <m:r>
                      <a:rPr lang="en-US" altLang="zh-CN" sz="2000" i="1">
                        <a:solidFill>
                          <a:srgbClr val="CC00CC"/>
                        </a:solidFill>
                        <a:latin typeface="Cambria Math"/>
                      </a:rPr>
                      <m:t>𝟑𝟑</m:t>
                    </m:r>
                    <m:r>
                      <a:rPr lang="en-US" altLang="zh-CN" sz="2000" i="1">
                        <a:solidFill>
                          <a:srgbClr val="CC00CC"/>
                        </a:solidFill>
                        <a:latin typeface="Cambria Math"/>
                      </a:rPr>
                      <m:t>)</m:t>
                    </m:r>
                  </m:oMath>
                </a14:m>
                <a:r>
                  <a:rPr lang="zh-CN" altLang="en-US" sz="2000" dirty="0"/>
                  <a:t>，全部用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𝒗</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oMath>
                </a14:m>
                <a:r>
                  <a:rPr lang="zh-CN" altLang="en-US" sz="2000" dirty="0"/>
                  <a:t>替换，产生：</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𝑨𝒓𝒈</m:t>
                      </m:r>
                      <m:r>
                        <a:rPr lang="en-US" altLang="zh-CN" sz="2000" i="1">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 </m:t>
                              </m:r>
                              <m:r>
                                <a:rPr lang="en-US" altLang="zh-CN" sz="2000" i="1">
                                  <a:latin typeface="Cambria Math"/>
                                </a:rPr>
                                <m:t>𝑴𝒙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𝑴𝒙</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𝟑𝟒</m:t>
                          </m:r>
                        </m:e>
                      </m:d>
                    </m:oMath>
                  </m:oMathPara>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r>
                        <a:rPr lang="en-US" altLang="zh-CN" sz="2000" i="1">
                          <a:latin typeface="Cambria Math"/>
                        </a:rPr>
                        <m:t>𝒄𝑴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𝟑𝟓</m:t>
                          </m:r>
                        </m:e>
                      </m:d>
                    </m:oMath>
                  </m:oMathPara>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𝑨𝒓𝒈</m:t>
                      </m:r>
                      <m:r>
                        <a:rPr lang="en-US" altLang="zh-CN" sz="2000" i="1">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sSup>
                                <m:sSupPr>
                                  <m:ctrlPr>
                                    <a:rPr lang="en-US" altLang="zh-CN" sz="1800" i="1">
                                      <a:latin typeface="Cambria Math" panose="02040503050406030204" pitchFamily="18" charset="0"/>
                                    </a:rPr>
                                  </m:ctrlPr>
                                </m:sSupPr>
                                <m:e>
                                  <m:r>
                                    <a:rPr lang="en-US" altLang="zh-CN" sz="1800" i="1">
                                      <a:latin typeface="Cambria Math"/>
                                    </a:rPr>
                                    <m:t>𝝁</m:t>
                                  </m:r>
                                </m:e>
                                <m:sup>
                                  <m:r>
                                    <a:rPr lang="en-US" altLang="zh-CN" sz="1800" i="1">
                                      <a:latin typeface="Cambria Math"/>
                                    </a:rPr>
                                    <m:t>𝒌</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a:rPr lang="en-US" altLang="zh-CN" sz="2000" i="1">
                                  <a:latin typeface="Cambria Math"/>
                                </a:rPr>
                                <m:t>, </m:t>
                              </m:r>
                              <m:r>
                                <a:rPr lang="en-US" altLang="zh-CN" sz="2000" i="1">
                                  <a:latin typeface="Cambria Math"/>
                                </a:rPr>
                                <m:t>𝒛</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𝒛</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𝟑𝟔</m:t>
                          </m:r>
                        </m:e>
                      </m:d>
                    </m:oMath>
                  </m:oMathPara>
                </a14:m>
                <a:endParaRPr lang="en-US" altLang="zh-CN" sz="2000" i="1" dirty="0">
                  <a:latin typeface="Cambria Math"/>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𝟑𝟕</m:t>
                          </m:r>
                        </m:e>
                      </m:d>
                    </m:oMath>
                  </m:oMathPara>
                </a14:m>
                <a:endParaRPr lang="en-US" altLang="zh-CN" sz="2000" i="1" dirty="0">
                  <a:solidFill>
                    <a:srgbClr val="CC00CC"/>
                  </a:solidFill>
                  <a:latin typeface="Cambria Math"/>
                </a:endParaRPr>
              </a:p>
              <a:p>
                <a:r>
                  <a:rPr lang="zh-CN" altLang="en-US" sz="2000" dirty="0">
                    <a:latin typeface="Cambria Math"/>
                  </a:rPr>
                  <a:t>考虑</a:t>
                </a:r>
                <a14:m>
                  <m:oMath xmlns:m="http://schemas.openxmlformats.org/officeDocument/2006/math">
                    <m:r>
                      <a:rPr lang="en-US" altLang="zh-CN" sz="2000" i="1">
                        <a:solidFill>
                          <a:srgbClr val="FF33CC"/>
                        </a:solidFill>
                        <a:latin typeface="Cambria Math"/>
                      </a:rPr>
                      <m:t>(</m:t>
                    </m:r>
                    <m:r>
                      <a:rPr lang="en-US" altLang="zh-CN" sz="2000" i="1">
                        <a:solidFill>
                          <a:srgbClr val="FF33CC"/>
                        </a:solidFill>
                        <a:latin typeface="Cambria Math"/>
                      </a:rPr>
                      <m:t>𝒆</m:t>
                    </m:r>
                    <m:r>
                      <a:rPr lang="en-US" altLang="zh-CN" sz="2000" i="1">
                        <a:solidFill>
                          <a:srgbClr val="FF33CC"/>
                        </a:solidFill>
                        <a:latin typeface="Cambria Math"/>
                      </a:rPr>
                      <m:t>𝟑𝟒</m:t>
                    </m:r>
                    <m:r>
                      <a:rPr lang="en-US" altLang="zh-CN" sz="2000" i="1">
                        <a:solidFill>
                          <a:srgbClr val="FF33CC"/>
                        </a:solidFill>
                        <a:latin typeface="Cambria Math"/>
                      </a:rPr>
                      <m:t>)</m:t>
                    </m:r>
                  </m:oMath>
                </a14:m>
                <a:r>
                  <a:rPr lang="en-US" altLang="zh-CN" sz="2000" i="1" dirty="0">
                    <a:latin typeface="Cambria Math"/>
                  </a:rPr>
                  <a:t>,</a:t>
                </a:r>
                <a:r>
                  <a:rPr lang="zh-CN" altLang="en-US" sz="2000" dirty="0">
                    <a:latin typeface="Cambria Math"/>
                  </a:rPr>
                  <a:t>可写为</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r>
                      <a:rPr lang="en-US" altLang="zh-CN" sz="2000" i="1">
                        <a:latin typeface="Cambria Math"/>
                      </a:rPr>
                      <m:t>𝑨𝒓𝒈</m:t>
                    </m:r>
                    <m:r>
                      <a:rPr lang="en-US" altLang="zh-CN" sz="2000" i="1">
                        <a:latin typeface="Cambria Math"/>
                      </a:rPr>
                      <m:t> </m:t>
                    </m:r>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sub>
                    </m:sSub>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 </m:t>
                            </m:r>
                            <m:r>
                              <a:rPr lang="en-US" altLang="zh-CN" sz="2000" i="1">
                                <a:latin typeface="Cambria Math"/>
                              </a:rPr>
                              <m:t>𝑴𝒙</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2000" i="1">
                            <a:latin typeface="Cambria Math"/>
                          </a:rPr>
                          <m:t>𝑴𝒙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e>
                    </m:d>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𝟑𝟖</m:t>
                        </m:r>
                      </m:e>
                    </m:d>
                  </m:oMath>
                </a14:m>
                <a:endParaRPr lang="en-US" altLang="zh-CN" sz="2000" i="1" dirty="0">
                  <a:latin typeface="Cambria Math"/>
                </a:endParaRPr>
              </a:p>
              <a:p>
                <a:r>
                  <a:rPr lang="zh-CN" altLang="en-US" sz="2000" dirty="0">
                    <a:latin typeface="Cambria Math"/>
                  </a:rPr>
                  <a:t>由</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r>
                      <a:rPr lang="en-US" altLang="zh-CN" sz="2000" i="1">
                        <a:latin typeface="Cambria Math"/>
                      </a:rPr>
                      <m:t>𝒄𝑴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  </m:t>
                    </m:r>
                    <m:d>
                      <m:dPr>
                        <m:ctrlPr>
                          <a:rPr lang="en-US" altLang="zh-CN" sz="2000" i="1">
                            <a:solidFill>
                              <a:srgbClr val="CC00CC"/>
                            </a:solidFill>
                            <a:latin typeface="Cambria Math" panose="02040503050406030204" pitchFamily="18" charset="0"/>
                          </a:rPr>
                        </m:ctrlPr>
                      </m:dPr>
                      <m:e>
                        <m:r>
                          <a:rPr lang="en-US" altLang="zh-CN" sz="2000" i="1">
                            <a:solidFill>
                              <a:srgbClr val="CC00CC"/>
                            </a:solidFill>
                            <a:latin typeface="Cambria Math"/>
                          </a:rPr>
                          <m:t>𝒆</m:t>
                        </m:r>
                        <m:r>
                          <a:rPr lang="en-US" altLang="zh-CN" sz="2000" i="1">
                            <a:solidFill>
                              <a:srgbClr val="CC00CC"/>
                            </a:solidFill>
                            <a:latin typeface="Cambria Math"/>
                          </a:rPr>
                          <m:t>𝟑𝟓</m:t>
                        </m:r>
                      </m:e>
                    </m:d>
                  </m:oMath>
                </a14:m>
                <a:r>
                  <a:rPr lang="zh-CN" altLang="en-US" sz="2000" dirty="0">
                    <a:latin typeface="Cambria Math"/>
                  </a:rPr>
                  <a:t>有</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r>
                      <a:rPr lang="en-US" altLang="zh-CN" sz="2000" i="1">
                        <a:latin typeface="Cambria Math"/>
                      </a:rPr>
                      <m:t>(</m:t>
                    </m:r>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oMath>
                </a14:m>
                <a:r>
                  <a:rPr lang="en-US" altLang="zh-CN" sz="2000" i="1" dirty="0">
                    <a:latin typeface="Cambria Math"/>
                  </a:rPr>
                  <a:t>,</a:t>
                </a:r>
                <a:r>
                  <a:rPr lang="zh-CN" altLang="en-US" sz="2000" dirty="0">
                    <a:latin typeface="Cambria Math"/>
                  </a:rPr>
                  <a:t>因此有</a:t>
                </a:r>
                <a:endParaRPr lang="en-US" altLang="zh-CN" sz="2000" i="1" dirty="0">
                  <a:latin typeface="Cambria Math"/>
                </a:endParaRPr>
              </a:p>
              <a:p>
                <a:endParaRPr lang="en-US" altLang="zh-CN" sz="2000" i="1" dirty="0">
                  <a:latin typeface="Cambria Math"/>
                </a:endParaRPr>
              </a:p>
              <a:p>
                <a:endParaRPr lang="en-US" altLang="zh-CN" sz="2000" i="1" dirty="0">
                  <a:latin typeface="Cambria Math"/>
                </a:endParaRPr>
              </a:p>
              <a:p>
                <a:endParaRPr lang="en-US" altLang="zh-CN" sz="2000" dirty="0">
                  <a:latin typeface="Cambria Math"/>
                </a:endParaRPr>
              </a:p>
              <a:p>
                <a:endParaRPr lang="en-US" altLang="zh-CN" sz="2000" dirty="0"/>
              </a:p>
              <a:p>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355419"/>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sSup>
                        <m:sSupPr>
                          <m:ctrlPr>
                            <a:rPr lang="en-US" altLang="zh-CN" sz="2000" i="1">
                              <a:latin typeface="Cambria Math" panose="02040503050406030204" pitchFamily="18" charset="0"/>
                            </a:rPr>
                          </m:ctrlPr>
                        </m:sSupPr>
                        <m:e>
                          <m:r>
                            <a:rPr lang="en-US" altLang="zh-CN" sz="2000" i="1">
                              <a:latin typeface="Cambria Math"/>
                            </a:rPr>
                            <m:t>𝝁</m:t>
                          </m:r>
                        </m:e>
                        <m:sup>
                          <m:r>
                            <a:rPr lang="en-US" altLang="zh-CN" sz="2000" i="1">
                              <a:latin typeface="Cambria Math"/>
                            </a:rPr>
                            <m:t>𝒌</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d>
                            <m:dPr>
                              <m:ctrlPr>
                                <a:rPr lang="en-US" altLang="zh-CN" sz="2000" i="1">
                                  <a:latin typeface="Cambria Math" panose="02040503050406030204" pitchFamily="18" charset="0"/>
                                </a:rPr>
                              </m:ctrlPr>
                            </m:dPr>
                            <m:e>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e>
                          </m:d>
                        </m:e>
                      </m:d>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r>
                        <a:rPr lang="en-US" altLang="zh-CN" sz="2000" i="1">
                          <a:latin typeface="Cambria Math"/>
                        </a:rPr>
                        <m:t>𝒄𝑴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r>
                        <a:rPr lang="en-US" altLang="zh-CN" sz="2000" i="1">
                          <a:latin typeface="Cambria Math"/>
                        </a:rPr>
                        <m:t>𝒄</m:t>
                      </m:r>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e>
                      </m:d>
                      <m:r>
                        <a:rPr lang="en-US" altLang="zh-CN" sz="2000" i="1">
                          <a:latin typeface="Cambria Math"/>
                        </a:rPr>
                        <m:t> </m:t>
                      </m:r>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𝒆</m:t>
                          </m:r>
                          <m:r>
                            <a:rPr lang="en-US" altLang="zh-CN" sz="2000" i="1">
                              <a:solidFill>
                                <a:srgbClr val="FF0000"/>
                              </a:solidFill>
                              <a:latin typeface="Cambria Math"/>
                            </a:rPr>
                            <m:t>𝟑𝟗</m:t>
                          </m:r>
                        </m:e>
                      </m:d>
                    </m:oMath>
                  </m:oMathPara>
                </a14:m>
                <a:endParaRPr lang="en-US" altLang="zh-CN" sz="2000" dirty="0"/>
              </a:p>
              <a:p>
                <a:r>
                  <a:rPr lang="zh-CN" altLang="en-US" sz="2000" dirty="0"/>
                  <a:t>因此</a:t>
                </a:r>
                <a14:m>
                  <m:oMath xmlns:m="http://schemas.openxmlformats.org/officeDocument/2006/math">
                    <m:r>
                      <a:rPr lang="en-US" altLang="zh-CN" sz="2000" i="1">
                        <a:latin typeface="Cambria Math"/>
                      </a:rPr>
                      <m:t>(</m:t>
                    </m:r>
                    <m:r>
                      <a:rPr lang="en-US" altLang="zh-CN" sz="2000" i="1">
                        <a:latin typeface="Cambria Math"/>
                      </a:rPr>
                      <m:t>𝒆</m:t>
                    </m:r>
                    <m:r>
                      <a:rPr lang="en-US" altLang="zh-CN" sz="2000" i="1">
                        <a:latin typeface="Cambria Math"/>
                      </a:rPr>
                      <m:t>𝟑𝟔</m:t>
                    </m:r>
                    <m:r>
                      <a:rPr lang="en-US" altLang="zh-CN" sz="2000" i="1">
                        <a:latin typeface="Cambria Math"/>
                      </a:rPr>
                      <m:t>)</m:t>
                    </m:r>
                  </m:oMath>
                </a14:m>
                <a:r>
                  <a:rPr lang="zh-CN" altLang="en-US" sz="2000" dirty="0"/>
                  <a:t>式中的最小化函数体可写为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𝒛</m:t>
                          </m:r>
                        </m:e>
                      </m:d>
                      <m:r>
                        <a:rPr lang="en-US" altLang="zh-CN" sz="2400" i="1">
                          <a:latin typeface="Cambria Math"/>
                        </a:rPr>
                        <m:t>−</m:t>
                      </m:r>
                      <m:d>
                        <m:dPr>
                          <m:begChr m:val="〈"/>
                          <m:endChr m:val="〉"/>
                          <m:ctrlPr>
                            <a:rPr lang="en-US" altLang="zh-CN" sz="24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𝝀</m:t>
                              </m:r>
                            </m:e>
                            <m:sup>
                              <m:r>
                                <a:rPr lang="en-US" altLang="zh-CN" sz="2000" i="1">
                                  <a:latin typeface="Cambria Math"/>
                                </a:rPr>
                                <m:t>𝒌</m:t>
                              </m:r>
                            </m:sup>
                          </m:sSup>
                          <m:r>
                            <a:rPr lang="en-US" altLang="zh-CN" sz="2000" i="1">
                              <a:latin typeface="Cambria Math"/>
                            </a:rPr>
                            <m:t>+</m:t>
                          </m:r>
                          <m:r>
                            <a:rPr lang="en-US" altLang="zh-CN" sz="2000" i="1">
                              <a:latin typeface="Cambria Math"/>
                            </a:rPr>
                            <m:t>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r>
                                <a:rPr lang="en-US" altLang="zh-CN" sz="2000" i="1">
                                  <a:latin typeface="Cambria Math"/>
                                </a:rPr>
                                <m:t>𝑴</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𝒌</m:t>
                                  </m:r>
                                  <m:r>
                                    <a:rPr lang="en-US" altLang="zh-CN" sz="2000" i="1">
                                      <a:latin typeface="Cambria Math"/>
                                    </a:rPr>
                                    <m:t>+</m:t>
                                  </m:r>
                                  <m:r>
                                    <a:rPr lang="en-US" altLang="zh-CN" sz="2000" i="1">
                                      <a:latin typeface="Cambria Math"/>
                                    </a:rPr>
                                    <m:t>𝟏</m:t>
                                  </m:r>
                                </m:sup>
                              </m:sSup>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𝝆</m:t>
                                      </m:r>
                                    </m:e>
                                    <m:sub>
                                      <m:r>
                                        <a:rPr lang="en-US" altLang="zh-CN" sz="2000" i="1">
                                          <a:latin typeface="Cambria Math"/>
                                        </a:rPr>
                                        <m:t>𝒌</m:t>
                                      </m:r>
                                    </m:sub>
                                  </m:sSub>
                                </m:e>
                              </m:d>
                              <m:sSup>
                                <m:sSupPr>
                                  <m:ctrlPr>
                                    <a:rPr lang="en-US" altLang="zh-CN" sz="2000" i="1">
                                      <a:latin typeface="Cambria Math" panose="02040503050406030204" pitchFamily="18" charset="0"/>
                                    </a:rPr>
                                  </m:ctrlPr>
                                </m:sSupPr>
                                <m:e>
                                  <m:r>
                                    <a:rPr lang="en-US" altLang="zh-CN" sz="2000" i="1">
                                      <a:latin typeface="Cambria Math"/>
                                    </a:rPr>
                                    <m:t>𝒛</m:t>
                                  </m:r>
                                </m:e>
                                <m:sup>
                                  <m:r>
                                    <a:rPr lang="en-US" altLang="zh-CN" sz="2000" i="1">
                                      <a:latin typeface="Cambria Math"/>
                                    </a:rPr>
                                    <m:t>𝒌</m:t>
                                  </m:r>
                                </m:sup>
                              </m:sSup>
                            </m:e>
                          </m:d>
                          <m:r>
                            <a:rPr lang="en-US" altLang="zh-CN" sz="2400" i="1">
                              <a:latin typeface="Cambria Math"/>
                            </a:rPr>
                            <m:t>, </m:t>
                          </m:r>
                          <m:r>
                            <a:rPr lang="en-US" altLang="zh-CN" sz="2400" i="1">
                              <a:latin typeface="Cambria Math"/>
                            </a:rPr>
                            <m:t>𝒛</m:t>
                          </m:r>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𝒄</m:t>
                          </m:r>
                        </m:num>
                        <m:den>
                          <m:r>
                            <a:rPr lang="en-US" altLang="zh-CN" sz="2400" i="1">
                              <a:latin typeface="Cambria Math"/>
                            </a:rPr>
                            <m:t>𝟐</m:t>
                          </m:r>
                        </m:den>
                      </m:f>
                      <m:r>
                        <m:rPr>
                          <m:lit/>
                        </m:rPr>
                        <a:rPr lang="en-US" altLang="zh-CN" sz="2400" i="1">
                          <a:latin typeface="Cambria Math"/>
                        </a:rPr>
                        <m:t>||</m:t>
                      </m:r>
                      <m:r>
                        <a:rPr lang="en-US" altLang="zh-CN" sz="2400" i="1">
                          <a:latin typeface="Cambria Math"/>
                        </a:rPr>
                        <m:t>𝒛</m:t>
                      </m:r>
                      <m:r>
                        <m:rPr>
                          <m:lit/>
                        </m:rPr>
                        <a:rPr lang="en-US" altLang="zh-CN" sz="2400" i="1">
                          <a:latin typeface="Cambria Math"/>
                        </a:rPr>
                        <m:t>|</m:t>
                      </m:r>
                      <m:sSup>
                        <m:sSupPr>
                          <m:ctrlPr>
                            <a:rPr lang="en-US" altLang="zh-CN" sz="2400" i="1">
                              <a:latin typeface="Cambria Math" panose="02040503050406030204" pitchFamily="18" charset="0"/>
                            </a:rPr>
                          </m:ctrlPr>
                        </m:sSupPr>
                        <m:e>
                          <m:r>
                            <m:rPr>
                              <m:lit/>
                            </m:rPr>
                            <a:rPr lang="en-US" altLang="zh-CN" sz="2400" i="1">
                              <a:latin typeface="Cambria Math"/>
                            </a:rPr>
                            <m:t>|</m:t>
                          </m:r>
                        </m:e>
                        <m:sup>
                          <m:r>
                            <a:rPr lang="en-US" altLang="zh-CN" sz="2400" i="1">
                              <a:latin typeface="Cambria Math"/>
                            </a:rPr>
                            <m:t>𝟐</m:t>
                          </m:r>
                        </m:sup>
                      </m:sSup>
                    </m:oMath>
                  </m:oMathPara>
                </a14:m>
                <a:endParaRPr lang="en-US" altLang="zh-CN" sz="2000" dirty="0"/>
              </a:p>
              <a:p>
                <a:r>
                  <a:rPr lang="zh-CN" altLang="en-US" sz="2000" dirty="0"/>
                  <a:t>与</a:t>
                </a:r>
                <a14:m>
                  <m:oMath xmlns:m="http://schemas.openxmlformats.org/officeDocument/2006/math">
                    <m:r>
                      <a:rPr lang="en-US" altLang="zh-CN" sz="2000" i="1">
                        <a:latin typeface="Cambria Math"/>
                      </a:rPr>
                      <m:t>(</m:t>
                    </m:r>
                    <m:r>
                      <a:rPr lang="en-US" altLang="zh-CN" sz="2000" i="1">
                        <a:latin typeface="Cambria Math"/>
                      </a:rPr>
                      <m:t>𝒆</m:t>
                    </m:r>
                    <m:r>
                      <a:rPr lang="en-US" altLang="zh-CN" sz="2000" i="1">
                        <a:latin typeface="Cambria Math"/>
                      </a:rPr>
                      <m:t>𝟑𝟖</m:t>
                    </m:r>
                    <m:r>
                      <a:rPr lang="en-US" altLang="zh-CN" sz="2000" i="1">
                        <a:latin typeface="Cambria Math"/>
                      </a:rPr>
                      <m:t>)</m:t>
                    </m:r>
                  </m:oMath>
                </a14:m>
                <a:r>
                  <a:rPr lang="zh-CN" altLang="en-US" sz="2000" dirty="0"/>
                  <a:t>类似，将其配为完全平方项为：</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2000" i="1">
                              <a:latin typeface="Cambria Math"/>
                            </a:rPr>
                            <m:t>, </m:t>
                          </m:r>
                          <m:r>
                            <a:rPr lang="en-US" altLang="zh-CN" sz="2000" i="1">
                              <a:latin typeface="Cambria Math"/>
                            </a:rPr>
                            <m:t>𝒛</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e>
                      </m:d>
                      <m:r>
                        <a:rPr lang="en-US" altLang="zh-CN" sz="1800" i="1">
                          <a:latin typeface="Cambria Math"/>
                        </a:rPr>
                        <m:t>−</m:t>
                      </m:r>
                      <m:r>
                        <a:rPr lang="en-US" altLang="zh-CN" sz="2000" i="1">
                          <a:latin typeface="Cambria Math"/>
                        </a:rPr>
                        <m:t>𝒛</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oMath>
                  </m:oMathPara>
                </a14:m>
                <a:endParaRPr lang="en-US" altLang="zh-CN" sz="1600" dirty="0"/>
              </a:p>
              <a:p>
                <a:r>
                  <a:rPr lang="zh-CN" altLang="en-US" sz="1800" dirty="0"/>
                  <a:t>将</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𝟑𝟗</m:t>
                    </m:r>
                    <m:r>
                      <a:rPr lang="en-US" altLang="zh-CN" sz="1800" i="1">
                        <a:latin typeface="Cambria Math"/>
                      </a:rPr>
                      <m:t>)</m:t>
                    </m:r>
                  </m:oMath>
                </a14:m>
                <a:r>
                  <a:rPr lang="zh-CN" altLang="en-US" sz="1800" dirty="0"/>
                  <a:t>代入</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𝟑𝟕</m:t>
                    </m:r>
                    <m:r>
                      <a:rPr lang="en-US" altLang="zh-CN" sz="1800" i="1">
                        <a:latin typeface="Cambria Math"/>
                      </a:rPr>
                      <m:t>)</m:t>
                    </m:r>
                  </m:oMath>
                </a14:m>
                <a:r>
                  <a:rPr lang="zh-CN" altLang="en-US" sz="1800" dirty="0"/>
                  <a:t>可得：</a:t>
                </a:r>
                <a:r>
                  <a:rPr lang="en-US" altLang="zh-CN" sz="1800" dirty="0"/>
                  <a:t>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oMath>
                </a14:m>
                <a:endParaRPr lang="en-US" altLang="zh-CN" sz="1800" dirty="0"/>
              </a:p>
              <a:p>
                <a:r>
                  <a:rPr lang="zh-CN" altLang="en-US" sz="1800" dirty="0"/>
                  <a:t>总结一下，递推式最终归结为</a:t>
                </a:r>
                <a:endParaRPr lang="en-US" altLang="zh-CN" sz="18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𝑨𝒓𝒈</m:t>
                      </m:r>
                      <m:r>
                        <a:rPr lang="en-US" altLang="zh-CN" sz="1800" i="1">
                          <a:latin typeface="Cambria Math"/>
                        </a:rPr>
                        <m:t> </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 </m:t>
                              </m:r>
                              <m:r>
                                <a:rPr lang="en-US" altLang="zh-CN" sz="1800" i="1">
                                  <a:latin typeface="Cambria Math"/>
                                </a:rPr>
                                <m:t>𝑴𝒙</m:t>
                              </m:r>
                            </m:e>
                          </m:d>
                          <m:r>
                            <a:rPr lang="en-US" altLang="zh-CN" sz="1800" i="1">
                              <a:latin typeface="Cambria Math"/>
                            </a:rPr>
                            <m:t>+</m:t>
                          </m:r>
                          <m:f>
                            <m:fPr>
                              <m:ctrlPr>
                                <a:rPr lang="en-US" altLang="zh-CN" sz="1800" i="1">
                                  <a:latin typeface="Cambria Math" panose="02040503050406030204" pitchFamily="18" charset="0"/>
                                </a:rPr>
                              </m:ctrlPr>
                            </m:fPr>
                            <m:num>
                              <m:r>
                                <a:rPr lang="en-US" altLang="zh-CN" sz="1800" i="1">
                                  <a:latin typeface="Cambria Math"/>
                                </a:rPr>
                                <m:t>𝒄</m:t>
                              </m:r>
                            </m:num>
                            <m:den>
                              <m:r>
                                <a:rPr lang="en-US" altLang="zh-CN" sz="1800" i="1">
                                  <a:latin typeface="Cambria Math"/>
                                </a:rPr>
                                <m:t>𝟐</m:t>
                              </m:r>
                            </m:den>
                          </m:f>
                          <m:r>
                            <m:rPr>
                              <m:lit/>
                            </m:rPr>
                            <a:rPr lang="en-US" altLang="zh-CN" sz="1800" i="1">
                              <a:latin typeface="Cambria Math"/>
                            </a:rPr>
                            <m:t>||</m:t>
                          </m:r>
                          <m:r>
                            <a:rPr lang="en-US" altLang="zh-CN" sz="1800" i="1">
                              <a:latin typeface="Cambria Math"/>
                            </a:rPr>
                            <m:t>𝑴𝒙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m:rPr>
                              <m:lit/>
                            </m:rPr>
                            <a:rPr lang="en-US" altLang="zh-CN" sz="1800" i="1">
                              <a:latin typeface="Cambria Math"/>
                            </a:rPr>
                            <m:t>|</m:t>
                          </m:r>
                          <m:sSup>
                            <m:sSupPr>
                              <m:ctrlPr>
                                <a:rPr lang="en-US" altLang="zh-CN" sz="1800" i="1">
                                  <a:latin typeface="Cambria Math" panose="02040503050406030204" pitchFamily="18" charset="0"/>
                                </a:rPr>
                              </m:ctrlPr>
                            </m:sSupPr>
                            <m:e>
                              <m:r>
                                <m:rPr>
                                  <m:lit/>
                                </m:rPr>
                                <a:rPr lang="en-US" altLang="zh-CN" sz="1800" i="1">
                                  <a:latin typeface="Cambria Math"/>
                                </a:rPr>
                                <m:t>|</m:t>
                              </m:r>
                            </m:e>
                            <m:sup>
                              <m:r>
                                <a:rPr lang="en-US" altLang="zh-CN" sz="1800" i="1">
                                  <a:latin typeface="Cambria Math"/>
                                </a:rPr>
                                <m:t>𝟐</m:t>
                              </m:r>
                            </m:sup>
                          </m:sSup>
                        </m:e>
                      </m:d>
                      <m:r>
                        <a:rPr lang="en-US" altLang="zh-CN" sz="1800" i="1">
                          <a:latin typeface="Cambria Math"/>
                        </a:rPr>
                        <m:t>   </m:t>
                      </m:r>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𝟒𝟎</m:t>
                          </m:r>
                        </m:e>
                      </m:d>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r>
                        <a:rPr lang="en-US" altLang="zh-CN" sz="1800" i="1">
                          <a:latin typeface="Cambria Math"/>
                        </a:rPr>
                        <m:t>𝑨𝒓𝒈</m:t>
                      </m:r>
                      <m:r>
                        <a:rPr lang="en-US" altLang="zh-CN" sz="1800" i="1">
                          <a:latin typeface="Cambria Math"/>
                        </a:rPr>
                        <m:t> </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sub>
                      </m:sSub>
                      <m:d>
                        <m:dPr>
                          <m:begChr m:val="{"/>
                          <m:endChr m:val="}"/>
                          <m:ctrlPr>
                            <a:rPr lang="en-US" altLang="zh-CN" sz="1800" i="1">
                              <a:latin typeface="Cambria Math" panose="02040503050406030204" pitchFamily="18" charset="0"/>
                            </a:rPr>
                          </m:ctrlPr>
                        </m:dPr>
                        <m:e>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𝒛</m:t>
                              </m:r>
                            </m:e>
                          </m:d>
                          <m:r>
                            <a:rPr lang="en-US" altLang="zh-CN" sz="2000" i="1">
                              <a:latin typeface="Cambria Math"/>
                            </a:rPr>
                            <m:t>−</m:t>
                          </m:r>
                          <m:d>
                            <m:dPr>
                              <m:begChr m:val="〈"/>
                              <m:endChr m:val="〉"/>
                              <m:ctrlPr>
                                <a:rPr lang="en-US" altLang="zh-CN" sz="20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2000" i="1">
                                  <a:latin typeface="Cambria Math"/>
                                </a:rPr>
                                <m:t>, </m:t>
                              </m:r>
                              <m:r>
                                <a:rPr lang="en-US" altLang="zh-CN" sz="2000" i="1">
                                  <a:latin typeface="Cambria Math"/>
                                </a:rPr>
                                <m:t>𝒛</m:t>
                              </m:r>
                            </m:e>
                          </m:d>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𝒄</m:t>
                              </m:r>
                            </m:num>
                            <m:den>
                              <m:r>
                                <a:rPr lang="en-US" altLang="zh-CN" sz="2000" i="1">
                                  <a:latin typeface="Cambria Math"/>
                                </a:rPr>
                                <m:t>𝟐</m:t>
                              </m:r>
                            </m:den>
                          </m:f>
                          <m:r>
                            <m:rPr>
                              <m:lit/>
                            </m:rPr>
                            <a:rPr lang="en-US" altLang="zh-CN" sz="20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a:rPr lang="en-US" altLang="zh-CN" sz="1800" i="1">
                              <a:latin typeface="Cambria Math"/>
                            </a:rPr>
                            <m:t>−</m:t>
                          </m:r>
                          <m:r>
                            <a:rPr lang="en-US" altLang="zh-CN" sz="2000" i="1">
                              <a:latin typeface="Cambria Math"/>
                            </a:rPr>
                            <m:t>𝒛</m:t>
                          </m:r>
                          <m:r>
                            <m:rPr>
                              <m:lit/>
                            </m:rPr>
                            <a:rPr lang="en-US" altLang="zh-CN" sz="2000" i="1">
                              <a:latin typeface="Cambria Math"/>
                            </a:rPr>
                            <m:t>|</m:t>
                          </m:r>
                          <m:sSup>
                            <m:sSupPr>
                              <m:ctrlPr>
                                <a:rPr lang="en-US" altLang="zh-CN" sz="2000" i="1">
                                  <a:latin typeface="Cambria Math" panose="02040503050406030204" pitchFamily="18" charset="0"/>
                                </a:rPr>
                              </m:ctrlPr>
                            </m:sSupPr>
                            <m:e>
                              <m:r>
                                <m:rPr>
                                  <m:lit/>
                                </m:rPr>
                                <a:rPr lang="en-US" altLang="zh-CN" sz="2000" i="1">
                                  <a:latin typeface="Cambria Math"/>
                                </a:rPr>
                                <m:t>|</m:t>
                              </m:r>
                            </m:e>
                            <m:sup>
                              <m:r>
                                <a:rPr lang="en-US" altLang="zh-CN" sz="2000" i="1">
                                  <a:latin typeface="Cambria Math"/>
                                </a:rPr>
                                <m:t>𝟐</m:t>
                              </m:r>
                            </m:sup>
                          </m:sSup>
                          <m:r>
                            <m:rPr>
                              <m:nor/>
                            </m:rPr>
                            <a:rPr lang="en-US" altLang="zh-CN" sz="1600" dirty="0"/>
                            <m:t> </m:t>
                          </m:r>
                        </m:e>
                      </m:d>
                      <m:r>
                        <a:rPr lang="en-US" altLang="zh-CN" sz="1800" i="1">
                          <a:latin typeface="Cambria Math"/>
                        </a:rPr>
                        <m:t>   </m:t>
                      </m:r>
                      <m:d>
                        <m:dPr>
                          <m:ctrlPr>
                            <a:rPr lang="en-US" altLang="zh-CN" sz="1800" i="1">
                              <a:solidFill>
                                <a:srgbClr val="CC00CC"/>
                              </a:solidFill>
                              <a:latin typeface="Cambria Math" panose="02040503050406030204" pitchFamily="18" charset="0"/>
                            </a:rPr>
                          </m:ctrlPr>
                        </m:dPr>
                        <m:e>
                          <m:r>
                            <a:rPr lang="en-US" altLang="zh-CN" sz="1800" i="1">
                              <a:solidFill>
                                <a:srgbClr val="CC00CC"/>
                              </a:solidFill>
                              <a:latin typeface="Cambria Math"/>
                            </a:rPr>
                            <m:t>𝒆</m:t>
                          </m:r>
                          <m:r>
                            <a:rPr lang="en-US" altLang="zh-CN" sz="1800" i="1">
                              <a:solidFill>
                                <a:srgbClr val="CC00CC"/>
                              </a:solidFill>
                              <a:latin typeface="Cambria Math"/>
                            </a:rPr>
                            <m:t>𝟒𝟏</m:t>
                          </m:r>
                        </m:e>
                      </m:d>
                    </m:oMath>
                  </m:oMathPara>
                </a14:m>
                <a:endParaRPr lang="en-US" altLang="zh-CN" sz="18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r>
                        <a:rPr lang="en-US" altLang="zh-CN" sz="1800" i="1">
                          <a:latin typeface="Cambria Math"/>
                        </a:rPr>
                        <m:t>𝒄</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r>
                                <a:rPr lang="en-US" altLang="zh-CN" sz="1800" i="1">
                                  <a:latin typeface="Cambria Math"/>
                                </a:rPr>
                                <m:t>+</m:t>
                              </m:r>
                              <m:r>
                                <a:rPr lang="en-US" altLang="zh-CN" sz="1800" i="1">
                                  <a:latin typeface="Cambria Math"/>
                                </a:rPr>
                                <m:t>𝟏</m:t>
                              </m:r>
                            </m:sup>
                          </m:sSup>
                          <m:r>
                            <a:rPr lang="en-US" altLang="zh-CN" sz="1800" i="1">
                              <a:latin typeface="Cambria Math"/>
                            </a:rPr>
                            <m:t>+</m:t>
                          </m:r>
                          <m:d>
                            <m:dPr>
                              <m:ctrlPr>
                                <a:rPr lang="en-US" altLang="zh-CN" sz="1800" i="1">
                                  <a:latin typeface="Cambria Math" panose="02040503050406030204" pitchFamily="18" charset="0"/>
                                </a:rPr>
                              </m:ctrlPr>
                            </m:dPr>
                            <m:e>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r>
                                <a:rPr lang="en-US" altLang="zh-CN" sz="1800" i="1">
                                  <a:latin typeface="Cambria Math"/>
                                </a:rPr>
                                <m:t>+</m:t>
                              </m:r>
                              <m:r>
                                <a:rPr lang="en-US" altLang="zh-CN" sz="1800" i="1">
                                  <a:latin typeface="Cambria Math"/>
                                </a:rPr>
                                <m:t>𝟏</m:t>
                              </m:r>
                            </m:sup>
                          </m:sSup>
                        </m:e>
                      </m:d>
                      <m:r>
                        <a:rPr lang="en-US" altLang="zh-CN" sz="1800">
                          <a:latin typeface="Cambria Math"/>
                        </a:rPr>
                        <m:t> </m:t>
                      </m:r>
                      <m:r>
                        <a:rPr lang="en-US" altLang="zh-CN" sz="1800" i="1">
                          <a:latin typeface="Cambria Math"/>
                        </a:rPr>
                        <m:t>  </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𝒆</m:t>
                          </m:r>
                          <m:r>
                            <a:rPr lang="en-US" altLang="zh-CN" sz="1800" i="1">
                              <a:solidFill>
                                <a:srgbClr val="FF0000"/>
                              </a:solidFill>
                              <a:latin typeface="Cambria Math"/>
                            </a:rPr>
                            <m:t>𝟒𝟐</m:t>
                          </m:r>
                        </m:e>
                      </m:d>
                    </m:oMath>
                  </m:oMathPara>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r>
                      <a:rPr lang="en-US" altLang="zh-CN" sz="1800" i="1">
                        <a:latin typeface="Cambria Math"/>
                      </a:rPr>
                      <m:t>≡</m:t>
                    </m:r>
                    <m:r>
                      <a:rPr lang="en-US" altLang="zh-CN" sz="1800" i="1">
                        <a:latin typeface="Cambria Math"/>
                      </a:rPr>
                      <m:t>𝟏</m:t>
                    </m:r>
                  </m:oMath>
                </a14:m>
                <a:r>
                  <a:rPr lang="zh-CN" altLang="en-US" sz="1800" dirty="0"/>
                  <a:t>的特殊情况，即跟</a:t>
                </a:r>
                <a:r>
                  <a:rPr lang="en-US" altLang="zh-CN" sz="1800" dirty="0"/>
                  <a:t>ADMM</a:t>
                </a:r>
                <a14:m>
                  <m:oMath xmlns:m="http://schemas.openxmlformats.org/officeDocument/2006/math">
                    <m:r>
                      <a:rPr lang="en-US" altLang="zh-CN" sz="1800" i="1">
                        <a:latin typeface="Cambria Math"/>
                      </a:rPr>
                      <m:t>(</m:t>
                    </m:r>
                    <m:r>
                      <a:rPr lang="en-US" altLang="zh-CN" sz="1800" i="1">
                        <a:latin typeface="Cambria Math"/>
                      </a:rPr>
                      <m:t>𝒆</m:t>
                    </m:r>
                    <m:r>
                      <a:rPr lang="en-US" altLang="zh-CN" sz="1800" i="1">
                        <a:latin typeface="Cambria Math"/>
                      </a:rPr>
                      <m:t>𝟔</m:t>
                    </m:r>
                    <m:r>
                      <a:rPr lang="en-US" altLang="zh-CN" sz="1800" i="1">
                        <a:latin typeface="Cambria Math"/>
                      </a:rPr>
                      <m:t>−</m:t>
                    </m:r>
                    <m:r>
                      <a:rPr lang="en-US" altLang="zh-CN" sz="1800" i="1">
                        <a:latin typeface="Cambria Math"/>
                      </a:rPr>
                      <m:t>𝒆</m:t>
                    </m:r>
                    <m:r>
                      <a:rPr lang="en-US" altLang="zh-CN" sz="1800" i="1">
                        <a:latin typeface="Cambria Math"/>
                      </a:rPr>
                      <m:t>𝟖</m:t>
                    </m:r>
                    <m:r>
                      <a:rPr lang="en-US" altLang="zh-CN" sz="1800" i="1">
                        <a:latin typeface="Cambria Math"/>
                      </a:rPr>
                      <m:t>)</m:t>
                    </m:r>
                  </m:oMath>
                </a14:m>
                <a:r>
                  <a:rPr lang="zh-CN" altLang="en-US" sz="1800" dirty="0"/>
                  <a:t>完全一样。这个推导包含了</a:t>
                </a:r>
                <a:r>
                  <a:rPr lang="en-US" altLang="zh-CN" sz="1800" dirty="0"/>
                  <a:t>ADMM</a:t>
                </a:r>
                <a:r>
                  <a:rPr lang="zh-CN" altLang="en-US" sz="1800" dirty="0"/>
                  <a:t>方法的收敛性理论的本质：应用不动点定理中的不动点迭代算法到非扩张映射</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𝑵</m:t>
                        </m:r>
                      </m:e>
                      <m:sub>
                        <m:r>
                          <a:rPr lang="en-US" altLang="zh-CN" sz="1800" i="1">
                            <a:latin typeface="Cambria Math"/>
                          </a:rPr>
                          <m:t>𝒄</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𝟐</m:t>
                            </m:r>
                          </m:sub>
                        </m:sSub>
                      </m:sub>
                    </m:sSub>
                  </m:oMath>
                </a14:m>
                <a:r>
                  <a:rPr lang="zh-CN" altLang="en-US" sz="1800" dirty="0"/>
                  <a:t>上。上述分析可总结为如下命题，对函数</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oMath>
                </a14:m>
                <a:r>
                  <a:rPr lang="zh-CN" altLang="en-US" sz="1800" dirty="0"/>
                  <a:t>的次梯度作了在大多数实际应用中通过各种简单的正则性条件就可以满足的附加假设。</a:t>
                </a:r>
                <a:endParaRPr lang="en-US" altLang="zh-CN" sz="18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b="-4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0095691"/>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命题：考虑问题</a:t>
                </a:r>
                <a14:m>
                  <m:oMath xmlns:m="http://schemas.openxmlformats.org/officeDocument/2006/math">
                    <m:r>
                      <a:rPr lang="en-US" altLang="zh-CN" sz="1800" i="1">
                        <a:solidFill>
                          <a:srgbClr val="FF0000"/>
                        </a:solidFill>
                        <a:latin typeface="Cambria Math"/>
                      </a:rPr>
                      <m:t>(</m:t>
                    </m:r>
                    <m:r>
                      <a:rPr lang="en-US" altLang="zh-CN" sz="1800" i="1">
                        <a:solidFill>
                          <a:srgbClr val="FF0000"/>
                        </a:solidFill>
                        <a:latin typeface="Cambria Math"/>
                      </a:rPr>
                      <m:t>𝒆</m:t>
                    </m:r>
                    <m:r>
                      <a:rPr lang="en-US" altLang="zh-CN" sz="1800" i="1">
                        <a:solidFill>
                          <a:srgbClr val="FF0000"/>
                        </a:solidFill>
                        <a:latin typeface="Cambria Math"/>
                      </a:rPr>
                      <m:t>𝟏</m:t>
                    </m:r>
                    <m:r>
                      <a:rPr lang="en-US" altLang="zh-CN" sz="1800" i="1">
                        <a:solidFill>
                          <a:srgbClr val="FF0000"/>
                        </a:solidFill>
                        <a:latin typeface="Cambria Math"/>
                      </a:rPr>
                      <m:t>)</m:t>
                    </m:r>
                  </m:oMath>
                </a14:m>
                <a:r>
                  <a:rPr lang="en-US" altLang="zh-CN" sz="1800" dirty="0">
                    <a:solidFill>
                      <a:srgbClr val="FF0000"/>
                    </a:solidFill>
                  </a:rPr>
                  <a:t>,</a:t>
                </a:r>
                <a:r>
                  <a:rPr lang="zh-CN" altLang="en-US" sz="1800" dirty="0"/>
                  <a:t>给定常数</a:t>
                </a:r>
                <a14:m>
                  <m:oMath xmlns:m="http://schemas.openxmlformats.org/officeDocument/2006/math">
                    <m:r>
                      <a:rPr lang="en-US" altLang="zh-CN" sz="1800" i="1">
                        <a:latin typeface="Cambria Math"/>
                      </a:rPr>
                      <m:t>𝒄</m:t>
                    </m:r>
                    <m:r>
                      <a:rPr lang="en-US" altLang="zh-CN" sz="1800" i="1">
                        <a:latin typeface="Cambria Math"/>
                      </a:rPr>
                      <m:t>&gt;</m:t>
                    </m:r>
                    <m:r>
                      <a:rPr lang="en-US" altLang="zh-CN" sz="1800" i="1">
                        <a:latin typeface="Cambria Math"/>
                      </a:rPr>
                      <m:t>𝟎</m:t>
                    </m:r>
                  </m:oMath>
                </a14:m>
                <a:r>
                  <a:rPr lang="zh-CN" altLang="en-US" sz="1800" dirty="0"/>
                  <a:t>，假设对问题</a:t>
                </a:r>
                <a:r>
                  <a:rPr lang="en-US" altLang="zh-CN" sz="1800" dirty="0">
                    <a:solidFill>
                      <a:srgbClr val="FF0000"/>
                    </a:solidFill>
                  </a:rPr>
                  <a:t>(e1)</a:t>
                </a:r>
                <a:r>
                  <a:rPr lang="zh-CN" altLang="en-US" sz="1800" dirty="0"/>
                  <a:t>存在某个具有下列性质的最优原</a:t>
                </a:r>
                <a:r>
                  <a:rPr lang="en-US" altLang="zh-CN" sz="1800" dirty="0"/>
                  <a:t>-</a:t>
                </a:r>
                <a:r>
                  <a:rPr lang="zh-CN" altLang="en-US" sz="1800" dirty="0"/>
                  <a:t>对偶解对</a:t>
                </a:r>
                <a14:m>
                  <m:oMath xmlns:m="http://schemas.openxmlformats.org/officeDocument/2006/math">
                    <m:r>
                      <a:rPr lang="en-US" altLang="zh-CN" sz="1800" i="1">
                        <a:latin typeface="Cambria Math"/>
                      </a:rPr>
                      <m:t>(</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oMath>
                </a14:m>
                <a:r>
                  <a:rPr lang="zh-CN" altLang="en-US" sz="1800" dirty="0"/>
                  <a:t>：</a:t>
                </a:r>
                <a:endParaRPr lang="en-US" altLang="zh-CN" sz="1800" dirty="0"/>
              </a:p>
              <a:p>
                <a:pPr marL="0" indent="0">
                  <a:buNone/>
                </a:pPr>
                <a:r>
                  <a:rPr lang="en-US" altLang="zh-CN" sz="1800" dirty="0"/>
                  <a:t>	1.</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oMath>
                </a14:m>
                <a:r>
                  <a:rPr lang="zh-CN" altLang="en-US" sz="1800" dirty="0"/>
                  <a:t>关于</a:t>
                </a:r>
                <a14:m>
                  <m:oMath xmlns:m="http://schemas.openxmlformats.org/officeDocument/2006/math">
                    <m:r>
                      <a:rPr lang="en-US" altLang="zh-CN" sz="1800" i="1">
                        <a:latin typeface="Cambria Math"/>
                      </a:rPr>
                      <m:t>𝒙</m:t>
                    </m:r>
                  </m:oMath>
                </a14:m>
                <a:r>
                  <a:rPr lang="zh-CN" altLang="en-US" sz="1800" dirty="0"/>
                  <a:t>最小化</a:t>
                </a:r>
                <a14:m>
                  <m:oMath xmlns:m="http://schemas.openxmlformats.org/officeDocument/2006/math">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r>
                      <a:rPr lang="en-US" altLang="zh-CN" sz="1800" i="1">
                        <a:latin typeface="Cambria Math"/>
                      </a:rPr>
                      <m:t>𝑴𝒙</m:t>
                    </m:r>
                    <m:r>
                      <a:rPr lang="en-US" altLang="zh-CN" sz="1800" i="1">
                        <a:latin typeface="Cambria Math"/>
                      </a:rPr>
                      <m:t>〉</m:t>
                    </m:r>
                  </m:oMath>
                </a14:m>
                <a:r>
                  <a:rPr lang="en-US" altLang="zh-CN" sz="1800" dirty="0"/>
                  <a:t>;</a:t>
                </a:r>
              </a:p>
              <a:p>
                <a:pPr marL="0" indent="0">
                  <a:buNone/>
                </a:pPr>
                <a:r>
                  <a:rPr lang="en-US" altLang="zh-CN" sz="1800" dirty="0"/>
                  <a:t>	2.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oMath>
                </a14:m>
                <a:r>
                  <a:rPr lang="zh-CN" altLang="en-US" sz="1800" dirty="0"/>
                  <a:t>关于</a:t>
                </a:r>
                <a14:m>
                  <m:oMath xmlns:m="http://schemas.openxmlformats.org/officeDocument/2006/math">
                    <m:r>
                      <a:rPr lang="en-US" altLang="zh-CN" sz="1800" i="1">
                        <a:latin typeface="Cambria Math"/>
                      </a:rPr>
                      <m:t>𝒛</m:t>
                    </m:r>
                  </m:oMath>
                </a14:m>
                <a:r>
                  <a:rPr lang="zh-CN" altLang="en-US" sz="1800" dirty="0"/>
                  <a:t>最小化</a:t>
                </a:r>
                <a14:m>
                  <m:oMath xmlns:m="http://schemas.openxmlformats.org/officeDocument/2006/math">
                    <m:r>
                      <a:rPr lang="en-US" altLang="zh-CN" sz="1800" i="1">
                        <a:latin typeface="Cambria Math"/>
                      </a:rPr>
                      <m:t>𝒈</m:t>
                    </m:r>
                    <m:d>
                      <m:dPr>
                        <m:ctrlPr>
                          <a:rPr lang="en-US" altLang="zh-CN" sz="1800" i="1">
                            <a:latin typeface="Cambria Math" panose="02040503050406030204" pitchFamily="18" charset="0"/>
                          </a:rPr>
                        </m:ctrlPr>
                      </m:dPr>
                      <m:e>
                        <m:r>
                          <a:rPr lang="en-US" altLang="zh-CN" sz="1800" i="1">
                            <a:latin typeface="Cambria Math"/>
                          </a:rPr>
                          <m:t>𝒛</m:t>
                        </m:r>
                      </m:e>
                    </m:d>
                    <m:r>
                      <a:rPr lang="en-US" altLang="zh-CN" sz="1800" i="1">
                        <a:latin typeface="Cambria Math"/>
                      </a:rPr>
                      <m:t>−</m:t>
                    </m:r>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r>
                          <a:rPr lang="en-US" altLang="zh-CN" sz="1800" i="1">
                            <a:latin typeface="Cambria Math"/>
                          </a:rPr>
                          <m:t>𝒛</m:t>
                        </m:r>
                      </m:e>
                    </m:d>
                  </m:oMath>
                </a14:m>
                <a:r>
                  <a:rPr lang="en-US" altLang="zh-CN" sz="1800" dirty="0"/>
                  <a:t>;</a:t>
                </a:r>
              </a:p>
              <a:p>
                <a:pPr marL="0" indent="0">
                  <a:buNone/>
                </a:pPr>
                <a:r>
                  <a:rPr lang="en-US" altLang="zh-CN" sz="1800" dirty="0"/>
                  <a:t>	3.</a:t>
                </a:r>
                <a14:m>
                  <m:oMath xmlns:m="http://schemas.openxmlformats.org/officeDocument/2006/math">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oMath>
                </a14:m>
                <a:endParaRPr lang="en-US" altLang="zh-CN" sz="1800" dirty="0"/>
              </a:p>
              <a:p>
                <a:pPr marL="0" indent="0">
                  <a:buNone/>
                </a:pPr>
                <a:r>
                  <a:rPr lang="zh-CN" altLang="en-US" sz="1800" dirty="0"/>
                  <a:t>同时假设函数</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𝟏</m:t>
                        </m:r>
                      </m:sub>
                    </m:sSub>
                    <m:d>
                      <m:dPr>
                        <m:ctrlPr>
                          <a:rPr lang="en-US" altLang="zh-CN" sz="1800" i="1">
                            <a:latin typeface="Cambria Math" panose="02040503050406030204" pitchFamily="18" charset="0"/>
                          </a:rPr>
                        </m:ctrlPr>
                      </m:dPr>
                      <m:e>
                        <m:r>
                          <a:rPr lang="en-US" altLang="zh-CN" sz="1800" i="1">
                            <a:latin typeface="Cambria Math"/>
                          </a:rPr>
                          <m:t>𝝀</m:t>
                        </m:r>
                      </m:e>
                    </m:d>
                    <m:r>
                      <a:rPr lang="en-US" altLang="zh-CN" sz="1800" i="1">
                        <a:latin typeface="Cambria Math"/>
                      </a:rPr>
                      <m:t>=</m:t>
                    </m:r>
                    <m:r>
                      <a:rPr lang="en-US" altLang="zh-CN" sz="1800" i="1">
                        <a:latin typeface="Cambria Math"/>
                      </a:rPr>
                      <m:t>𝒎𝒊</m:t>
                    </m:r>
                    <m:sSub>
                      <m:sSubPr>
                        <m:ctrlPr>
                          <a:rPr lang="en-US" altLang="zh-CN" sz="1800" i="1">
                            <a:latin typeface="Cambria Math" panose="02040503050406030204" pitchFamily="18" charset="0"/>
                          </a:rPr>
                        </m:ctrlPr>
                      </m:sSubPr>
                      <m:e>
                        <m:r>
                          <a:rPr lang="en-US" altLang="zh-CN" sz="1800" i="1">
                            <a:latin typeface="Cambria Math"/>
                          </a:rPr>
                          <m:t>𝒏</m:t>
                        </m:r>
                      </m:e>
                      <m:sub>
                        <m:r>
                          <a:rPr lang="en-US" altLang="zh-CN" sz="1800" i="1">
                            <a:latin typeface="Cambria Math"/>
                          </a:rPr>
                          <m:t>𝒙</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sub>
                    </m:sSub>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d>
                          <m:dPr>
                            <m:begChr m:val="⟨"/>
                            <m:endChr m:val="⟩"/>
                            <m:ctrlPr>
                              <a:rPr lang="en-US" altLang="zh-CN" sz="1800" i="1">
                                <a:latin typeface="Cambria Math" panose="02040503050406030204" pitchFamily="18" charset="0"/>
                              </a:rPr>
                            </m:ctrlPr>
                          </m:dPr>
                          <m:e>
                            <m:r>
                              <a:rPr lang="en-US" altLang="zh-CN" sz="1800" i="1">
                                <a:latin typeface="Cambria Math"/>
                              </a:rPr>
                              <m:t>𝝀</m:t>
                            </m:r>
                            <m:r>
                              <a:rPr lang="en-US" altLang="zh-CN" sz="1800" i="1">
                                <a:latin typeface="Cambria Math"/>
                              </a:rPr>
                              <m:t>,</m:t>
                            </m:r>
                            <m:r>
                              <a:rPr lang="en-US" altLang="zh-CN" sz="1800" i="1">
                                <a:latin typeface="Cambria Math"/>
                              </a:rPr>
                              <m:t>𝑴𝒙</m:t>
                            </m:r>
                          </m:e>
                        </m:d>
                      </m:e>
                    </m:d>
                  </m:oMath>
                </a14:m>
                <a:r>
                  <a:rPr lang="zh-CN" altLang="en-US" sz="1800" dirty="0"/>
                  <a:t>在每点</a:t>
                </a:r>
                <a14:m>
                  <m:oMath xmlns:m="http://schemas.openxmlformats.org/officeDocument/2006/math">
                    <m:r>
                      <a:rPr lang="en-US" altLang="zh-CN" sz="1800" i="1">
                        <a:latin typeface="Cambria Math"/>
                      </a:rPr>
                      <m:t>𝝀</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zh-CN" altLang="en-US" sz="1800" dirty="0"/>
                  <a:t>处的所有次梯度形式为</a:t>
                </a:r>
                <a14:m>
                  <m:oMath xmlns:m="http://schemas.openxmlformats.org/officeDocument/2006/math">
                    <m:r>
                      <a:rPr lang="en-US" altLang="zh-CN" sz="1800" i="1">
                        <a:latin typeface="Cambria Math"/>
                      </a:rPr>
                      <m:t>−</m:t>
                    </m:r>
                    <m:r>
                      <a:rPr lang="en-US" altLang="zh-CN" sz="1800" i="1">
                        <a:latin typeface="Cambria Math"/>
                      </a:rPr>
                      <m:t>𝑴</m:t>
                    </m:r>
                    <m:acc>
                      <m:accPr>
                        <m:chr m:val="̅"/>
                        <m:ctrlPr>
                          <a:rPr lang="en-US" altLang="zh-CN" sz="1800" i="1">
                            <a:latin typeface="Cambria Math" panose="02040503050406030204" pitchFamily="18" charset="0"/>
                          </a:rPr>
                        </m:ctrlPr>
                      </m:accPr>
                      <m:e>
                        <m:r>
                          <a:rPr lang="en-US" altLang="zh-CN" sz="1800" i="1">
                            <a:latin typeface="Cambria Math"/>
                          </a:rPr>
                          <m:t>𝒙</m:t>
                        </m:r>
                      </m:e>
                    </m:acc>
                  </m:oMath>
                </a14:m>
                <a:r>
                  <a:rPr lang="en-US" altLang="zh-CN" sz="1800" dirty="0"/>
                  <a:t>, </a:t>
                </a:r>
                <a:r>
                  <a:rPr lang="zh-CN" altLang="en-US" sz="1800" dirty="0"/>
                  <a:t>这里</a:t>
                </a:r>
                <a14:m>
                  <m:oMath xmlns:m="http://schemas.openxmlformats.org/officeDocument/2006/math">
                    <m:acc>
                      <m:accPr>
                        <m:chr m:val="̅"/>
                        <m:ctrlPr>
                          <a:rPr lang="en-US" altLang="zh-CN" sz="1800" i="1">
                            <a:latin typeface="Cambria Math" panose="02040503050406030204" pitchFamily="18" charset="0"/>
                          </a:rPr>
                        </m:ctrlPr>
                      </m:accPr>
                      <m:e>
                        <m:r>
                          <a:rPr lang="en-US" altLang="zh-CN" sz="1800" i="1">
                            <a:latin typeface="Cambria Math"/>
                          </a:rPr>
                          <m:t>𝒙</m:t>
                        </m:r>
                      </m:e>
                    </m:acc>
                  </m:oMath>
                </a14:m>
                <a:r>
                  <a:rPr lang="zh-CN" altLang="en-US" sz="1800" dirty="0"/>
                  <a:t>达到</a:t>
                </a:r>
                <a14:m>
                  <m:oMath xmlns:m="http://schemas.openxmlformats.org/officeDocument/2006/math">
                    <m:r>
                      <a:rPr lang="en-US" altLang="zh-CN" sz="1800" i="1">
                        <a:latin typeface="Cambria Math"/>
                      </a:rPr>
                      <m:t>𝒙</m:t>
                    </m:r>
                  </m:oMath>
                </a14:m>
                <a:r>
                  <a:rPr lang="zh-CN" altLang="en-US" sz="1800" dirty="0"/>
                  <a:t>上的声明的极小点。如果遵照</a:t>
                </a:r>
                <a14:m>
                  <m:oMath xmlns:m="http://schemas.openxmlformats.org/officeDocument/2006/math">
                    <m:r>
                      <a:rPr lang="en-US" altLang="zh-CN" sz="1800" i="1">
                        <a:solidFill>
                          <a:srgbClr val="FF0000"/>
                        </a:solidFill>
                        <a:latin typeface="Cambria Math"/>
                      </a:rPr>
                      <m:t>(</m:t>
                    </m:r>
                    <m:r>
                      <a:rPr lang="en-US" altLang="zh-CN" sz="1800" i="1">
                        <a:solidFill>
                          <a:srgbClr val="FF0000"/>
                        </a:solidFill>
                        <a:latin typeface="Cambria Math"/>
                      </a:rPr>
                      <m:t>𝒆</m:t>
                    </m:r>
                    <m:r>
                      <a:rPr lang="en-US" altLang="zh-CN" sz="1800" i="1">
                        <a:solidFill>
                          <a:srgbClr val="FF0000"/>
                        </a:solidFill>
                        <a:latin typeface="Cambria Math"/>
                      </a:rPr>
                      <m:t>𝟒𝟎</m:t>
                    </m:r>
                    <m:r>
                      <a:rPr lang="en-US" altLang="zh-CN" sz="1800" i="1">
                        <a:solidFill>
                          <a:srgbClr val="FF0000"/>
                        </a:solidFill>
                        <a:latin typeface="Cambria Math"/>
                      </a:rPr>
                      <m:t>−</m:t>
                    </m:r>
                    <m:r>
                      <a:rPr lang="en-US" altLang="zh-CN" sz="1800" i="1">
                        <a:solidFill>
                          <a:srgbClr val="FF0000"/>
                        </a:solidFill>
                        <a:latin typeface="Cambria Math"/>
                      </a:rPr>
                      <m:t>𝒆</m:t>
                    </m:r>
                    <m:r>
                      <a:rPr lang="en-US" altLang="zh-CN" sz="1800" i="1">
                        <a:solidFill>
                          <a:srgbClr val="FF0000"/>
                        </a:solidFill>
                        <a:latin typeface="Cambria Math"/>
                      </a:rPr>
                      <m:t>𝟒𝟐</m:t>
                    </m:r>
                    <m:r>
                      <a:rPr lang="en-US" altLang="zh-CN" sz="1800" i="1">
                        <a:solidFill>
                          <a:srgbClr val="FF0000"/>
                        </a:solidFill>
                        <a:latin typeface="Cambria Math"/>
                      </a:rPr>
                      <m:t>)</m:t>
                    </m:r>
                  </m:oMath>
                </a14:m>
                <a:r>
                  <a:rPr lang="zh-CN" altLang="en-US" sz="1800" dirty="0"/>
                  <a:t>的序列</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𝒏</m:t>
                        </m:r>
                      </m:sup>
                    </m:sSup>
                  </m:oMath>
                </a14:m>
                <a:r>
                  <a:rPr lang="en-US" altLang="zh-CN" sz="1800" dirty="0"/>
                  <a:t>, </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en-US" altLang="zh-CN" sz="1800" dirty="0"/>
                  <a:t>, </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𝑹</m:t>
                        </m:r>
                      </m:e>
                      <m:sup>
                        <m:r>
                          <a:rPr lang="en-US" altLang="zh-CN" sz="1800" i="1">
                            <a:latin typeface="Cambria Math"/>
                          </a:rPr>
                          <m:t>𝒎</m:t>
                        </m:r>
                      </m:sup>
                    </m:sSup>
                  </m:oMath>
                </a14:m>
                <a:r>
                  <a:rPr lang="en-US" altLang="zh-CN" sz="1800" dirty="0"/>
                  <a:t>, </a:t>
                </a:r>
                <a:r>
                  <a:rPr lang="zh-CN" altLang="en-US" sz="1800" dirty="0"/>
                  <a:t>这里</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oMath>
                </a14:m>
                <a:r>
                  <a:rPr lang="zh-CN" altLang="en-US" sz="1800" dirty="0"/>
                  <a:t>满足</a:t>
                </a:r>
                <a14:m>
                  <m:oMath xmlns:m="http://schemas.openxmlformats.org/officeDocument/2006/math">
                    <m:r>
                      <a:rPr lang="en-US" altLang="zh-CN" sz="1800" i="1">
                        <a:latin typeface="Cambria Math"/>
                      </a:rPr>
                      <m:t>𝒊𝒏</m:t>
                    </m:r>
                    <m:sSub>
                      <m:sSubPr>
                        <m:ctrlPr>
                          <a:rPr lang="en-US" altLang="zh-CN" sz="1800" i="1">
                            <a:latin typeface="Cambria Math" panose="02040503050406030204" pitchFamily="18" charset="0"/>
                          </a:rPr>
                        </m:ctrlPr>
                      </m:sSubPr>
                      <m:e>
                        <m:r>
                          <a:rPr lang="en-US" altLang="zh-CN" sz="1800" i="1">
                            <a:latin typeface="Cambria Math"/>
                          </a:rPr>
                          <m:t>𝒇</m:t>
                        </m:r>
                      </m:e>
                      <m:sub>
                        <m:r>
                          <a:rPr lang="en-US" altLang="zh-CN" sz="1800" i="1">
                            <a:latin typeface="Cambria Math"/>
                          </a:rPr>
                          <m:t>𝒌</m:t>
                        </m:r>
                      </m:sub>
                    </m:sSub>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r>
                      <a:rPr lang="en-US" altLang="zh-CN" sz="1800" i="1">
                        <a:latin typeface="Cambria Math"/>
                      </a:rPr>
                      <m:t>&gt;</m:t>
                    </m:r>
                    <m:r>
                      <a:rPr lang="en-US" altLang="zh-CN" sz="1800" i="1">
                        <a:latin typeface="Cambria Math"/>
                      </a:rPr>
                      <m:t>𝟎</m:t>
                    </m:r>
                    <m:r>
                      <a:rPr lang="en-US" altLang="zh-CN" sz="1800" i="1">
                        <a:latin typeface="Cambria Math"/>
                      </a:rPr>
                      <m:t>,</m:t>
                    </m:r>
                    <m:r>
                      <a:rPr lang="en-US" altLang="zh-CN" sz="1800" i="1">
                        <a:latin typeface="Cambria Math"/>
                      </a:rPr>
                      <m:t>𝒔𝒖</m:t>
                    </m:r>
                    <m:sSub>
                      <m:sSubPr>
                        <m:ctrlPr>
                          <a:rPr lang="en-US" altLang="zh-CN" sz="1800" i="1">
                            <a:latin typeface="Cambria Math" panose="02040503050406030204" pitchFamily="18" charset="0"/>
                          </a:rPr>
                        </m:ctrlPr>
                      </m:sSubPr>
                      <m:e>
                        <m:r>
                          <a:rPr lang="en-US" altLang="zh-CN" sz="1800" i="1">
                            <a:latin typeface="Cambria Math"/>
                          </a:rPr>
                          <m:t>𝒑</m:t>
                        </m:r>
                      </m:e>
                      <m:sub>
                        <m:r>
                          <a:rPr lang="en-US" altLang="zh-CN" sz="1800" i="1">
                            <a:latin typeface="Cambria Math"/>
                          </a:rPr>
                          <m:t>𝒌</m:t>
                        </m:r>
                      </m:sub>
                    </m:sSub>
                    <m:d>
                      <m:dPr>
                        <m:begChr m:val="{"/>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𝝆</m:t>
                            </m:r>
                          </m:e>
                          <m:sub>
                            <m:r>
                              <a:rPr lang="en-US" altLang="zh-CN" sz="1800" i="1">
                                <a:latin typeface="Cambria Math"/>
                              </a:rPr>
                              <m:t>𝒌</m:t>
                            </m:r>
                          </m:sub>
                        </m:sSub>
                      </m:e>
                    </m:d>
                    <m:r>
                      <a:rPr lang="en-US" altLang="zh-CN" sz="1800" i="1">
                        <a:latin typeface="Cambria Math"/>
                      </a:rPr>
                      <m:t>&lt;</m:t>
                    </m:r>
                    <m:r>
                      <a:rPr lang="en-US" altLang="zh-CN" sz="1800" i="1">
                        <a:latin typeface="Cambria Math"/>
                      </a:rPr>
                      <m:t>𝟐</m:t>
                    </m:r>
                  </m:oMath>
                </a14:m>
                <a:r>
                  <a:rPr lang="zh-CN" altLang="en-US" sz="1800" dirty="0"/>
                  <a:t>，则有</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 </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𝒌</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r>
                      <a:rPr lang="en-US" altLang="zh-CN" sz="1800" i="1">
                        <a:latin typeface="Cambria Math"/>
                      </a:rPr>
                      <m:t>,</m:t>
                    </m:r>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𝒌</m:t>
                        </m:r>
                      </m:sup>
                    </m:sSup>
                    <m:r>
                      <a:rPr lang="en-US" altLang="zh-CN" sz="1800" i="1">
                        <a:latin typeface="Cambria Math"/>
                      </a:rPr>
                      <m:t>→</m:t>
                    </m:r>
                    <m:r>
                      <a:rPr lang="en-US" altLang="zh-CN" sz="1800" i="1">
                        <a:latin typeface="Cambria Math"/>
                      </a:rPr>
                      <m:t>𝑴</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oMath>
                </a14:m>
                <a:r>
                  <a:rPr lang="en-US" altLang="zh-CN" sz="1800" dirty="0"/>
                  <a:t>, </a:t>
                </a:r>
                <a:r>
                  <a:rPr lang="zh-CN" altLang="en-US" sz="1800" dirty="0"/>
                  <a:t>这里</a:t>
                </a:r>
                <a14:m>
                  <m:oMath xmlns:m="http://schemas.openxmlformats.org/officeDocument/2006/math">
                    <m:r>
                      <a:rPr lang="en-US" altLang="zh-CN" sz="1800" i="1">
                        <a:latin typeface="Cambria Math"/>
                      </a:rPr>
                      <m:t>(</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e>
                    </m:d>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𝝀</m:t>
                        </m:r>
                      </m:e>
                      <m:sup>
                        <m:r>
                          <a:rPr lang="en-US" altLang="zh-CN" sz="1800" i="1">
                            <a:latin typeface="Cambria Math"/>
                          </a:rPr>
                          <m:t>∞</m:t>
                        </m:r>
                      </m:sup>
                    </m:sSup>
                    <m:r>
                      <a:rPr lang="en-US" altLang="zh-CN" sz="1800" i="1">
                        <a:latin typeface="Cambria Math"/>
                      </a:rPr>
                      <m:t>)</m:t>
                    </m:r>
                  </m:oMath>
                </a14:m>
                <a:r>
                  <a:rPr lang="zh-CN" altLang="en-US" sz="1800" dirty="0"/>
                  <a:t>是满足上述条件</a:t>
                </a:r>
                <a:r>
                  <a:rPr lang="en-US" altLang="zh-CN" sz="1800" dirty="0"/>
                  <a:t>1-3</a:t>
                </a:r>
                <a:r>
                  <a:rPr lang="zh-CN" altLang="en-US" sz="1800" dirty="0"/>
                  <a:t>的某个三元组</a:t>
                </a:r>
                <a:r>
                  <a:rPr lang="en-US" altLang="zh-CN" sz="1800" dirty="0"/>
                  <a:t>(</a:t>
                </a:r>
                <a:r>
                  <a:rPr lang="zh-CN" altLang="en-US" sz="1800" dirty="0"/>
                  <a:t>用</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sup>
                    </m:sSup>
                  </m:oMath>
                </a14:m>
                <a:r>
                  <a:rPr lang="zh-CN" altLang="en-US" sz="1800" dirty="0"/>
                  <a:t>替换</a:t>
                </a:r>
                <a14:m>
                  <m:oMath xmlns:m="http://schemas.openxmlformats.org/officeDocument/2006/math">
                    <m:r>
                      <a:rPr lang="en-US" altLang="zh-CN" sz="1800" i="1">
                        <a:latin typeface="Cambria Math"/>
                      </a:rPr>
                      <m:t>∞</m:t>
                    </m:r>
                  </m:oMath>
                </a14:m>
                <a:r>
                  <a:rPr lang="en-US" altLang="zh-CN" sz="1800" dirty="0"/>
                  <a:t>)</a:t>
                </a:r>
                <a:r>
                  <a:rPr lang="zh-CN" altLang="en-US" sz="1800" dirty="0"/>
                  <a:t>。</a:t>
                </a:r>
                <a:endParaRPr lang="en-US" altLang="zh-CN" sz="1800" dirty="0"/>
              </a:p>
              <a:p>
                <a:r>
                  <a:rPr lang="zh-CN" altLang="en-US" sz="1400" dirty="0"/>
                  <a:t>证明：上述情况表明递推</a:t>
                </a:r>
                <a14:m>
                  <m:oMath xmlns:m="http://schemas.openxmlformats.org/officeDocument/2006/math">
                    <m:r>
                      <a:rPr lang="en-US" altLang="zh-CN" sz="1400" i="1">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𝟒𝟎</m:t>
                    </m:r>
                    <m:r>
                      <a:rPr lang="en-US" altLang="zh-CN" sz="1400" i="1">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𝟒𝟐</m:t>
                    </m:r>
                    <m:r>
                      <a:rPr lang="en-US" altLang="zh-CN" sz="1400" i="1">
                        <a:solidFill>
                          <a:srgbClr val="FF0000"/>
                        </a:solidFill>
                        <a:latin typeface="Cambria Math"/>
                      </a:rPr>
                      <m:t>)</m:t>
                    </m:r>
                  </m:oMath>
                </a14:m>
                <a:r>
                  <a:rPr lang="zh-CN" altLang="en-US" sz="1400" dirty="0"/>
                  <a:t>等价于由递推式</a:t>
                </a:r>
                <a14:m>
                  <m:oMath xmlns:m="http://schemas.openxmlformats.org/officeDocument/2006/math">
                    <m:r>
                      <a:rPr lang="en-US" altLang="zh-CN" sz="1400">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𝟐𝟓</m:t>
                    </m:r>
                    <m:r>
                      <a:rPr lang="en-US" altLang="zh-CN" sz="1400" i="1">
                        <a:solidFill>
                          <a:srgbClr val="FF0000"/>
                        </a:solidFill>
                        <a:latin typeface="Cambria Math"/>
                      </a:rPr>
                      <m:t>)</m:t>
                    </m:r>
                  </m:oMath>
                </a14:m>
                <a:r>
                  <a:rPr lang="zh-CN" altLang="en-US" sz="1400" dirty="0"/>
                  <a:t>产生的序列</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𝒌</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𝒗</m:t>
                        </m:r>
                      </m:e>
                      <m:sup>
                        <m:r>
                          <a:rPr lang="en-US" altLang="zh-CN" sz="1400" i="1">
                            <a:latin typeface="Cambria Math"/>
                          </a:rPr>
                          <m:t>𝒌</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oMath>
                </a14:m>
                <a:r>
                  <a:rPr lang="en-US" altLang="zh-CN" sz="1400" dirty="0"/>
                  <a:t>,</a:t>
                </a:r>
                <a:r>
                  <a:rPr lang="zh-CN" altLang="en-US" sz="1400" dirty="0"/>
                  <a:t>这里由</a:t>
                </a:r>
                <a:r>
                  <a:rPr lang="zh-CN" altLang="en-US" sz="1400" dirty="0">
                    <a:solidFill>
                      <a:srgbClr val="FF0000"/>
                    </a:solidFill>
                  </a:rPr>
                  <a:t>定理</a:t>
                </a:r>
                <a:r>
                  <a:rPr lang="en-US" altLang="zh-CN" sz="1400" dirty="0">
                    <a:solidFill>
                      <a:srgbClr val="FF0000"/>
                    </a:solidFill>
                  </a:rPr>
                  <a:t>(</a:t>
                </a:r>
                <a:r>
                  <a:rPr lang="zh-CN" altLang="en-US" sz="1400" dirty="0">
                    <a:solidFill>
                      <a:srgbClr val="FF0000"/>
                    </a:solidFill>
                  </a:rPr>
                  <a:t>非扩张映射与恒等映射混合产生的序列收敛到非扩张映射的不动点</a:t>
                </a:r>
                <a:r>
                  <a:rPr lang="en-US" altLang="zh-CN" sz="1400" dirty="0">
                    <a:solidFill>
                      <a:srgbClr val="FF0000"/>
                    </a:solidFill>
                  </a:rPr>
                  <a:t>)</a:t>
                </a:r>
                <a:r>
                  <a:rPr lang="zh-CN" altLang="en-US" sz="1400" dirty="0"/>
                  <a:t>，如果存在不动点，则收敛到</a:t>
                </a:r>
                <a14:m>
                  <m:oMath xmlns:m="http://schemas.openxmlformats.org/officeDocument/2006/math">
                    <m:r>
                      <a:rPr lang="zh-CN" altLang="en-US" sz="1400" i="1" dirty="0">
                        <a:latin typeface="Cambria Math"/>
                      </a:rPr>
                      <m:t>算子</m:t>
                    </m:r>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的不动点。如果三元组</a:t>
                </a:r>
                <a14:m>
                  <m:oMath xmlns:m="http://schemas.openxmlformats.org/officeDocument/2006/math">
                    <m:r>
                      <a:rPr lang="en-US" altLang="zh-CN" sz="1400" i="1">
                        <a:latin typeface="Cambria Math"/>
                      </a:rPr>
                      <m:t>(</m:t>
                    </m:r>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e>
                    </m:d>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oMath>
                </a14:m>
                <a:r>
                  <a:rPr lang="zh-CN" altLang="en-US" sz="1400" dirty="0"/>
                  <a:t>满足条件</a:t>
                </a:r>
                <a:r>
                  <a:rPr lang="en-US" altLang="zh-CN" sz="1400" dirty="0"/>
                  <a:t>1-3</a:t>
                </a:r>
                <a:r>
                  <a:rPr lang="zh-CN" altLang="en-US" sz="1400" dirty="0"/>
                  <a:t>，则</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oMath>
                </a14:m>
                <a:r>
                  <a:rPr lang="zh-CN" altLang="en-US" sz="1400" dirty="0"/>
                  <a:t>就是这样的一个不动点，因此确实存在这样的点。因而</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𝒌</m:t>
                        </m:r>
                      </m:sup>
                    </m:sSup>
                  </m:oMath>
                </a14:m>
                <a:r>
                  <a:rPr lang="zh-CN" altLang="en-US" sz="1400" dirty="0"/>
                  <a:t>收敛到某个</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的不动点</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m:t>
                        </m:r>
                      </m:sup>
                    </m:sSup>
                  </m:oMath>
                </a14:m>
                <a:r>
                  <a:rPr lang="en-US" altLang="zh-CN" sz="1400" dirty="0"/>
                  <a:t>, </a:t>
                </a:r>
                <a:r>
                  <a:rPr lang="zh-CN" altLang="en-US" sz="1400" dirty="0"/>
                  <a:t>由</a:t>
                </a:r>
                <a:r>
                  <a:rPr lang="zh-CN" altLang="en-US" sz="1400" dirty="0">
                    <a:solidFill>
                      <a:srgbClr val="FF0000"/>
                    </a:solidFill>
                  </a:rPr>
                  <a:t>级联映射不动点引理</a:t>
                </a:r>
                <a:r>
                  <a:rPr lang="zh-CN" altLang="en-US" sz="1400" dirty="0"/>
                  <a:t>，不动点具有如下形式：</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oMath>
                </a14:m>
                <a:r>
                  <a:rPr lang="en-US" altLang="zh-CN" sz="1400" dirty="0"/>
                  <a:t>,</a:t>
                </a:r>
                <a:r>
                  <a:rPr lang="zh-CN" altLang="en-US" sz="1400" dirty="0"/>
                  <a:t>这里</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r>
                      <a:rPr lang="en-US" altLang="zh-CN" sz="1400" i="1">
                        <a:latin typeface="Cambria Math"/>
                      </a:rPr>
                      <m:t>∈</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e>
                    </m:d>
                    <m:r>
                      <a:rPr lang="en-US" altLang="zh-CN" sz="1400" i="1">
                        <a:latin typeface="Cambria Math"/>
                      </a:rPr>
                      <m:t>, </m:t>
                    </m:r>
                    <m:sSup>
                      <m:sSupPr>
                        <m:ctrlPr>
                          <a:rPr lang="en-US" altLang="zh-CN" sz="1400" i="1">
                            <a:latin typeface="Cambria Math" panose="02040503050406030204" pitchFamily="18" charset="0"/>
                          </a:rPr>
                        </m:ctrlPr>
                      </m:sSupPr>
                      <m:e>
                        <m:r>
                          <a:rPr lang="en-US" altLang="zh-CN" sz="1400" i="1">
                            <a:latin typeface="Cambria Math"/>
                          </a:rPr>
                          <m:t>−</m:t>
                        </m:r>
                        <m:r>
                          <a:rPr lang="en-US" altLang="zh-CN" sz="1400" i="1">
                            <a:latin typeface="Cambria Math"/>
                          </a:rPr>
                          <m:t>𝒛</m:t>
                        </m:r>
                      </m:e>
                      <m:sup>
                        <m:r>
                          <a:rPr lang="en-US" altLang="zh-CN" sz="1400" i="1">
                            <a:latin typeface="Cambria Math"/>
                          </a:rPr>
                          <m:t>∞</m:t>
                        </m:r>
                      </m:sup>
                    </m:sSup>
                    <m:r>
                      <a:rPr lang="en-US" altLang="zh-CN" sz="1400" i="1">
                        <a:latin typeface="Cambria Math"/>
                      </a:rPr>
                      <m:t>∈</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e>
                    </m:d>
                  </m:oMath>
                </a14:m>
                <a:r>
                  <a:rPr lang="en-US" altLang="zh-CN" sz="1400" dirty="0"/>
                  <a:t>.</a:t>
                </a:r>
                <a:r>
                  <a:rPr lang="zh-CN" altLang="en-US" sz="1400" dirty="0"/>
                  <a:t>由关于</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a:rPr>
                          <m:t>𝒅</m:t>
                        </m:r>
                      </m:e>
                      <m:sub>
                        <m:r>
                          <a:rPr lang="en-US" altLang="zh-CN" sz="1400" i="1" dirty="0">
                            <a:latin typeface="Cambria Math"/>
                          </a:rPr>
                          <m:t>𝟏</m:t>
                        </m:r>
                      </m:sub>
                    </m:sSub>
                  </m:oMath>
                </a14:m>
                <a:r>
                  <a:rPr lang="zh-CN" altLang="en-US" sz="1400" dirty="0"/>
                  <a:t>的假设，存在某个</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m:t>
                        </m:r>
                      </m:sup>
                    </m:sSup>
                  </m:oMath>
                </a14:m>
                <a:r>
                  <a:rPr lang="zh-CN" altLang="en-US" sz="1400" dirty="0"/>
                  <a:t>使得</a:t>
                </a:r>
                <a14:m>
                  <m:oMath xmlns:m="http://schemas.openxmlformats.org/officeDocument/2006/math">
                    <m:r>
                      <a:rPr lang="en-US" altLang="zh-CN" sz="1400" i="1">
                        <a:latin typeface="Cambria Math"/>
                      </a:rPr>
                      <m:t>−</m:t>
                    </m:r>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oMath>
                </a14:m>
                <a:r>
                  <a:rPr lang="en-US" altLang="zh-CN" sz="1400" dirty="0"/>
                  <a:t>,</a:t>
                </a:r>
                <a:r>
                  <a:rPr lang="zh-CN" altLang="en-US" sz="1400" dirty="0"/>
                  <a:t>即</a:t>
                </a:r>
                <a14:m>
                  <m:oMath xmlns:m="http://schemas.openxmlformats.org/officeDocument/2006/math">
                    <m:r>
                      <a:rPr lang="en-US" altLang="zh-CN" sz="1400" i="1" dirty="0">
                        <a:latin typeface="Cambria Math"/>
                      </a:rPr>
                      <m:t>𝑴</m:t>
                    </m:r>
                    <m:sSup>
                      <m:sSupPr>
                        <m:ctrlPr>
                          <a:rPr lang="en-US" altLang="zh-CN" sz="1400" i="1" dirty="0">
                            <a:latin typeface="Cambria Math" panose="02040503050406030204" pitchFamily="18" charset="0"/>
                          </a:rPr>
                        </m:ctrlPr>
                      </m:sSupPr>
                      <m:e>
                        <m:r>
                          <a:rPr lang="en-US" altLang="zh-CN" sz="1400" i="1" dirty="0">
                            <a:latin typeface="Cambria Math"/>
                          </a:rPr>
                          <m:t>𝒙</m:t>
                        </m:r>
                      </m:e>
                      <m:sup>
                        <m:r>
                          <a:rPr lang="en-US" altLang="zh-CN" sz="1400" i="1" dirty="0">
                            <a:latin typeface="Cambria Math"/>
                          </a:rPr>
                          <m:t>∞</m:t>
                        </m:r>
                      </m:sup>
                    </m:sSup>
                    <m:r>
                      <a:rPr lang="en-US" altLang="zh-CN" sz="1400" i="1" dirty="0">
                        <a:latin typeface="Cambria Math"/>
                      </a:rPr>
                      <m:t>=</m:t>
                    </m:r>
                    <m:sSup>
                      <m:sSupPr>
                        <m:ctrlPr>
                          <a:rPr lang="en-US" altLang="zh-CN" sz="1400" i="1" dirty="0">
                            <a:latin typeface="Cambria Math" panose="02040503050406030204" pitchFamily="18" charset="0"/>
                          </a:rPr>
                        </m:ctrlPr>
                      </m:sSupPr>
                      <m:e>
                        <m:r>
                          <a:rPr lang="en-US" altLang="zh-CN" sz="1400" i="1" dirty="0">
                            <a:latin typeface="Cambria Math"/>
                          </a:rPr>
                          <m:t>𝒛</m:t>
                        </m:r>
                      </m:e>
                      <m:sup>
                        <m:r>
                          <a:rPr lang="en-US" altLang="zh-CN" sz="1400" i="1" dirty="0">
                            <a:latin typeface="Cambria Math"/>
                          </a:rPr>
                          <m:t>∞</m:t>
                        </m:r>
                      </m:sup>
                    </m:sSup>
                  </m:oMath>
                </a14:m>
                <a:r>
                  <a:rPr lang="zh-CN" altLang="en-US" sz="1400" dirty="0"/>
                  <a:t>。</a:t>
                </a:r>
                <a:endParaRPr lang="en-US" altLang="zh-CN" sz="1400" dirty="0"/>
              </a:p>
              <a:p>
                <a:r>
                  <a:rPr lang="zh-CN" altLang="en-US" sz="1400" dirty="0"/>
                  <a:t>考虑映射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𝟐</m:t>
                        </m:r>
                      </m:den>
                    </m:f>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𝟐</m:t>
                        </m:r>
                      </m:den>
                    </m:f>
                    <m:r>
                      <a:rPr lang="en-US" altLang="zh-CN" sz="1400" i="1">
                        <a:latin typeface="Cambria Math"/>
                      </a:rPr>
                      <m:t>𝑰</m:t>
                    </m:r>
                  </m:oMath>
                </a14:m>
                <a:r>
                  <a:rPr lang="zh-CN" altLang="en-US" sz="1400" dirty="0"/>
                  <a:t>。由于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是非扩张的，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确定是连续的。我们有</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m:t>
                            </m:r>
                          </m:sup>
                        </m:sSup>
                        <m:r>
                          <a:rPr lang="en-US" altLang="zh-CN" sz="1400" i="1">
                            <a:latin typeface="Cambria Math"/>
                          </a:rPr>
                          <m:t> </m:t>
                        </m:r>
                      </m:e>
                    </m:d>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𝟐</m:t>
                        </m:r>
                      </m:den>
                    </m:f>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r>
                          <a:rPr lang="en-US" altLang="zh-CN" sz="1400" i="1">
                            <a:latin typeface="Cambria Math"/>
                          </a:rPr>
                          <m:t> </m:t>
                        </m:r>
                      </m:e>
                    </m:d>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𝟐</m:t>
                        </m:r>
                      </m:den>
                    </m:f>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r>
                          <a:rPr lang="en-US" altLang="zh-CN" sz="1400" i="1">
                            <a:latin typeface="Cambria Math"/>
                          </a:rPr>
                          <m:t>𝒄</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r>
                          <a:rPr lang="en-US" altLang="zh-CN" sz="1400" i="1">
                            <a:latin typeface="Cambria Math"/>
                          </a:rPr>
                          <m:t> </m:t>
                        </m:r>
                      </m:e>
                    </m:d>
                    <m:r>
                      <a:rPr lang="en-US" altLang="zh-CN" sz="1400">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oMath>
                </a14:m>
                <a:r>
                  <a:rPr lang="en-US" altLang="zh-CN" sz="1400" dirty="0"/>
                  <a:t>,</a:t>
                </a:r>
                <a:r>
                  <a:rPr lang="zh-CN" altLang="en-US" sz="1400" dirty="0"/>
                  <a:t>相似的，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𝒌</m:t>
                            </m:r>
                          </m:sup>
                        </m:sSup>
                      </m:e>
                    </m:d>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oMath>
                </a14:m>
                <a:r>
                  <a:rPr lang="zh-CN" altLang="en-US" sz="1400" dirty="0"/>
                  <a:t>因为</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𝒗</m:t>
                        </m:r>
                      </m:e>
                      <m:sup>
                        <m:r>
                          <a:rPr lang="en-US" altLang="zh-CN" sz="1400" i="1">
                            <a:latin typeface="Cambria Math"/>
                          </a:rPr>
                          <m:t>𝒌</m:t>
                        </m:r>
                      </m:sup>
                    </m:sSup>
                    <m:r>
                      <a:rPr lang="en-US" altLang="zh-CN" sz="1400" i="1">
                        <a:latin typeface="Cambria Math"/>
                      </a:rPr>
                      <m:t>∈</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oMath>
                </a14:m>
                <a:r>
                  <a:rPr lang="en-US" altLang="zh-CN" sz="1400" dirty="0"/>
                  <a:t>, </a:t>
                </a:r>
                <a:r>
                  <a:rPr lang="zh-CN" altLang="en-US" sz="1400" dirty="0"/>
                  <a:t>因此由</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r>
                      <a:rPr lang="en-US" altLang="zh-CN" sz="1400" i="1">
                        <a:latin typeface="Cambria Math"/>
                      </a:rPr>
                      <m:t> </m:t>
                    </m:r>
                  </m:oMath>
                </a14:m>
                <a:r>
                  <a:rPr lang="zh-CN" altLang="en-US" sz="1400" dirty="0"/>
                  <a:t>的连续性有</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𝒌</m:t>
                            </m:r>
                          </m:sup>
                        </m:sSup>
                      </m:e>
                    </m:d>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𝑹</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oMath>
                </a14:m>
                <a:r>
                  <a:rPr lang="en-US" altLang="zh-CN" sz="1400" dirty="0"/>
                  <a:t>,</a:t>
                </a:r>
                <a:r>
                  <a:rPr lang="zh-CN" altLang="en-US" sz="1400" dirty="0"/>
                  <a:t>因此</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𝒄</m:t>
                        </m:r>
                      </m:den>
                    </m:f>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𝒌</m:t>
                            </m:r>
                          </m:sup>
                        </m:sSup>
                        <m:r>
                          <a:rPr lang="en-US" altLang="zh-CN" sz="1400" i="1">
                            <a:latin typeface="Cambria Math"/>
                          </a:rPr>
                          <m:t> −</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e>
                    </m:d>
                    <m:r>
                      <a:rPr lang="en-US" altLang="zh-CN" sz="1400" i="1">
                        <a:latin typeface="Cambria Math"/>
                      </a:rPr>
                      <m:t>→</m:t>
                    </m:r>
                    <m:f>
                      <m:fPr>
                        <m:ctrlPr>
                          <a:rPr lang="en-US" altLang="zh-CN" sz="1400" i="1">
                            <a:latin typeface="Cambria Math" panose="02040503050406030204" pitchFamily="18" charset="0"/>
                          </a:rPr>
                        </m:ctrlPr>
                      </m:fPr>
                      <m:num>
                        <m:r>
                          <a:rPr lang="en-US" altLang="zh-CN" sz="1400" i="1">
                            <a:latin typeface="Cambria Math"/>
                          </a:rPr>
                          <m:t>𝟏</m:t>
                        </m:r>
                      </m:num>
                      <m:den>
                        <m:r>
                          <a:rPr lang="en-US" altLang="zh-CN" sz="1400" i="1">
                            <a:latin typeface="Cambria Math"/>
                          </a:rPr>
                          <m:t>𝒄</m:t>
                        </m:r>
                      </m:den>
                    </m:f>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𝒚</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oMath>
                </a14:m>
                <a:r>
                  <a:rPr lang="en-US" altLang="zh-CN" sz="1400" dirty="0"/>
                  <a:t>.</a:t>
                </a:r>
                <a:r>
                  <a:rPr lang="zh-CN" altLang="en-US" sz="1400" dirty="0"/>
                  <a:t>我们可以将</a:t>
                </a:r>
                <a14:m>
                  <m:oMath xmlns:m="http://schemas.openxmlformats.org/officeDocument/2006/math">
                    <m:r>
                      <a:rPr lang="en-US" altLang="zh-CN" sz="1400">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𝟒𝟐</m:t>
                    </m:r>
                    <m:r>
                      <a:rPr lang="en-US" altLang="zh-CN" sz="1400" i="1">
                        <a:solidFill>
                          <a:srgbClr val="FF0000"/>
                        </a:solidFill>
                        <a:latin typeface="Cambria Math"/>
                      </a:rPr>
                      <m:t>)</m:t>
                    </m:r>
                  </m:oMath>
                </a14:m>
                <a:r>
                  <a:rPr lang="zh-CN" altLang="en-US" sz="1400" dirty="0"/>
                  <a:t>重写为</a:t>
                </a:r>
                <a:r>
                  <a:rPr lang="en-US" altLang="zh-CN" sz="1400" dirty="0"/>
                  <a:t>:</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d>
                      <m:dPr>
                        <m:ctrlPr>
                          <a:rPr lang="en-US" altLang="zh-CN" sz="1400" i="1">
                            <a:latin typeface="Cambria Math" panose="02040503050406030204" pitchFamily="18" charset="0"/>
                          </a:rPr>
                        </m:ctrlPr>
                      </m:dPr>
                      <m:e>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e>
                    </m:d>
                    <m:r>
                      <a:rPr lang="en-US" altLang="zh-CN" sz="1400" i="1">
                        <a:latin typeface="Cambria Math"/>
                      </a:rPr>
                      <m:t>+</m:t>
                    </m:r>
                    <m:r>
                      <a:rPr lang="en-US" altLang="zh-CN" sz="1400" i="1">
                        <a:latin typeface="Cambria Math"/>
                      </a:rPr>
                      <m:t>𝒄</m:t>
                    </m:r>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r>
                              <a:rPr lang="en-US" altLang="zh-CN" sz="1400" i="1">
                                <a:latin typeface="Cambria Math"/>
                              </a:rPr>
                              <m:t>+</m:t>
                            </m:r>
                            <m:r>
                              <a:rPr lang="en-US" altLang="zh-CN" sz="1400" i="1">
                                <a:latin typeface="Cambria Math"/>
                              </a:rPr>
                              <m:t>𝟏</m:t>
                            </m:r>
                            <m:r>
                              <a:rPr lang="en-US" altLang="zh-CN" sz="1400" i="1">
                                <a:latin typeface="Cambria Math"/>
                              </a:rPr>
                              <m:t> </m:t>
                            </m:r>
                          </m:sup>
                        </m:sSup>
                      </m:e>
                    </m:d>
                    <m:r>
                      <a:rPr lang="en-US" altLang="zh-CN" sz="1400" i="1">
                        <a:latin typeface="Cambria Math"/>
                      </a:rPr>
                      <m:t> </m:t>
                    </m:r>
                    <m:r>
                      <a:rPr lang="en-US" altLang="zh-CN" sz="1400" i="1">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𝟒𝟑</m:t>
                    </m:r>
                    <m:r>
                      <a:rPr lang="en-US" altLang="zh-CN" sz="1400" i="1">
                        <a:solidFill>
                          <a:srgbClr val="FF0000"/>
                        </a:solidFill>
                        <a:latin typeface="Cambria Math"/>
                      </a:rPr>
                      <m:t>)</m:t>
                    </m:r>
                  </m:oMath>
                </a14:m>
                <a:r>
                  <a:rPr lang="en-US" altLang="zh-CN" sz="1400" dirty="0"/>
                  <a:t>, </a:t>
                </a:r>
                <a:r>
                  <a:rPr lang="zh-CN" altLang="en-US" sz="1400" dirty="0"/>
                  <a:t>由于</a:t>
                </a:r>
                <a14:m>
                  <m:oMath xmlns:m="http://schemas.openxmlformats.org/officeDocument/2006/math">
                    <m:d>
                      <m:dPr>
                        <m:begChr m:val="{"/>
                        <m:endChr m:val="}"/>
                        <m:ctrlPr>
                          <a:rPr lang="en-US" altLang="zh-CN"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a:rPr>
                              <m:t>𝝀</m:t>
                            </m:r>
                          </m:e>
                          <m:sup>
                            <m:r>
                              <a:rPr lang="en-US" altLang="zh-CN" sz="1400" i="1">
                                <a:solidFill>
                                  <a:srgbClr val="FF0000"/>
                                </a:solidFill>
                                <a:latin typeface="Cambria Math"/>
                              </a:rPr>
                              <m:t>𝒌</m:t>
                            </m:r>
                          </m:sup>
                        </m:sSup>
                      </m:e>
                    </m:d>
                    <m:r>
                      <a:rPr lang="zh-CN" altLang="en-US" sz="1400" i="1">
                        <a:latin typeface="Cambria Math"/>
                      </a:rPr>
                      <m:t>收敛，因此</m:t>
                    </m:r>
                    <m:r>
                      <a:rPr lang="en-US" altLang="zh-CN" sz="1400">
                        <a:solidFill>
                          <a:srgbClr val="FF0000"/>
                        </a:solidFill>
                        <a:latin typeface="Cambria Math"/>
                      </a:rPr>
                      <m:t>(</m:t>
                    </m:r>
                    <m:r>
                      <a:rPr lang="en-US" altLang="zh-CN" sz="1400" i="1">
                        <a:solidFill>
                          <a:srgbClr val="FF0000"/>
                        </a:solidFill>
                        <a:latin typeface="Cambria Math"/>
                      </a:rPr>
                      <m:t>𝒆</m:t>
                    </m:r>
                    <m:r>
                      <a:rPr lang="en-US" altLang="zh-CN" sz="1400" i="1">
                        <a:solidFill>
                          <a:srgbClr val="FF0000"/>
                        </a:solidFill>
                        <a:latin typeface="Cambria Math"/>
                      </a:rPr>
                      <m:t>𝟒𝟑</m:t>
                    </m:r>
                    <m:r>
                      <a:rPr lang="en-US" altLang="zh-CN" sz="1400" i="1">
                        <a:solidFill>
                          <a:srgbClr val="FF0000"/>
                        </a:solidFill>
                        <a:latin typeface="Cambria Math"/>
                      </a:rPr>
                      <m:t>)</m:t>
                    </m:r>
                  </m:oMath>
                </a14:m>
                <a:r>
                  <a:rPr lang="zh-CN" altLang="en-US" sz="1400" dirty="0"/>
                  <a:t>左边收敛到</a:t>
                </a:r>
                <a:r>
                  <a:rPr lang="en-US" altLang="zh-CN" sz="1400" dirty="0"/>
                  <a:t>0</a:t>
                </a:r>
                <a:r>
                  <a:rPr lang="zh-CN" altLang="en-US" sz="1400" dirty="0"/>
                  <a:t>，其右边由于</a:t>
                </a:r>
                <a14:m>
                  <m:oMath xmlns:m="http://schemas.openxmlformats.org/officeDocument/2006/math">
                    <m:d>
                      <m:dPr>
                        <m:begChr m:val="{"/>
                        <m:endChr m:val="}"/>
                        <m:ctrlPr>
                          <a:rPr lang="en-US" altLang="zh-CN" sz="1400" i="1">
                            <a:solidFill>
                              <a:srgbClr val="FF0000"/>
                            </a:solidFill>
                            <a:latin typeface="Cambria Math" panose="02040503050406030204" pitchFamily="18" charset="0"/>
                          </a:rPr>
                        </m:ctrlPr>
                      </m:dPr>
                      <m:e>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a:rPr>
                              <m:t>𝒛</m:t>
                            </m:r>
                          </m:e>
                          <m:sup>
                            <m:r>
                              <a:rPr lang="en-US" altLang="zh-CN" sz="1400" i="1">
                                <a:solidFill>
                                  <a:srgbClr val="FF0000"/>
                                </a:solidFill>
                                <a:latin typeface="Cambria Math"/>
                              </a:rPr>
                              <m:t>𝒌</m:t>
                            </m:r>
                          </m:sup>
                        </m:sSup>
                      </m:e>
                    </m:d>
                    <m:r>
                      <a:rPr lang="zh-CN" altLang="en-US" sz="1400" i="1">
                        <a:latin typeface="Cambria Math"/>
                      </a:rPr>
                      <m:t>收敛</m:t>
                    </m:r>
                  </m:oMath>
                </a14:m>
                <a:r>
                  <a:rPr lang="en-US" altLang="zh-CN" sz="1400" dirty="0"/>
                  <a:t>,</a:t>
                </a:r>
                <a:r>
                  <a:rPr lang="zh-CN" altLang="en-US" sz="1400" dirty="0"/>
                  <a:t>从而也收敛到</a:t>
                </a:r>
                <a:r>
                  <a:rPr lang="en-US" altLang="zh-CN" sz="1400" dirty="0"/>
                  <a:t>0.</a:t>
                </a:r>
                <a:r>
                  <a:rPr lang="zh-CN" altLang="en-US" sz="1400" dirty="0"/>
                  <a:t>由于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oMath>
                </a14:m>
                <a:r>
                  <a:rPr lang="zh-CN" altLang="en-US" sz="1400" dirty="0"/>
                  <a:t>为距零有界，从而得</a:t>
                </a:r>
                <a14:m>
                  <m:oMath xmlns:m="http://schemas.openxmlformats.org/officeDocument/2006/math">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m:t>
                        </m:r>
                      </m:sup>
                    </m:sSup>
                    <m:r>
                      <a:rPr lang="en-US" altLang="zh-CN" sz="1400" i="1">
                        <a:latin typeface="Cambria Math"/>
                      </a:rPr>
                      <m:t>=</m:t>
                    </m:r>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m:t>
                        </m:r>
                      </m:sup>
                    </m:sSup>
                    <m:r>
                      <a:rPr lang="en-US" altLang="zh-CN" sz="1400" i="1">
                        <a:latin typeface="Cambria Math"/>
                      </a:rPr>
                      <m:t> </m:t>
                    </m:r>
                  </m:oMath>
                </a14:m>
                <a:endParaRPr lang="en-US" altLang="zh-CN" sz="1400" dirty="0"/>
              </a:p>
              <a:p>
                <a:endParaRPr lang="en-US" altLang="zh-CN" sz="1800" dirty="0"/>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3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1532970"/>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Cambria Math" panose="02040503050406030204" pitchFamily="18" charset="0"/>
                <a:ea typeface="Cambria Math" panose="02040503050406030204" pitchFamily="18" charset="0"/>
              </a:rPr>
              <a:t>Constrained Optimization and its dual problem</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由于对偶问题包含最大化函数</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𝒎</m:t>
                        </m:r>
                      </m:sup>
                    </m:sSubSup>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𝒍</m:t>
                        </m:r>
                      </m:sup>
                    </m:sSubSup>
                    <m:sSub>
                      <m:sSubPr>
                        <m:ctrlPr>
                          <a:rPr lang="en-US" altLang="zh-CN" sz="2400" i="1">
                            <a:latin typeface="Cambria Math" panose="02040503050406030204" pitchFamily="18" charset="0"/>
                          </a:rPr>
                        </m:ctrlPr>
                      </m:sSubPr>
                      <m:e>
                        <m:r>
                          <a:rPr lang="en-US" altLang="zh-CN" sz="2400" i="1">
                            <a:latin typeface="Cambria Math"/>
                          </a:rPr>
                          <m:t>𝒗</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oMath>
                </a14:m>
                <a:r>
                  <a:rPr lang="zh-CN" altLang="en-US" dirty="0"/>
                  <a:t>的下确界</a:t>
                </a:r>
                <a:r>
                  <a:rPr lang="en-US" altLang="zh-CN" dirty="0"/>
                  <a:t>(</a:t>
                </a:r>
                <a:r>
                  <a:rPr lang="en-US" altLang="zh-CN" dirty="0" err="1"/>
                  <a:t>Infimum</a:t>
                </a:r>
                <a:r>
                  <a:rPr lang="en-US" altLang="zh-CN" dirty="0"/>
                  <a:t>),</a:t>
                </a:r>
                <a:r>
                  <a:rPr lang="zh-CN" altLang="en-US" dirty="0"/>
                  <a:t>因而有时也称之为</a:t>
                </a:r>
                <a:r>
                  <a:rPr lang="en-US" altLang="zh-CN" i="1" dirty="0"/>
                  <a:t>Max-min Dual Problem</a:t>
                </a:r>
              </a:p>
              <a:p>
                <a:r>
                  <a:rPr lang="zh-CN" altLang="en-US" dirty="0"/>
                  <a:t>严格来讲，对偶问题应该为</a:t>
                </a:r>
                <a14:m>
                  <m:oMath xmlns:m="http://schemas.openxmlformats.org/officeDocument/2006/math">
                    <m:r>
                      <a:rPr lang="en-US" altLang="zh-CN" b="1" i="1" smtClean="0">
                        <a:latin typeface="Cambria Math"/>
                      </a:rPr>
                      <m:t>𝑫</m:t>
                    </m:r>
                    <m:r>
                      <a:rPr lang="en-US" altLang="zh-CN" b="1" i="1" smtClean="0">
                        <a:latin typeface="Cambria Math"/>
                      </a:rPr>
                      <m:t>:</m:t>
                    </m:r>
                    <m:r>
                      <a:rPr lang="en-US" altLang="zh-CN" b="1" i="1" smtClean="0">
                        <a:latin typeface="Cambria Math"/>
                      </a:rPr>
                      <m:t>𝒔𝒖𝒑</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而不是</a:t>
                </a:r>
                <a14:m>
                  <m:oMath xmlns:m="http://schemas.openxmlformats.org/officeDocument/2006/math">
                    <m:r>
                      <a:rPr lang="en-US" altLang="zh-CN" b="1" i="1" smtClean="0">
                        <a:latin typeface="Cambria Math"/>
                      </a:rPr>
                      <m:t>𝒎𝒂𝒙</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，因为最大值可能不存在</a:t>
                </a:r>
                <a:endParaRPr lang="en-US" altLang="zh-CN" dirty="0"/>
              </a:p>
              <a:p>
                <a:r>
                  <a:rPr lang="zh-CN" altLang="en-US" dirty="0"/>
                  <a:t>以后一般可以将约束简记为</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oMath>
                </a14:m>
                <a:r>
                  <a:rPr lang="zh-CN" altLang="en-US" dirty="0"/>
                  <a:t>，此时</a:t>
                </a:r>
                <a14:m>
                  <m:oMath xmlns:m="http://schemas.openxmlformats.org/officeDocument/2006/math">
                    <m:r>
                      <a:rPr lang="en-US" altLang="zh-CN" b="1" i="1" smtClean="0">
                        <a:latin typeface="Cambria Math"/>
                      </a:rPr>
                      <m:t>𝒈</m:t>
                    </m:r>
                    <m:r>
                      <a:rPr lang="en-US" altLang="zh-CN" b="1" i="1" smtClean="0">
                        <a:latin typeface="Cambria Math"/>
                      </a:rPr>
                      <m:t>,</m:t>
                    </m:r>
                    <m:r>
                      <a:rPr lang="en-US" altLang="zh-CN" b="1" i="1" smtClean="0">
                        <a:latin typeface="Cambria Math"/>
                      </a:rPr>
                      <m:t>𝒉</m:t>
                    </m:r>
                  </m:oMath>
                </a14:m>
                <a:r>
                  <a:rPr lang="zh-CN" altLang="en-US" dirty="0"/>
                  <a:t>均为向量函数，包括多个约束</a:t>
                </a:r>
                <a:endParaRPr lang="en-US" altLang="zh-CN" dirty="0"/>
              </a:p>
              <a:p>
                <a:r>
                  <a:rPr lang="zh-CN" altLang="en-US" dirty="0"/>
                  <a:t>相应的对偶问题：</a:t>
                </a:r>
                <a14:m>
                  <m:oMath xmlns:m="http://schemas.openxmlformats.org/officeDocument/2006/math">
                    <m:r>
                      <a:rPr lang="en-US" altLang="zh-CN" b="1" i="1" smtClean="0">
                        <a:latin typeface="Cambria Math"/>
                      </a:rPr>
                      <m:t>𝒎𝒂𝒙</m:t>
                    </m:r>
                    <m:r>
                      <a:rPr lang="en-US" altLang="zh-CN" b="1" i="1" smtClean="0">
                        <a:latin typeface="Cambria Math"/>
                      </a:rPr>
                      <m:t> </m:t>
                    </m:r>
                    <m:r>
                      <a:rPr lang="en-US" altLang="zh-CN" b="1" i="1" smtClean="0">
                        <a:latin typeface="Cambria Math"/>
                      </a:rPr>
                      <m:t>𝜽</m:t>
                    </m:r>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𝒗</m:t>
                    </m:r>
                    <m:r>
                      <a:rPr lang="en-US" altLang="zh-CN" b="1" i="1" smtClean="0">
                        <a:latin typeface="Cambria Math"/>
                      </a:rPr>
                      <m:t>)</m:t>
                    </m:r>
                  </m:oMath>
                </a14:m>
                <a:r>
                  <a:rPr lang="en-US" altLang="zh-CN" dirty="0"/>
                  <a:t>, </a:t>
                </a:r>
                <a14:m>
                  <m:oMath xmlns:m="http://schemas.openxmlformats.org/officeDocument/2006/math">
                    <m:r>
                      <a:rPr lang="en-US" altLang="zh-CN" b="1" i="1" dirty="0" smtClean="0">
                        <a:latin typeface="Cambria Math"/>
                      </a:rPr>
                      <m:t>𝜽</m:t>
                    </m:r>
                    <m:d>
                      <m:dPr>
                        <m:ctrlPr>
                          <a:rPr lang="en-US" altLang="zh-CN" b="1" i="1" dirty="0" smtClean="0">
                            <a:latin typeface="Cambria Math" panose="02040503050406030204" pitchFamily="18" charset="0"/>
                          </a:rPr>
                        </m:ctrlPr>
                      </m:dPr>
                      <m:e>
                        <m:r>
                          <a:rPr lang="en-US" altLang="zh-CN" b="1" i="1" dirty="0" smtClean="0">
                            <a:latin typeface="Cambria Math"/>
                          </a:rPr>
                          <m:t>𝒖</m:t>
                        </m:r>
                        <m:r>
                          <a:rPr lang="en-US" altLang="zh-CN" b="1" i="1" dirty="0" smtClean="0">
                            <a:latin typeface="Cambria Math"/>
                          </a:rPr>
                          <m:t>,</m:t>
                        </m:r>
                        <m:r>
                          <a:rPr lang="en-US" altLang="zh-CN" b="1" i="1" dirty="0" smtClean="0">
                            <a:latin typeface="Cambria Math"/>
                          </a:rPr>
                          <m:t>𝒗</m:t>
                        </m:r>
                      </m:e>
                    </m:d>
                    <m:r>
                      <a:rPr lang="en-US" altLang="zh-CN" b="1" i="1" dirty="0" smtClean="0">
                        <a:latin typeface="Cambria Math"/>
                      </a:rPr>
                      <m:t>=</m:t>
                    </m:r>
                    <m:r>
                      <a:rPr lang="en-US" altLang="zh-CN" b="1" i="1" dirty="0" smtClean="0">
                        <a:latin typeface="Cambria Math"/>
                      </a:rPr>
                      <m:t>𝒊𝒏𝒇</m:t>
                    </m:r>
                    <m:r>
                      <a:rPr lang="en-US" altLang="zh-CN" b="1" i="1"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𝒖</m:t>
                        </m:r>
                      </m:e>
                      <m:sup>
                        <m:r>
                          <a:rPr lang="en-US" altLang="zh-CN" b="1" i="1" dirty="0" smtClean="0">
                            <a:latin typeface="Cambria Math"/>
                          </a:rPr>
                          <m:t>𝑻</m:t>
                        </m:r>
                      </m:sup>
                    </m:sSup>
                    <m:r>
                      <a:rPr lang="en-US" altLang="zh-CN" b="1" i="1" dirty="0" smtClean="0">
                        <a:latin typeface="Cambria Math"/>
                      </a:rPr>
                      <m:t>𝒈</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𝒗</m:t>
                        </m:r>
                      </m:e>
                      <m:sup>
                        <m:r>
                          <a:rPr lang="en-US" altLang="zh-CN" b="1" i="1" dirty="0" smtClean="0">
                            <a:latin typeface="Cambria Math"/>
                          </a:rPr>
                          <m:t>𝑻</m:t>
                        </m:r>
                      </m:sup>
                    </m:sSup>
                    <m:r>
                      <a:rPr lang="en-US" altLang="zh-CN" b="1" i="1" dirty="0" smtClean="0">
                        <a:latin typeface="Cambria Math"/>
                      </a:rPr>
                      <m:t>𝒉</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r>
                      <a:rPr lang="en-US" altLang="zh-CN" b="1" i="1" dirty="0" smtClean="0">
                        <a:latin typeface="Cambria Math" panose="02040503050406030204" pitchFamily="18" charset="0"/>
                      </a:rPr>
                      <m:t>𝒖</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a:rPr>
                      <m:t>𝒙</m:t>
                    </m:r>
                    <m:r>
                      <a:rPr lang="en-US" altLang="zh-CN" b="1" i="1" dirty="0" smtClean="0">
                        <a:latin typeface="Cambria Math"/>
                      </a:rPr>
                      <m:t>∈</m:t>
                    </m:r>
                    <m:r>
                      <a:rPr lang="en-US" altLang="zh-CN" b="1" i="1" dirty="0" smtClean="0">
                        <a:latin typeface="Cambria Math"/>
                      </a:rPr>
                      <m:t>𝑿</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72" t="-1518" r="-1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7360926"/>
      </p:ext>
    </p:extLst>
  </p:cSld>
  <p:clrMapOvr>
    <a:masterClrMapping/>
  </p:clrMapOvr>
  <p:transition spd="med">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通过非扩张映射成份来分析</a:t>
            </a:r>
            <a:r>
              <a:rPr lang="en-US" altLang="zh-CN" dirty="0"/>
              <a:t>ADMM</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有几点观察需要说明如下</a:t>
                </a:r>
                <a:endParaRPr lang="en-US" altLang="zh-CN" sz="1600" dirty="0"/>
              </a:p>
              <a:p>
                <a:pPr lvl="1"/>
                <a:r>
                  <a:rPr lang="zh-CN" altLang="en-US" sz="1400" dirty="0"/>
                  <a:t>大多数考虑</a:t>
                </a:r>
                <a:r>
                  <a:rPr lang="en-US" altLang="zh-CN" sz="1400" dirty="0"/>
                  <a:t>ADMM</a:t>
                </a:r>
                <a:r>
                  <a:rPr lang="zh-CN" altLang="en-US" sz="1400" dirty="0"/>
                  <a:t>收敛性的结果中，上述关于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r>
                      <a:rPr lang="zh-CN" altLang="en-US" sz="1400" i="1">
                        <a:latin typeface="Cambria Math"/>
                      </a:rPr>
                      <m:t>的</m:t>
                    </m:r>
                  </m:oMath>
                </a14:m>
                <a:r>
                  <a:rPr lang="zh-CN" altLang="en-US" sz="1400" dirty="0"/>
                  <a:t>次梯度形式的假设典型的会由更自然的，可验证的一些关于</a:t>
                </a:r>
                <a14:m>
                  <m:oMath xmlns:m="http://schemas.openxmlformats.org/officeDocument/2006/math">
                    <m:r>
                      <a:rPr lang="en-US" altLang="zh-CN" sz="1400" i="1">
                        <a:latin typeface="Cambria Math"/>
                      </a:rPr>
                      <m:t>𝒇</m:t>
                    </m:r>
                  </m:oMath>
                </a14:m>
                <a:r>
                  <a:rPr lang="zh-CN" altLang="en-US" sz="1400" dirty="0"/>
                  <a:t>和</a:t>
                </a:r>
                <a14:m>
                  <m:oMath xmlns:m="http://schemas.openxmlformats.org/officeDocument/2006/math">
                    <m:r>
                      <a:rPr lang="en-US" altLang="zh-CN" sz="1400" i="1" dirty="0">
                        <a:latin typeface="Cambria Math"/>
                      </a:rPr>
                      <m:t>𝑴</m:t>
                    </m:r>
                  </m:oMath>
                </a14:m>
                <a:r>
                  <a:rPr lang="zh-CN" altLang="en-US" sz="1400" dirty="0"/>
                  <a:t>的假设所替换；这些假设隐含关于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oMath>
                </a14:m>
                <a:r>
                  <a:rPr lang="zh-CN" altLang="en-US" sz="1400" dirty="0"/>
                  <a:t>的假设成立，而且，在几乎所有实际应用中都满足。上述论述只是为了最小化凸分析背景的影响</a:t>
                </a:r>
                <a:endParaRPr lang="en-US" altLang="zh-CN" sz="1400" dirty="0"/>
              </a:p>
              <a:p>
                <a:pPr lvl="1"/>
                <a:r>
                  <a:rPr lang="zh-CN" altLang="en-US" sz="1400" dirty="0"/>
                  <a:t>在某种意义上，</a:t>
                </a:r>
                <a:r>
                  <a:rPr lang="en-US" altLang="zh-CN" sz="1400" dirty="0"/>
                  <a:t>ADMM</a:t>
                </a:r>
                <a:r>
                  <a:rPr lang="zh-CN" altLang="en-US" sz="1400" dirty="0"/>
                  <a:t>与乘子法</a:t>
                </a:r>
                <a:r>
                  <a:rPr lang="en-US" altLang="zh-CN" sz="1400" dirty="0">
                    <a:solidFill>
                      <a:srgbClr val="FF33CC"/>
                    </a:solidFill>
                  </a:rPr>
                  <a:t>(e3-e4)</a:t>
                </a:r>
                <a:r>
                  <a:rPr lang="zh-CN" altLang="en-US" sz="1400" dirty="0"/>
                  <a:t>的近似版本的相似性是一致的；收敛性理论并不是基于对前面讨论的经典乘子方法下的非扩张映射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r>
                          <a:rPr lang="en-US" altLang="zh-CN" sz="1400" i="1">
                            <a:latin typeface="Cambria Math"/>
                          </a:rPr>
                          <m:t>𝒅</m:t>
                        </m:r>
                      </m:sub>
                    </m:sSub>
                  </m:oMath>
                </a14:m>
                <a:r>
                  <a:rPr lang="zh-CN" altLang="en-US" sz="1400" dirty="0"/>
                  <a:t>的逼近，而是基于根本不同的非扩张映射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的精确评估。注意，</a:t>
                </a:r>
                <a:r>
                  <a:rPr lang="en-US" altLang="zh-CN" sz="1400" dirty="0"/>
                  <a:t>ADMM</a:t>
                </a:r>
                <a:r>
                  <a:rPr lang="zh-CN" altLang="en-US" sz="1400" dirty="0"/>
                  <a:t>的近似版本也是可能的，例如下面的文献中</a:t>
                </a:r>
                <a:r>
                  <a:rPr lang="zh-CN" altLang="en-US" sz="1400" dirty="0">
                    <a:solidFill>
                      <a:srgbClr val="0000FF"/>
                    </a:solidFill>
                  </a:rPr>
                  <a:t>*</a:t>
                </a:r>
                <a:r>
                  <a:rPr lang="zh-CN" altLang="en-US" sz="1400" dirty="0"/>
                  <a:t>所述。</a:t>
                </a:r>
                <a:endParaRPr lang="en-US" altLang="zh-CN" sz="1400" dirty="0"/>
              </a:p>
              <a:p>
                <a:pPr lvl="1"/>
                <a:r>
                  <a:rPr lang="en-US" altLang="zh-CN" sz="1400" dirty="0"/>
                  <a:t>ADMM</a:t>
                </a:r>
                <a:r>
                  <a:rPr lang="zh-CN" altLang="en-US" sz="1400" dirty="0"/>
                  <a:t>和经典的增广拉格朗日方法</a:t>
                </a:r>
                <a:r>
                  <a:rPr lang="en-US" altLang="zh-CN" sz="1400" dirty="0">
                    <a:solidFill>
                      <a:srgbClr val="FF33CC"/>
                    </a:solidFill>
                  </a:rPr>
                  <a:t>(e3-e4)</a:t>
                </a:r>
                <a:r>
                  <a:rPr lang="zh-CN" altLang="en-US" sz="1400" dirty="0"/>
                  <a:t>之间潜在收敛性机制的区别通过不动点迭代</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𝐞𝟏𝟓</m:t>
                        </m:r>
                      </m:e>
                    </m:d>
                  </m:oMath>
                </a14:m>
                <a:r>
                  <a:rPr lang="zh-CN" altLang="en-US" sz="1400" dirty="0"/>
                  <a:t>的参数</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oMath>
                </a14:m>
                <a:r>
                  <a:rPr lang="zh-CN" altLang="en-US" sz="1400" dirty="0"/>
                  <a:t>出现的不同形式来强调。对问题</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𝐞𝟐</m:t>
                        </m:r>
                      </m:e>
                    </m:d>
                  </m:oMath>
                </a14:m>
                <a:r>
                  <a:rPr lang="zh-CN" altLang="en-US" sz="1400" dirty="0"/>
                  <a:t>应用增广拉格朗日方法</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𝐞𝟏</m:t>
                        </m:r>
                        <m:r>
                          <a:rPr lang="en-US" altLang="zh-CN" sz="1400" i="1">
                            <a:solidFill>
                              <a:srgbClr val="CC00CC"/>
                            </a:solidFill>
                            <a:latin typeface="Cambria Math"/>
                          </a:rPr>
                          <m:t>𝟔</m:t>
                        </m:r>
                        <m:r>
                          <a:rPr lang="zh-CN" altLang="en-US" sz="1400" i="1">
                            <a:solidFill>
                              <a:srgbClr val="CC00CC"/>
                            </a:solidFill>
                            <a:latin typeface="Cambria Math"/>
                          </a:rPr>
                          <m:t>，</m:t>
                        </m:r>
                        <m:r>
                          <a:rPr lang="en-US" altLang="zh-CN" sz="1400" i="1">
                            <a:solidFill>
                              <a:srgbClr val="CC00CC"/>
                            </a:solidFill>
                            <a:latin typeface="Cambria Math"/>
                          </a:rPr>
                          <m:t>𝒆</m:t>
                        </m:r>
                        <m:r>
                          <a:rPr lang="en-US" altLang="zh-CN" sz="1400" i="1">
                            <a:solidFill>
                              <a:srgbClr val="CC00CC"/>
                            </a:solidFill>
                            <a:latin typeface="Cambria Math"/>
                          </a:rPr>
                          <m:t>𝟏𝟕</m:t>
                        </m:r>
                      </m:e>
                    </m:d>
                  </m:oMath>
                </a14:m>
                <a:r>
                  <a:rPr lang="zh-CN" altLang="en-US" sz="1400" dirty="0"/>
                  <a:t>导致了方法</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m:t>
                        </m:r>
                        <m:r>
                          <a:rPr lang="en-US" altLang="zh-CN" sz="1400" i="1">
                            <a:solidFill>
                              <a:srgbClr val="CC00CC"/>
                            </a:solidFill>
                            <a:latin typeface="Cambria Math"/>
                          </a:rPr>
                          <m:t>𝟑</m:t>
                        </m:r>
                        <m:r>
                          <a:rPr lang="zh-CN" altLang="en-US" sz="1400" i="1">
                            <a:solidFill>
                              <a:srgbClr val="CC00CC"/>
                            </a:solidFill>
                            <a:latin typeface="Cambria Math"/>
                          </a:rPr>
                          <m:t>，</m:t>
                        </m:r>
                        <m:r>
                          <a:rPr lang="en-US" altLang="zh-CN" sz="1400" i="1">
                            <a:solidFill>
                              <a:srgbClr val="CC00CC"/>
                            </a:solidFill>
                            <a:latin typeface="Cambria Math"/>
                          </a:rPr>
                          <m:t>𝒆</m:t>
                        </m:r>
                        <m:r>
                          <a:rPr lang="en-US" altLang="zh-CN" sz="1400" i="1">
                            <a:solidFill>
                              <a:srgbClr val="CC00CC"/>
                            </a:solidFill>
                            <a:latin typeface="Cambria Math"/>
                          </a:rPr>
                          <m:t>𝟒</m:t>
                        </m:r>
                      </m:e>
                    </m:d>
                  </m:oMath>
                </a14:m>
                <a:r>
                  <a:rPr lang="zh-CN" altLang="en-US" sz="1400" dirty="0"/>
                  <a:t>的一个版本，只是</a:t>
                </a:r>
                <a14:m>
                  <m:oMath xmlns:m="http://schemas.openxmlformats.org/officeDocument/2006/math">
                    <m:r>
                      <a:rPr lang="en-US" altLang="zh-CN" sz="1400" i="1">
                        <a:solidFill>
                          <a:srgbClr val="FF33CC"/>
                        </a:solidFill>
                        <a:latin typeface="Cambria Math"/>
                      </a:rPr>
                      <m:t>(</m:t>
                    </m:r>
                    <m:r>
                      <a:rPr lang="en-US" altLang="zh-CN" sz="1400" i="1">
                        <a:solidFill>
                          <a:srgbClr val="FF33CC"/>
                        </a:solidFill>
                        <a:latin typeface="Cambria Math"/>
                      </a:rPr>
                      <m:t>𝒆</m:t>
                    </m:r>
                    <m:r>
                      <a:rPr lang="en-US" altLang="zh-CN" sz="1400" i="1">
                        <a:solidFill>
                          <a:srgbClr val="FF33CC"/>
                        </a:solidFill>
                        <a:latin typeface="Cambria Math"/>
                      </a:rPr>
                      <m:t>𝟒</m:t>
                    </m:r>
                    <m:r>
                      <a:rPr lang="en-US" altLang="zh-CN" sz="1400" i="1">
                        <a:solidFill>
                          <a:srgbClr val="FF33CC"/>
                        </a:solidFill>
                        <a:latin typeface="Cambria Math"/>
                      </a:rPr>
                      <m:t>)</m:t>
                    </m:r>
                  </m:oMath>
                </a14:m>
                <a:r>
                  <a:rPr lang="zh-CN" altLang="en-US" sz="1400" dirty="0"/>
                  <a:t>修订为：</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𝝀</m:t>
                        </m:r>
                      </m:e>
                      <m:sup>
                        <m:r>
                          <a:rPr lang="en-US" altLang="zh-CN" sz="1400" i="1">
                            <a:latin typeface="Cambria Math"/>
                          </a:rPr>
                          <m:t>𝒌</m:t>
                        </m:r>
                      </m:sup>
                    </m:sSup>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sSub>
                      <m:sSubPr>
                        <m:ctrlPr>
                          <a:rPr lang="en-US" altLang="zh-CN" sz="1400" i="1">
                            <a:latin typeface="Cambria Math" panose="02040503050406030204" pitchFamily="18" charset="0"/>
                          </a:rPr>
                        </m:ctrlPr>
                      </m:sSubPr>
                      <m:e>
                        <m:r>
                          <a:rPr lang="en-US" altLang="zh-CN" sz="1400" i="1">
                            <a:latin typeface="Cambria Math"/>
                          </a:rPr>
                          <m:t>𝒄</m:t>
                        </m:r>
                      </m:e>
                      <m:sub>
                        <m:r>
                          <a:rPr lang="en-US" altLang="zh-CN" sz="1400" i="1">
                            <a:latin typeface="Cambria Math"/>
                          </a:rPr>
                          <m:t>𝒌</m:t>
                        </m:r>
                      </m:sub>
                    </m:sSub>
                    <m:d>
                      <m:dPr>
                        <m:ctrlPr>
                          <a:rPr lang="en-US" altLang="zh-CN" sz="1400" i="1">
                            <a:latin typeface="Cambria Math" panose="02040503050406030204" pitchFamily="18" charset="0"/>
                          </a:rPr>
                        </m:ctrlPr>
                      </m:dPr>
                      <m:e>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r>
                              <a:rPr lang="en-US" altLang="zh-CN" sz="1400" i="1">
                                <a:latin typeface="Cambria Math"/>
                              </a:rPr>
                              <m:t>+</m:t>
                            </m:r>
                            <m:r>
                              <a:rPr lang="en-US" altLang="zh-CN" sz="1400" i="1">
                                <a:latin typeface="Cambria Math"/>
                              </a:rPr>
                              <m:t>𝟏</m:t>
                            </m:r>
                          </m:sup>
                        </m:sSup>
                      </m:e>
                    </m:d>
                    <m:r>
                      <a:rPr lang="en-US" altLang="zh-CN" sz="1400" i="1">
                        <a:latin typeface="Cambria Math"/>
                      </a:rPr>
                      <m:t>  </m:t>
                    </m:r>
                    <m:d>
                      <m:dPr>
                        <m:ctrlPr>
                          <a:rPr lang="en-US" altLang="zh-CN" sz="1400" i="1">
                            <a:solidFill>
                              <a:srgbClr val="FF33CC"/>
                            </a:solidFill>
                            <a:latin typeface="Cambria Math" panose="02040503050406030204" pitchFamily="18" charset="0"/>
                          </a:rPr>
                        </m:ctrlPr>
                      </m:dPr>
                      <m:e>
                        <m:r>
                          <a:rPr lang="en-US" altLang="zh-CN" sz="1400" i="1">
                            <a:solidFill>
                              <a:srgbClr val="FF33CC"/>
                            </a:solidFill>
                            <a:latin typeface="Cambria Math"/>
                          </a:rPr>
                          <m:t>𝒆</m:t>
                        </m:r>
                        <m:r>
                          <a:rPr lang="en-US" altLang="zh-CN" sz="1400" i="1">
                            <a:solidFill>
                              <a:srgbClr val="FF33CC"/>
                            </a:solidFill>
                            <a:latin typeface="Cambria Math"/>
                          </a:rPr>
                          <m:t>𝟒𝟒</m:t>
                        </m:r>
                      </m:e>
                    </m:d>
                  </m:oMath>
                </a14:m>
                <a:r>
                  <a:rPr lang="en-US" altLang="zh-CN" sz="1400" dirty="0"/>
                  <a:t>;</a:t>
                </a:r>
                <a:r>
                  <a:rPr lang="zh-CN" altLang="en-US" sz="1400" dirty="0"/>
                  <a:t>另一方面，在</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m:t>
                        </m:r>
                        <m:r>
                          <a:rPr lang="en-US" altLang="zh-CN" sz="1400" i="1">
                            <a:solidFill>
                              <a:srgbClr val="CC00CC"/>
                            </a:solidFill>
                            <a:latin typeface="Cambria Math"/>
                          </a:rPr>
                          <m:t>𝟒𝟎</m:t>
                        </m:r>
                        <m:r>
                          <a:rPr lang="en-US" altLang="zh-CN" sz="1400" i="1">
                            <a:solidFill>
                              <a:srgbClr val="CC00CC"/>
                            </a:solidFill>
                            <a:latin typeface="Cambria Math"/>
                          </a:rPr>
                          <m:t>−</m:t>
                        </m:r>
                        <m:r>
                          <a:rPr lang="en-US" altLang="zh-CN" sz="1400" i="1">
                            <a:solidFill>
                              <a:srgbClr val="CC00CC"/>
                            </a:solidFill>
                            <a:latin typeface="Cambria Math"/>
                          </a:rPr>
                          <m:t>𝒆</m:t>
                        </m:r>
                        <m:r>
                          <a:rPr lang="en-US" altLang="zh-CN" sz="1400" i="1">
                            <a:solidFill>
                              <a:srgbClr val="CC00CC"/>
                            </a:solidFill>
                            <a:latin typeface="Cambria Math"/>
                          </a:rPr>
                          <m:t>𝟒𝟐</m:t>
                        </m:r>
                      </m:e>
                    </m:d>
                  </m:oMath>
                </a14:m>
                <a:r>
                  <a:rPr lang="zh-CN" altLang="en-US" sz="1400" dirty="0"/>
                  <a:t>中</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a:rPr>
                          <m:t>𝝆</m:t>
                        </m:r>
                      </m:e>
                      <m:sub>
                        <m:r>
                          <a:rPr lang="en-US" altLang="zh-CN" sz="1400" i="1" dirty="0">
                            <a:latin typeface="Cambria Math"/>
                          </a:rPr>
                          <m:t>𝒌</m:t>
                        </m:r>
                      </m:sub>
                    </m:sSub>
                  </m:oMath>
                </a14:m>
                <a:r>
                  <a:rPr lang="zh-CN" altLang="en-US" sz="1400" dirty="0"/>
                  <a:t>采用了不同的形式：在</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𝐞𝟒𝟏</m:t>
                        </m:r>
                      </m:e>
                    </m:d>
                  </m:oMath>
                </a14:m>
                <a:r>
                  <a:rPr lang="zh-CN" altLang="en-US" sz="1400" dirty="0"/>
                  <a:t>中对</a:t>
                </a:r>
                <a14:m>
                  <m:oMath xmlns:m="http://schemas.openxmlformats.org/officeDocument/2006/math">
                    <m:r>
                      <a:rPr lang="en-US" altLang="zh-CN" sz="1400" i="1">
                        <a:latin typeface="Cambria Math"/>
                      </a:rPr>
                      <m:t>𝒛</m:t>
                    </m:r>
                  </m:oMath>
                </a14:m>
                <a:r>
                  <a:rPr lang="zh-CN" altLang="en-US" sz="1400" dirty="0"/>
                  <a:t>的目标值中出现了超松弛</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r>
                      <a:rPr lang="en-US" altLang="zh-CN" sz="1400" i="1">
                        <a:latin typeface="Cambria Math"/>
                      </a:rPr>
                      <m:t>𝑴</m:t>
                    </m:r>
                    <m:sSup>
                      <m:sSupPr>
                        <m:ctrlPr>
                          <a:rPr lang="en-US" altLang="zh-CN" sz="1400" i="1">
                            <a:latin typeface="Cambria Math" panose="02040503050406030204" pitchFamily="18" charset="0"/>
                          </a:rPr>
                        </m:ctrlPr>
                      </m:sSupPr>
                      <m:e>
                        <m:r>
                          <a:rPr lang="en-US" altLang="zh-CN" sz="1400" i="1">
                            <a:latin typeface="Cambria Math"/>
                          </a:rPr>
                          <m:t>𝒙</m:t>
                        </m:r>
                      </m:e>
                      <m:sup>
                        <m:r>
                          <a:rPr lang="en-US" altLang="zh-CN" sz="1400" i="1">
                            <a:latin typeface="Cambria Math"/>
                          </a:rPr>
                          <m:t>𝒌</m:t>
                        </m:r>
                        <m:r>
                          <a:rPr lang="en-US" altLang="zh-CN" sz="1400" i="1">
                            <a:latin typeface="Cambria Math"/>
                          </a:rPr>
                          <m:t>+</m:t>
                        </m:r>
                        <m:r>
                          <a:rPr lang="en-US" altLang="zh-CN" sz="1400" i="1">
                            <a:latin typeface="Cambria Math"/>
                          </a:rPr>
                          <m:t>𝟏</m:t>
                        </m:r>
                      </m:sup>
                    </m:sSup>
                    <m:r>
                      <a:rPr lang="en-US" altLang="zh-CN" sz="1400" i="1">
                        <a:latin typeface="Cambria Math"/>
                      </a:rPr>
                      <m:t>+</m:t>
                    </m:r>
                    <m:d>
                      <m:dPr>
                        <m:ctrlPr>
                          <a:rPr lang="en-US" altLang="zh-CN" sz="1400" i="1">
                            <a:latin typeface="Cambria Math" panose="02040503050406030204" pitchFamily="18" charset="0"/>
                          </a:rPr>
                        </m:ctrlPr>
                      </m:dPr>
                      <m:e>
                        <m:r>
                          <a:rPr lang="en-US" altLang="zh-CN" sz="1400" i="1">
                            <a:latin typeface="Cambria Math"/>
                          </a:rPr>
                          <m:t>𝟏</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𝝆</m:t>
                            </m:r>
                          </m:e>
                          <m:sub>
                            <m:r>
                              <a:rPr lang="en-US" altLang="zh-CN" sz="1400" i="1">
                                <a:latin typeface="Cambria Math"/>
                              </a:rPr>
                              <m:t>𝒌</m:t>
                            </m:r>
                          </m:sub>
                        </m:sSub>
                      </m:e>
                    </m:d>
                    <m:sSup>
                      <m:sSupPr>
                        <m:ctrlPr>
                          <a:rPr lang="en-US" altLang="zh-CN" sz="1400" i="1">
                            <a:latin typeface="Cambria Math" panose="02040503050406030204" pitchFamily="18" charset="0"/>
                          </a:rPr>
                        </m:ctrlPr>
                      </m:sSupPr>
                      <m:e>
                        <m:r>
                          <a:rPr lang="en-US" altLang="zh-CN" sz="1400" i="1">
                            <a:latin typeface="Cambria Math"/>
                          </a:rPr>
                          <m:t>𝒛</m:t>
                        </m:r>
                      </m:e>
                      <m:sup>
                        <m:r>
                          <a:rPr lang="en-US" altLang="zh-CN" sz="1400" i="1">
                            <a:latin typeface="Cambria Math"/>
                          </a:rPr>
                          <m:t>𝒌</m:t>
                        </m:r>
                      </m:sup>
                    </m:sSup>
                  </m:oMath>
                </a14:m>
                <a:r>
                  <a:rPr lang="zh-CN" altLang="en-US" sz="1400" dirty="0"/>
                  <a:t>， 相似的，在下面</a:t>
                </a:r>
                <a14:m>
                  <m:oMath xmlns:m="http://schemas.openxmlformats.org/officeDocument/2006/math">
                    <m:d>
                      <m:dPr>
                        <m:ctrlPr>
                          <a:rPr lang="en-US" altLang="zh-CN" sz="1400" i="1">
                            <a:solidFill>
                              <a:srgbClr val="CC00CC"/>
                            </a:solidFill>
                            <a:latin typeface="Cambria Math" panose="02040503050406030204" pitchFamily="18" charset="0"/>
                          </a:rPr>
                        </m:ctrlPr>
                      </m:dPr>
                      <m:e>
                        <m:r>
                          <a:rPr lang="en-US" altLang="zh-CN" sz="1400">
                            <a:solidFill>
                              <a:srgbClr val="CC00CC"/>
                            </a:solidFill>
                            <a:latin typeface="Cambria Math"/>
                          </a:rPr>
                          <m:t>𝐞𝟒</m:t>
                        </m:r>
                        <m:r>
                          <a:rPr lang="en-US" altLang="zh-CN" sz="1400" i="1">
                            <a:solidFill>
                              <a:srgbClr val="CC00CC"/>
                            </a:solidFill>
                            <a:latin typeface="Cambria Math"/>
                          </a:rPr>
                          <m:t>𝟐</m:t>
                        </m:r>
                      </m:e>
                    </m:d>
                  </m:oMath>
                </a14:m>
                <a:r>
                  <a:rPr lang="zh-CN" altLang="en-US" sz="1400" dirty="0"/>
                  <a:t>的乘子更新中也出现了</a:t>
                </a:r>
                <a:r>
                  <a:rPr lang="en-US" altLang="zh-CN" sz="1400" dirty="0"/>
                  <a:t>.</a:t>
                </a:r>
              </a:p>
              <a:p>
                <a:pPr lvl="1"/>
                <a:r>
                  <a:rPr lang="zh-CN" altLang="en-US" sz="1400" dirty="0"/>
                  <a:t>在</a:t>
                </a:r>
                <a:r>
                  <a:rPr lang="en-US" altLang="zh-CN" sz="1400" dirty="0"/>
                  <a:t>ADMM</a:t>
                </a:r>
                <a:r>
                  <a:rPr lang="zh-CN" altLang="en-US" sz="1400" dirty="0"/>
                  <a:t>方法中每次迭代变化参数</a:t>
                </a:r>
                <a14:m>
                  <m:oMath xmlns:m="http://schemas.openxmlformats.org/officeDocument/2006/math">
                    <m:r>
                      <a:rPr lang="en-US" altLang="zh-CN" sz="1400" i="1">
                        <a:latin typeface="Cambria Math"/>
                      </a:rPr>
                      <m:t>𝒄</m:t>
                    </m:r>
                  </m:oMath>
                </a14:m>
                <a:r>
                  <a:rPr lang="zh-CN" altLang="en-US" sz="1400" dirty="0"/>
                  <a:t>似乎比经典增广拉格朗日方法更成问题，因为改变</a:t>
                </a:r>
                <a14:m>
                  <m:oMath xmlns:m="http://schemas.openxmlformats.org/officeDocument/2006/math">
                    <m:r>
                      <a:rPr lang="en-US" altLang="zh-CN" sz="1400" i="1">
                        <a:latin typeface="Cambria Math"/>
                      </a:rPr>
                      <m:t>𝒄</m:t>
                    </m:r>
                  </m:oMath>
                </a14:m>
                <a:r>
                  <a:rPr lang="zh-CN" altLang="en-US" sz="1400" dirty="0"/>
                  <a:t>将平移映射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sub>
                    </m:sSub>
                  </m:oMath>
                </a14:m>
                <a:r>
                  <a:rPr lang="zh-CN" altLang="en-US" sz="1400" dirty="0"/>
                  <a:t>的不动点集。尽管获得了一部分结果，但这种现象使得带非常数</a:t>
                </a:r>
                <a14:m>
                  <m:oMath xmlns:m="http://schemas.openxmlformats.org/officeDocument/2006/math">
                    <m:r>
                      <a:rPr lang="en-US" altLang="zh-CN" sz="1400" i="1">
                        <a:latin typeface="Cambria Math"/>
                      </a:rPr>
                      <m:t>𝒄</m:t>
                    </m:r>
                  </m:oMath>
                </a14:m>
                <a:r>
                  <a:rPr lang="zh-CN" altLang="en-US" sz="1400" dirty="0"/>
                  <a:t>的</a:t>
                </a:r>
                <a:r>
                  <a:rPr lang="en-US" altLang="zh-CN" sz="1400" dirty="0"/>
                  <a:t>ADMM</a:t>
                </a:r>
                <a:r>
                  <a:rPr lang="zh-CN" altLang="en-US" sz="1400" dirty="0"/>
                  <a:t>方法的收敛性分析更困难，例如在文献中</a:t>
                </a:r>
                <a:r>
                  <a:rPr lang="zh-CN" altLang="en-US" sz="1400" dirty="0">
                    <a:solidFill>
                      <a:srgbClr val="FF0000"/>
                    </a:solidFill>
                  </a:rPr>
                  <a:t>**</a:t>
                </a:r>
                <a:r>
                  <a:rPr lang="zh-CN" altLang="en-US" sz="1400" dirty="0"/>
                  <a:t>所示。</a:t>
                </a:r>
                <a:endParaRPr lang="en-US" altLang="zh-CN" sz="1400" dirty="0"/>
              </a:p>
              <a:p>
                <a:pPr lvl="1"/>
                <a:r>
                  <a:rPr lang="zh-CN" altLang="en-US" sz="1400" dirty="0"/>
                  <a:t>合成</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𝑵</m:t>
                        </m:r>
                      </m:e>
                      <m:sub>
                        <m:r>
                          <a:rPr lang="en-US" altLang="zh-CN" sz="1400" i="1">
                            <a:latin typeface="Cambria Math"/>
                          </a:rPr>
                          <m:t>𝒄</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sub>
                    </m:sSub>
                  </m:oMath>
                </a14:m>
                <a:r>
                  <a:rPr lang="zh-CN" altLang="en-US" sz="1400" dirty="0"/>
                  <a:t>和</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a:rPr>
                          <m:t>𝑵</m:t>
                        </m:r>
                      </m:e>
                      <m:sub>
                        <m:r>
                          <a:rPr lang="en-US" altLang="zh-CN" sz="1400" i="1" dirty="0">
                            <a:latin typeface="Cambria Math"/>
                          </a:rPr>
                          <m:t>𝒄</m:t>
                        </m:r>
                        <m:sSub>
                          <m:sSubPr>
                            <m:ctrlPr>
                              <a:rPr lang="en-US" altLang="zh-CN" sz="1400" i="1" dirty="0">
                                <a:latin typeface="Cambria Math" panose="02040503050406030204" pitchFamily="18" charset="0"/>
                              </a:rPr>
                            </m:ctrlPr>
                          </m:sSubPr>
                          <m:e>
                            <m:r>
                              <a:rPr lang="en-US" altLang="zh-CN" sz="1400" i="1" dirty="0">
                                <a:latin typeface="Cambria Math"/>
                              </a:rPr>
                              <m:t>𝒅</m:t>
                            </m:r>
                          </m:e>
                          <m:sub>
                            <m:r>
                              <a:rPr lang="en-US" altLang="zh-CN" sz="1400" i="1" dirty="0">
                                <a:latin typeface="Cambria Math"/>
                              </a:rPr>
                              <m:t>𝟐</m:t>
                            </m:r>
                          </m:sub>
                        </m:sSub>
                      </m:sub>
                    </m:sSub>
                  </m:oMath>
                </a14:m>
                <a:r>
                  <a:rPr lang="zh-CN" altLang="en-US" sz="1400" dirty="0"/>
                  <a:t>来获得非扩张映射，使得该合成映射的不动点与</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𝟏</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𝒅</m:t>
                        </m:r>
                      </m:e>
                      <m:sub>
                        <m:r>
                          <a:rPr lang="en-US" altLang="zh-CN" sz="1400" i="1">
                            <a:latin typeface="Cambria Math"/>
                          </a:rPr>
                          <m:t>𝟐</m:t>
                        </m:r>
                      </m:sub>
                    </m:sSub>
                  </m:oMath>
                </a14:m>
                <a:r>
                  <a:rPr lang="zh-CN" altLang="en-US" sz="1400" dirty="0"/>
                  <a:t>的极小化密切相关的的技术并没有明显可推广到超过两个函数的情形。这种形势解释了直接扩展到超过两个变量块的</a:t>
                </a:r>
                <a:r>
                  <a:rPr lang="en-US" altLang="zh-CN" sz="1400" dirty="0"/>
                  <a:t>ADMM</a:t>
                </a:r>
                <a:r>
                  <a:rPr lang="zh-CN" altLang="en-US" sz="1400" dirty="0"/>
                  <a:t>的收敛性证明的相对困难性。这个主题仍然是最近研究的热点，例如文献</a:t>
                </a:r>
                <a:r>
                  <a:rPr lang="en-US" altLang="zh-CN" sz="1400" dirty="0">
                    <a:solidFill>
                      <a:srgbClr val="6600FF"/>
                    </a:solidFill>
                  </a:rPr>
                  <a:t>#,##</a:t>
                </a:r>
                <a:r>
                  <a:rPr lang="zh-CN" altLang="en-US" sz="1400" dirty="0"/>
                  <a:t>所示。但到目前为止，这些结果并没有</a:t>
                </a:r>
                <a:r>
                  <a:rPr lang="en-US" altLang="zh-CN" sz="1400" dirty="0"/>
                  <a:t>ADMM</a:t>
                </a:r>
                <a:r>
                  <a:rPr lang="zh-CN" altLang="en-US" sz="1400" dirty="0"/>
                  <a:t>那么简单，而且他们经常要求一些校正步来阻止其成为</a:t>
                </a:r>
                <a:r>
                  <a:rPr lang="en-US" altLang="zh-CN" sz="1400" dirty="0"/>
                  <a:t>ADMM</a:t>
                </a:r>
                <a:r>
                  <a:rPr lang="zh-CN" altLang="en-US" sz="1400" dirty="0"/>
                  <a:t>的直接推广。</a:t>
                </a:r>
                <a:endParaRPr lang="en-US" altLang="zh-CN" sz="1400" dirty="0"/>
              </a:p>
              <a:p>
                <a:pPr lvl="1"/>
                <a:endParaRPr lang="en-US" altLang="zh-CN" sz="1400" dirty="0"/>
              </a:p>
              <a:p>
                <a:pPr lvl="1"/>
                <a:endParaRPr lang="zh-CN" alt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65" t="-434" r="-265"/>
                </a:stretch>
              </a:blipFill>
            </p:spPr>
            <p:txBody>
              <a:bodyPr/>
              <a:lstStyle/>
              <a:p>
                <a:r>
                  <a:rPr lang="zh-CN" altLang="en-US">
                    <a:noFill/>
                  </a:rPr>
                  <a:t> </a:t>
                </a:r>
              </a:p>
            </p:txBody>
          </p:sp>
        </mc:Fallback>
      </mc:AlternateContent>
      <p:sp>
        <p:nvSpPr>
          <p:cNvPr id="4" name="Rectangle 3"/>
          <p:cNvSpPr/>
          <p:nvPr/>
        </p:nvSpPr>
        <p:spPr>
          <a:xfrm>
            <a:off x="2746665" y="5644338"/>
            <a:ext cx="8136904" cy="430887"/>
          </a:xfrm>
          <a:prstGeom prst="rect">
            <a:avLst/>
          </a:prstGeom>
        </p:spPr>
        <p:txBody>
          <a:bodyPr wrap="square">
            <a:spAutoFit/>
          </a:bodyPr>
          <a:lstStyle/>
          <a:p>
            <a:pPr algn="l"/>
            <a:r>
              <a:rPr lang="zh-CN" altLang="en-US" sz="1100" dirty="0">
                <a:solidFill>
                  <a:srgbClr val="0000FF"/>
                </a:solidFill>
              </a:rPr>
              <a:t>*</a:t>
            </a:r>
            <a:r>
              <a:rPr lang="en-US" altLang="zh-CN" sz="1100" dirty="0">
                <a:solidFill>
                  <a:srgbClr val="FF33CC"/>
                </a:solidFill>
              </a:rPr>
              <a:t>J. Eckstein and D. P. </a:t>
            </a:r>
            <a:r>
              <a:rPr lang="en-US" altLang="zh-CN" sz="1100" dirty="0" err="1">
                <a:solidFill>
                  <a:srgbClr val="FF33CC"/>
                </a:solidFill>
              </a:rPr>
              <a:t>Bertsekas</a:t>
            </a:r>
            <a:r>
              <a:rPr lang="en-US" altLang="zh-CN" sz="1100" dirty="0">
                <a:solidFill>
                  <a:srgbClr val="FF33CC"/>
                </a:solidFill>
              </a:rPr>
              <a:t>. On the Douglas-</a:t>
            </a:r>
            <a:r>
              <a:rPr lang="en-US" altLang="zh-CN" sz="1100" dirty="0" err="1">
                <a:solidFill>
                  <a:srgbClr val="FF33CC"/>
                </a:solidFill>
              </a:rPr>
              <a:t>Rachford</a:t>
            </a:r>
            <a:r>
              <a:rPr lang="en-US" altLang="zh-CN" sz="1100" dirty="0">
                <a:solidFill>
                  <a:srgbClr val="FF33CC"/>
                </a:solidFill>
              </a:rPr>
              <a:t> splitting method and the proximal point algorithm for maximal monotone operators. Mathematical Programming, 55:293–318, 1992</a:t>
            </a:r>
            <a:endParaRPr lang="zh-CN" altLang="en-US" sz="1100" dirty="0">
              <a:solidFill>
                <a:srgbClr val="FF33CC"/>
              </a:solidFill>
            </a:endParaRPr>
          </a:p>
        </p:txBody>
      </p:sp>
      <p:sp>
        <p:nvSpPr>
          <p:cNvPr id="5" name="Rectangle 4"/>
          <p:cNvSpPr/>
          <p:nvPr/>
        </p:nvSpPr>
        <p:spPr>
          <a:xfrm>
            <a:off x="2744267" y="6058615"/>
            <a:ext cx="7920880" cy="430887"/>
          </a:xfrm>
          <a:prstGeom prst="rect">
            <a:avLst/>
          </a:prstGeom>
        </p:spPr>
        <p:txBody>
          <a:bodyPr wrap="square">
            <a:spAutoFit/>
          </a:bodyPr>
          <a:lstStyle/>
          <a:p>
            <a:pPr algn="l"/>
            <a:r>
              <a:rPr lang="zh-CN" altLang="en-US" sz="1100" dirty="0">
                <a:solidFill>
                  <a:srgbClr val="FF0000"/>
                </a:solidFill>
              </a:rPr>
              <a:t>**</a:t>
            </a:r>
            <a:r>
              <a:rPr lang="en-US" altLang="zh-CN" sz="1100" dirty="0">
                <a:solidFill>
                  <a:srgbClr val="0000FF"/>
                </a:solidFill>
              </a:rPr>
              <a:t>B.-S. He, H. Yang, and S.-L. Wang. Alternating direction method with self-adaptive penalty parameters for monotone </a:t>
            </a:r>
            <a:r>
              <a:rPr lang="en-US" altLang="zh-CN" sz="1100" dirty="0" err="1">
                <a:solidFill>
                  <a:srgbClr val="0000FF"/>
                </a:solidFill>
              </a:rPr>
              <a:t>variational</a:t>
            </a:r>
            <a:r>
              <a:rPr lang="en-US" altLang="zh-CN" sz="1100" dirty="0">
                <a:solidFill>
                  <a:srgbClr val="0000FF"/>
                </a:solidFill>
              </a:rPr>
              <a:t> inequalities. Journal of Optimization Theory and Applications, 106(2):337–356, 2000</a:t>
            </a:r>
            <a:endParaRPr lang="zh-CN" altLang="en-US" sz="1100" dirty="0">
              <a:solidFill>
                <a:srgbClr val="0000FF"/>
              </a:solidFill>
            </a:endParaRPr>
          </a:p>
        </p:txBody>
      </p:sp>
      <p:sp>
        <p:nvSpPr>
          <p:cNvPr id="6" name="Rectangle 5"/>
          <p:cNvSpPr/>
          <p:nvPr/>
        </p:nvSpPr>
        <p:spPr>
          <a:xfrm>
            <a:off x="2744267" y="6440141"/>
            <a:ext cx="8524514" cy="769441"/>
          </a:xfrm>
          <a:prstGeom prst="rect">
            <a:avLst/>
          </a:prstGeom>
        </p:spPr>
        <p:txBody>
          <a:bodyPr wrap="square">
            <a:spAutoFit/>
          </a:bodyPr>
          <a:lstStyle/>
          <a:p>
            <a:pPr algn="l"/>
            <a:r>
              <a:rPr lang="en-US" altLang="zh-CN" sz="1100" dirty="0">
                <a:solidFill>
                  <a:srgbClr val="6600FF"/>
                </a:solidFill>
              </a:rPr>
              <a:t>#B.-S. He. Parallel splitting augmented </a:t>
            </a:r>
            <a:r>
              <a:rPr lang="en-US" altLang="zh-CN" sz="1100" dirty="0" err="1">
                <a:solidFill>
                  <a:srgbClr val="6600FF"/>
                </a:solidFill>
              </a:rPr>
              <a:t>Lagrangian</a:t>
            </a:r>
            <a:r>
              <a:rPr lang="en-US" altLang="zh-CN" sz="1100" dirty="0">
                <a:solidFill>
                  <a:srgbClr val="6600FF"/>
                </a:solidFill>
              </a:rPr>
              <a:t> methods for monotone structured </a:t>
            </a:r>
            <a:r>
              <a:rPr lang="en-US" altLang="zh-CN" sz="1100" dirty="0" err="1">
                <a:solidFill>
                  <a:srgbClr val="6600FF"/>
                </a:solidFill>
              </a:rPr>
              <a:t>variational</a:t>
            </a:r>
            <a:r>
              <a:rPr lang="en-US" altLang="zh-CN" sz="1100" dirty="0">
                <a:solidFill>
                  <a:srgbClr val="6600FF"/>
                </a:solidFill>
              </a:rPr>
              <a:t> inequalities. Computational Optimization and Applications, 42(2):195–212, 2009.</a:t>
            </a:r>
          </a:p>
          <a:p>
            <a:pPr algn="l"/>
            <a:r>
              <a:rPr lang="en-US" altLang="zh-CN" sz="1100" dirty="0">
                <a:solidFill>
                  <a:srgbClr val="6600FF"/>
                </a:solidFill>
              </a:rPr>
              <a:t>##B.-S. He, Z. Peng, and X.-F. Wang. Proximal alternating direction-based contraction methods for separable linearly constrained convex optimization. Frontiers of Mathematics in China, 6(1):79–114, 2011</a:t>
            </a:r>
            <a:endParaRPr lang="zh-CN" altLang="en-US" sz="1100" dirty="0">
              <a:solidFill>
                <a:srgbClr val="6600FF"/>
              </a:solidFill>
            </a:endParaRPr>
          </a:p>
        </p:txBody>
      </p:sp>
    </p:spTree>
    <p:extLst>
      <p:ext uri="{BB962C8B-B14F-4D97-AF65-F5344CB8AC3E}">
        <p14:creationId xmlns:p14="http://schemas.microsoft.com/office/powerpoint/2010/main" val="801374363"/>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ADMM</a:t>
            </a:r>
            <a:r>
              <a:rPr lang="zh-CN" altLang="en-US" dirty="0"/>
              <a:t>和近似</a:t>
            </a:r>
            <a:r>
              <a:rPr lang="en-US" altLang="zh-CN" dirty="0"/>
              <a:t>ALM</a:t>
            </a:r>
            <a:r>
              <a:rPr lang="zh-CN" altLang="en-US" dirty="0"/>
              <a:t>方法的比较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前述已经论述了经典</a:t>
                </a:r>
                <a:r>
                  <a:rPr lang="en-US" altLang="zh-CN" sz="1600" dirty="0"/>
                  <a:t>ALM</a:t>
                </a:r>
                <a:r>
                  <a:rPr lang="zh-CN" altLang="en-US" sz="1600" dirty="0"/>
                  <a:t>和</a:t>
                </a:r>
                <a:r>
                  <a:rPr lang="en-US" altLang="zh-CN" sz="1600" dirty="0"/>
                  <a:t>ADMM</a:t>
                </a:r>
                <a:r>
                  <a:rPr lang="zh-CN" altLang="en-US" sz="1600" dirty="0"/>
                  <a:t>方法差别的理论探索。都可以看做是关于迭代非扩张映射收敛性的同样的基本结果的应用，但是采用明显不同的形式：尽管外表相似，但</a:t>
                </a:r>
                <a:r>
                  <a:rPr lang="en-US" altLang="zh-CN" sz="1600" dirty="0"/>
                  <a:t>ADMM</a:t>
                </a:r>
                <a:r>
                  <a:rPr lang="zh-CN" altLang="en-US" sz="1600" dirty="0"/>
                  <a:t>并不是来自于已有的理论观点：使用单遍块最小化方法来近似最小化增广拉格朗日的增广拉格朗日方法的一种近似版本。现在，采用计算观点，通过与确实执行近似最小化增广拉格朗日的方法相比较，来探查同一观点。</a:t>
                </a:r>
                <a:endParaRPr lang="en-US" altLang="zh-CN" sz="1600" dirty="0"/>
              </a:p>
              <a:p>
                <a:r>
                  <a:rPr lang="zh-CN" altLang="en-US" sz="1600" dirty="0"/>
                  <a:t>近似增广拉格朗日算法的一个困难在于他们涉及近似准则</a:t>
                </a:r>
                <a:r>
                  <a:rPr lang="en-US" altLang="zh-CN" sz="1600" dirty="0"/>
                  <a:t>-</a:t>
                </a:r>
                <a:r>
                  <a:rPr lang="zh-CN" altLang="en-US" sz="1600" dirty="0"/>
                  <a:t>也就是用于决定是否解与</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a:rPr>
                          <m:t>𝒆</m:t>
                        </m:r>
                        <m:r>
                          <a:rPr lang="en-US" altLang="zh-CN" sz="1600" i="1">
                            <a:latin typeface="Cambria Math"/>
                          </a:rPr>
                          <m:t>𝟑</m:t>
                        </m:r>
                      </m:e>
                    </m:d>
                  </m:oMath>
                </a14:m>
                <a:r>
                  <a:rPr lang="zh-CN" altLang="en-US" sz="1600" dirty="0"/>
                  <a:t>或</a:t>
                </a:r>
                <a14:m>
                  <m:oMath xmlns:m="http://schemas.openxmlformats.org/officeDocument/2006/math">
                    <m:r>
                      <a:rPr lang="en-US" altLang="zh-CN" sz="1600" i="1" dirty="0">
                        <a:latin typeface="Cambria Math"/>
                      </a:rPr>
                      <m:t>(</m:t>
                    </m:r>
                    <m:r>
                      <a:rPr lang="en-US" altLang="zh-CN" sz="1600" i="1" dirty="0">
                        <a:latin typeface="Cambria Math"/>
                      </a:rPr>
                      <m:t>𝒆</m:t>
                    </m:r>
                    <m:r>
                      <a:rPr lang="en-US" altLang="zh-CN" sz="1600" i="1" dirty="0">
                        <a:latin typeface="Cambria Math"/>
                      </a:rPr>
                      <m:t>𝟏𝟔</m:t>
                    </m:r>
                    <m:r>
                      <a:rPr lang="en-US" altLang="zh-CN" sz="1600" i="1" dirty="0">
                        <a:latin typeface="Cambria Math"/>
                      </a:rPr>
                      <m:t>)</m:t>
                    </m:r>
                  </m:oMath>
                </a14:m>
                <a:r>
                  <a:rPr lang="zh-CN" altLang="en-US" sz="1600" dirty="0"/>
                  <a:t>的最小点足够接近的条件，这很难在实际中测试</a:t>
                </a:r>
                <a:r>
                  <a:rPr lang="en-US" altLang="zh-CN" sz="1600" dirty="0"/>
                  <a:t>(</a:t>
                </a:r>
                <a:r>
                  <a:rPr lang="zh-CN" altLang="en-US" sz="1600" dirty="0"/>
                  <a:t>下面文献</a:t>
                </a:r>
                <a:r>
                  <a:rPr lang="en-US" altLang="zh-CN" sz="1600" dirty="0">
                    <a:solidFill>
                      <a:srgbClr val="FF0000"/>
                    </a:solidFill>
                  </a:rPr>
                  <a:t>1.2.</a:t>
                </a:r>
                <a:r>
                  <a:rPr lang="zh-CN" altLang="en-US" sz="1600" dirty="0"/>
                  <a:t>例外</a:t>
                </a:r>
                <a:r>
                  <a:rPr lang="en-US" altLang="zh-CN" sz="1600" dirty="0"/>
                  <a:t>)</a:t>
                </a:r>
                <a:r>
                  <a:rPr lang="zh-CN" altLang="en-US" sz="1600" dirty="0"/>
                  <a:t>。这里关注</a:t>
                </a:r>
                <a:r>
                  <a:rPr lang="en-US" altLang="zh-CN" sz="1600" dirty="0"/>
                  <a:t>2.</a:t>
                </a:r>
                <a:r>
                  <a:rPr lang="zh-CN" altLang="en-US" sz="1600" dirty="0"/>
                  <a:t>中的相对误差方法，已证明具有更好的实际性能；这里不解释这些方法的分析。</a:t>
                </a:r>
                <a:endParaRPr lang="en-US" altLang="zh-CN" sz="1600" dirty="0"/>
              </a:p>
              <a:p>
                <a:r>
                  <a:rPr lang="zh-CN" altLang="en-US" sz="1600" dirty="0"/>
                  <a:t>在问题</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a:rPr>
                          <m:t>𝒆</m:t>
                        </m:r>
                        <m:r>
                          <a:rPr lang="en-US" altLang="zh-CN" sz="1600" i="1">
                            <a:latin typeface="Cambria Math"/>
                          </a:rPr>
                          <m:t>𝟏𝟐</m:t>
                        </m:r>
                      </m:e>
                    </m:d>
                    <m:r>
                      <a:rPr lang="en-US" altLang="zh-CN" sz="1600">
                        <a:latin typeface="Cambria Math"/>
                      </a:rPr>
                      <m:t>:</m:t>
                    </m:r>
                    <m:r>
                      <a:rPr lang="en-US" altLang="zh-CN" sz="1600" i="1">
                        <a:latin typeface="Cambria Math"/>
                      </a:rPr>
                      <m:t>𝒎𝒊𝒏</m:t>
                    </m:r>
                    <m:r>
                      <a:rPr lang="en-US" altLang="zh-CN" sz="1600">
                        <a:latin typeface="Cambria Math"/>
                      </a:rPr>
                      <m:t> </m:t>
                    </m:r>
                    <m:r>
                      <a:rPr lang="en-US" altLang="zh-CN" sz="1600" i="1">
                        <a:latin typeface="Cambria Math"/>
                      </a:rPr>
                      <m:t>𝒉</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 </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r>
                      <a:rPr lang="en-US" altLang="zh-CN" sz="1600" i="1">
                        <a:latin typeface="Cambria Math"/>
                      </a:rPr>
                      <m:t>𝑨𝒙</m:t>
                    </m:r>
                    <m:r>
                      <a:rPr lang="en-US" altLang="zh-CN" sz="1600" i="1">
                        <a:latin typeface="Cambria Math"/>
                      </a:rPr>
                      <m:t>=</m:t>
                    </m:r>
                    <m:r>
                      <a:rPr lang="en-US" altLang="zh-CN" sz="1600" i="1">
                        <a:latin typeface="Cambria Math"/>
                      </a:rPr>
                      <m:t>𝒃</m:t>
                    </m:r>
                  </m:oMath>
                </a14:m>
                <a:r>
                  <a:rPr lang="zh-CN" altLang="en-US" sz="1600" dirty="0"/>
                  <a:t>中，文献</a:t>
                </a:r>
                <a:r>
                  <a:rPr lang="en-US" altLang="zh-CN" sz="1600" dirty="0"/>
                  <a:t>2.</a:t>
                </a:r>
                <a:r>
                  <a:rPr lang="zh-CN" altLang="en-US" sz="1600" dirty="0"/>
                  <a:t>中的算法模板的每次迭代取如下形式：这里</a:t>
                </a:r>
                <a14:m>
                  <m:oMath xmlns:m="http://schemas.openxmlformats.org/officeDocument/2006/math">
                    <m:r>
                      <a:rPr lang="en-US" altLang="zh-CN" sz="1600" i="1">
                        <a:latin typeface="Cambria Math"/>
                      </a:rPr>
                      <m:t>𝝈</m:t>
                    </m:r>
                    <m:r>
                      <a:rPr lang="en-US" altLang="zh-CN" sz="1600" i="1">
                        <a:latin typeface="Cambria Math"/>
                      </a:rPr>
                      <m:t>∈[</m:t>
                    </m:r>
                    <m:r>
                      <a:rPr lang="en-US" altLang="zh-CN" sz="1600" i="1">
                        <a:latin typeface="Cambria Math"/>
                      </a:rPr>
                      <m:t>𝟎</m:t>
                    </m:r>
                    <m:r>
                      <a:rPr lang="en-US" altLang="zh-CN" sz="1600" i="1">
                        <a:latin typeface="Cambria Math"/>
                      </a:rPr>
                      <m:t>,</m:t>
                    </m:r>
                    <m:r>
                      <a:rPr lang="en-US" altLang="zh-CN" sz="1600" i="1">
                        <a:latin typeface="Cambria Math"/>
                      </a:rPr>
                      <m:t>𝟏</m:t>
                    </m:r>
                    <m:r>
                      <a:rPr lang="en-US" altLang="zh-CN" sz="1600" i="1">
                        <a:latin typeface="Cambria Math"/>
                      </a:rPr>
                      <m:t>)</m:t>
                    </m:r>
                  </m:oMath>
                </a14:m>
                <a:r>
                  <a:rPr lang="zh-CN" altLang="en-US" sz="1600" dirty="0"/>
                  <a:t>为固定参数：</a:t>
                </a:r>
                <a:endParaRPr lang="en-US" altLang="zh-CN" sz="1600" dirty="0"/>
              </a:p>
              <a:p>
                <a:r>
                  <a:rPr lang="en-US" altLang="zh-CN" sz="1600" dirty="0"/>
                  <a:t>1.</a:t>
                </a:r>
                <a:r>
                  <a:rPr lang="zh-CN" altLang="en-US" sz="1600" dirty="0"/>
                  <a:t>找到</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oMath>
                </a14:m>
                <a:r>
                  <a:rPr lang="en-US" altLang="zh-CN" sz="1600" dirty="0"/>
                  <a:t>,</a:t>
                </a:r>
                <a:r>
                  <a:rPr lang="zh-CN" altLang="en-US" sz="1600" dirty="0"/>
                  <a:t>使得</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m:t>
                        </m:r>
                      </m:e>
                      <m:sub>
                        <m:r>
                          <a:rPr lang="en-US" altLang="zh-CN" sz="1600" i="1">
                            <a:latin typeface="Cambria Math"/>
                          </a:rPr>
                          <m:t>𝒙</m:t>
                        </m:r>
                      </m:sub>
                    </m:sSub>
                    <m:sSub>
                      <m:sSubPr>
                        <m:ctrlPr>
                          <a:rPr lang="en-US" altLang="zh-CN" sz="1600" i="1">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r>
                                  <a:rPr lang="en-US" altLang="zh-CN" sz="1600" i="1">
                                    <a:latin typeface="Cambria Math"/>
                                  </a:rPr>
                                  <m:t>𝑨𝒙</m:t>
                                </m:r>
                                <m:r>
                                  <a:rPr lang="en-US" altLang="zh-CN" sz="1600" i="1">
                                    <a:latin typeface="Cambria Math"/>
                                  </a:rPr>
                                  <m:t>−</m:t>
                                </m:r>
                                <m:r>
                                  <a:rPr lang="en-US" altLang="zh-CN" sz="1600" i="1">
                                    <a:latin typeface="Cambria Math"/>
                                  </a:rPr>
                                  <m:t>𝒃</m:t>
                                </m:r>
                              </m:e>
                            </m:d>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num>
                              <m:den>
                                <m:r>
                                  <a:rPr lang="en-US" altLang="zh-CN" sz="1600" i="1">
                                    <a:latin typeface="Cambria Math"/>
                                  </a:rPr>
                                  <m:t>𝟐</m:t>
                                </m:r>
                              </m:den>
                            </m:f>
                            <m:r>
                              <m:rPr>
                                <m:lit/>
                              </m:rPr>
                              <a:rPr lang="en-US" altLang="zh-CN" sz="1600" i="1">
                                <a:latin typeface="Cambria Math"/>
                              </a:rPr>
                              <m:t>||</m:t>
                            </m:r>
                            <m:r>
                              <a:rPr lang="en-US" altLang="zh-CN" sz="1600" i="1">
                                <a:latin typeface="Cambria Math"/>
                              </a:rPr>
                              <m:t>𝑨𝒙</m:t>
                            </m:r>
                            <m:r>
                              <a:rPr lang="en-US" altLang="zh-CN" sz="1600" i="1">
                                <a:latin typeface="Cambria Math"/>
                              </a:rPr>
                              <m:t>−</m:t>
                            </m:r>
                            <m:r>
                              <a:rPr lang="en-US" altLang="zh-CN" sz="1600" i="1">
                                <a:latin typeface="Cambria Math"/>
                              </a:rPr>
                              <m:t>𝒃</m:t>
                            </m:r>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e>
                        </m:d>
                      </m:e>
                      <m:sub>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sub>
                    </m:sSub>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𝟒𝟓</m:t>
                        </m:r>
                      </m:e>
                    </m:d>
                  </m:oMath>
                </a14:m>
                <a:endParaRPr lang="en-US" altLang="zh-CN" sz="1600" dirty="0"/>
              </a:p>
              <a:p>
                <a:pPr marL="0" indent="0">
                  <a:buNone/>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a:rPr>
                            <m:t>𝟐</m:t>
                          </m:r>
                        </m:num>
                        <m:den>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den>
                      </m:f>
                      <m:r>
                        <m:rPr>
                          <m:lit/>
                        </m:rPr>
                        <a:rPr lang="en-US" altLang="zh-CN" sz="1600" i="1">
                          <a:latin typeface="Cambria Math"/>
                        </a:rPr>
                        <m:t>|</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𝒘</m:t>
                              </m:r>
                            </m:e>
                            <m:sup>
                              <m:r>
                                <a:rPr lang="en-US" altLang="zh-CN" sz="1600" i="1">
                                  <a:latin typeface="Cambria Math"/>
                                </a:rPr>
                                <m:t>𝒌</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e>
                      </m:d>
                      <m:r>
                        <m:rPr>
                          <m:lit/>
                        </m:rPr>
                        <a:rPr lang="en-US" altLang="zh-CN" sz="1600" i="1">
                          <a:latin typeface="Cambria Math"/>
                        </a:rPr>
                        <m:t>|</m:t>
                      </m:r>
                      <m:r>
                        <a:rPr lang="en-US" altLang="zh-CN" sz="1600" i="1">
                          <a:latin typeface="Cambria Math"/>
                        </a:rPr>
                        <m:t>+</m:t>
                      </m:r>
                      <m:r>
                        <m:rPr>
                          <m:lit/>
                        </m:rP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r>
                        <a:rPr lang="en-US" altLang="zh-CN" sz="1600" i="1">
                          <a:latin typeface="Cambria Math"/>
                        </a:rPr>
                        <m:t>≤</m:t>
                      </m:r>
                      <m:r>
                        <a:rPr lang="en-US" altLang="zh-CN" sz="1600" i="1">
                          <a:latin typeface="Cambria Math"/>
                        </a:rPr>
                        <m:t>𝝈</m:t>
                      </m:r>
                      <m:r>
                        <m:rPr>
                          <m:lit/>
                        </m:rPr>
                        <a:rPr lang="en-US" altLang="zh-CN" sz="1600" i="1">
                          <a:latin typeface="Cambria Math"/>
                        </a:rPr>
                        <m:t>||</m:t>
                      </m:r>
                      <m:r>
                        <a:rPr lang="en-US" altLang="zh-CN" sz="1600" i="1">
                          <a:latin typeface="Cambria Math"/>
                        </a:rPr>
                        <m:t>𝑨</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𝒃</m:t>
                      </m:r>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𝟒𝟔</m:t>
                          </m:r>
                        </m:e>
                      </m:d>
                    </m:oMath>
                  </m:oMathPara>
                </a14:m>
                <a:endParaRPr lang="en-US" altLang="zh-CN" sz="1600" dirty="0"/>
              </a:p>
              <a:p>
                <a:r>
                  <a:rPr lang="en-US" altLang="zh-CN" sz="1600" dirty="0"/>
                  <a:t>2.</a:t>
                </a:r>
                <a:r>
                  <a:rPr lang="zh-CN" altLang="en-US" sz="1600" dirty="0"/>
                  <a:t>执行更新</a:t>
                </a:r>
                <a:endParaRPr lang="en-US" altLang="zh-CN" sz="16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d>
                        <m:dPr>
                          <m:ctrlPr>
                            <a:rPr lang="en-US" altLang="zh-CN" sz="1600" i="1">
                              <a:latin typeface="Cambria Math" panose="02040503050406030204" pitchFamily="18" charset="0"/>
                            </a:rPr>
                          </m:ctrlPr>
                        </m:dPr>
                        <m:e>
                          <m:r>
                            <a:rPr lang="en-US" altLang="zh-CN" sz="1600" i="1">
                              <a:latin typeface="Cambria Math"/>
                            </a:rPr>
                            <m:t>𝑨</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𝒃</m:t>
                          </m:r>
                        </m:e>
                      </m:d>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𝟒𝟕</m:t>
                          </m:r>
                        </m:e>
                      </m:d>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𝒘</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𝒘</m:t>
                          </m:r>
                        </m:e>
                        <m:sup>
                          <m:r>
                            <a:rPr lang="en-US" altLang="zh-CN" sz="1600" i="1">
                              <a:latin typeface="Cambria Math"/>
                            </a:rPr>
                            <m:t>𝒌</m:t>
                          </m:r>
                        </m:sup>
                      </m:s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r>
                        <a:rPr lang="en-US" altLang="zh-CN" sz="1600" i="1">
                          <a:latin typeface="Cambria Math"/>
                        </a:rPr>
                        <m:t>   </m:t>
                      </m:r>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𝟒𝟖</m:t>
                      </m:r>
                      <m:r>
                        <a:rPr lang="en-US" altLang="zh-CN" sz="1600" i="1">
                          <a:solidFill>
                            <a:srgbClr val="FF0000"/>
                          </a:solidFill>
                          <a:latin typeface="Cambria Math"/>
                        </a:rPr>
                        <m:t>)</m:t>
                      </m:r>
                    </m:oMath>
                  </m:oMathPara>
                </a14:m>
                <a:endParaRPr lang="en-US" altLang="zh-CN" sz="1600" dirty="0"/>
              </a:p>
              <a:p>
                <a:r>
                  <a:rPr lang="zh-CN" altLang="en-US" sz="1600" dirty="0"/>
                  <a:t>在</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𝟒𝟓</m:t>
                        </m:r>
                      </m:e>
                    </m:d>
                  </m:oMath>
                </a14:m>
                <a:r>
                  <a:rPr lang="zh-CN" altLang="en-US" sz="1600" dirty="0"/>
                  <a:t>中，</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m:t>
                        </m:r>
                      </m:e>
                      <m:sub>
                        <m:r>
                          <a:rPr lang="en-US" altLang="zh-CN" sz="1600" i="1">
                            <a:latin typeface="Cambria Math"/>
                          </a:rPr>
                          <m:t>𝒙</m:t>
                        </m:r>
                      </m:sub>
                    </m:sSub>
                  </m:oMath>
                </a14:m>
                <a:r>
                  <a:rPr lang="zh-CN" altLang="en-US" sz="1600" dirty="0"/>
                  <a:t>表示关于</a:t>
                </a:r>
                <a14:m>
                  <m:oMath xmlns:m="http://schemas.openxmlformats.org/officeDocument/2006/math">
                    <m:r>
                      <a:rPr lang="en-US" altLang="zh-CN" sz="1600" i="1">
                        <a:latin typeface="Cambria Math"/>
                      </a:rPr>
                      <m:t>𝒙</m:t>
                    </m:r>
                  </m:oMath>
                </a14:m>
                <a:r>
                  <a:rPr lang="zh-CN" altLang="en-US" sz="1600" dirty="0"/>
                  <a:t>的次梯度，</a:t>
                </a:r>
                <a14:m>
                  <m:oMath xmlns:m="http://schemas.openxmlformats.org/officeDocument/2006/math">
                    <m:r>
                      <a:rPr lang="en-US" altLang="zh-CN" sz="1600" i="1">
                        <a:latin typeface="Cambria Math"/>
                      </a:rPr>
                      <m:t>𝝀</m:t>
                    </m:r>
                  </m:oMath>
                </a14:m>
                <a:r>
                  <a:rPr lang="zh-CN" altLang="en-US" sz="1600" dirty="0"/>
                  <a:t>为固定参数。条件</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𝟒𝟓</m:t>
                        </m:r>
                      </m:e>
                    </m:d>
                  </m:oMath>
                </a14:m>
                <a:r>
                  <a:rPr lang="en-US" altLang="zh-CN" sz="1600" dirty="0">
                    <a:solidFill>
                      <a:srgbClr val="FF0000"/>
                    </a:solidFill>
                  </a:rPr>
                  <a:t> </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𝟒𝟔</m:t>
                        </m:r>
                      </m:e>
                    </m:d>
                  </m:oMath>
                </a14:m>
                <a:r>
                  <a:rPr lang="zh-CN" altLang="en-US" sz="1600" dirty="0"/>
                  <a:t>构成了一个关于</a:t>
                </a:r>
                <a14:m>
                  <m:oMath xmlns:m="http://schemas.openxmlformats.org/officeDocument/2006/math">
                    <m:r>
                      <a:rPr lang="en-US" altLang="zh-CN" sz="1600" i="1">
                        <a:latin typeface="Cambria Math"/>
                      </a:rPr>
                      <m:t>𝒙</m:t>
                    </m:r>
                  </m:oMath>
                </a14:m>
                <a:r>
                  <a:rPr lang="zh-CN" altLang="en-US" sz="1600" dirty="0"/>
                  <a:t>的近似最小化，如果</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oMath>
                </a14:m>
                <a:r>
                  <a:rPr lang="zh-CN" altLang="en-US" sz="1600" dirty="0"/>
                  <a:t>精确最小化如</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𝟏𝟔</m:t>
                        </m:r>
                      </m:e>
                    </m:d>
                  </m:oMath>
                </a14:m>
                <a:r>
                  <a:rPr lang="zh-CN" altLang="en-US" sz="1600" dirty="0"/>
                  <a:t>的增广拉格朗日，则取</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r>
                      <a:rPr lang="en-US" altLang="zh-CN" sz="1600" i="1">
                        <a:latin typeface="Cambria Math"/>
                      </a:rPr>
                      <m:t>=</m:t>
                    </m:r>
                    <m:r>
                      <a:rPr lang="en-US" altLang="zh-CN" sz="1600" i="1">
                        <a:latin typeface="Cambria Math"/>
                      </a:rPr>
                      <m:t>𝟎</m:t>
                    </m:r>
                  </m:oMath>
                </a14:m>
                <a:r>
                  <a:rPr lang="en-US" altLang="zh-CN" sz="1600" dirty="0"/>
                  <a:t>,</a:t>
                </a:r>
                <a:r>
                  <a:rPr lang="en-US" altLang="zh-CN" sz="1600" dirty="0">
                    <a:solidFill>
                      <a:srgbClr val="FF0000"/>
                    </a:solidFill>
                  </a:rPr>
                  <a:t> </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𝟒𝟔</m:t>
                        </m:r>
                      </m:e>
                    </m:d>
                  </m:oMath>
                </a14:m>
                <a:r>
                  <a:rPr lang="zh-CN" altLang="en-US" sz="1600" dirty="0"/>
                  <a:t>立即满足，因为左边项为</a:t>
                </a:r>
                <a:r>
                  <a:rPr lang="en-US" altLang="zh-CN" sz="1600" dirty="0"/>
                  <a:t>0.</a:t>
                </a:r>
                <a:r>
                  <a:rPr lang="zh-CN" altLang="en-US" sz="1600" dirty="0"/>
                  <a:t>然而，</a:t>
                </a:r>
                <a:r>
                  <a:rPr lang="en-US" altLang="zh-CN" sz="1600" dirty="0">
                    <a:solidFill>
                      <a:srgbClr val="FF0000"/>
                    </a:solidFill>
                  </a:rPr>
                  <a:t> </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𝟒𝟓</m:t>
                        </m:r>
                      </m:e>
                    </m:d>
                  </m:oMath>
                </a14:m>
                <a:r>
                  <a:rPr lang="en-US" altLang="zh-CN" sz="1600" dirty="0">
                    <a:solidFill>
                      <a:srgbClr val="FF0000"/>
                    </a:solidFill>
                  </a:rPr>
                  <a:t> </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𝟒𝟔</m:t>
                        </m:r>
                      </m:e>
                    </m:d>
                  </m:oMath>
                </a14:m>
                <a:r>
                  <a:rPr lang="zh-CN" altLang="en-US" sz="1600" dirty="0"/>
                  <a:t>可容忍更不精确的最小化，其次梯度并不精确为</a:t>
                </a:r>
                <a:r>
                  <a:rPr lang="en-US" altLang="zh-CN" sz="1600" dirty="0"/>
                  <a:t>0.</a:t>
                </a:r>
                <a:r>
                  <a:rPr lang="zh-CN" altLang="en-US" sz="1600" dirty="0"/>
                  <a:t>注意</a:t>
                </a:r>
                <a14:m>
                  <m:oMath xmlns:m="http://schemas.openxmlformats.org/officeDocument/2006/math">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e>
                    </m:d>
                    <m:r>
                      <a:rPr lang="en-US" altLang="zh-CN" sz="1600" i="1">
                        <a:latin typeface="Cambria Math"/>
                      </a:rPr>
                      <m:t>,</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𝒘</m:t>
                            </m:r>
                          </m:e>
                          <m:sup>
                            <m:r>
                              <a:rPr lang="en-US" altLang="zh-CN" sz="1600" i="1">
                                <a:latin typeface="Cambria Math"/>
                              </a:rPr>
                              <m:t>𝒌</m:t>
                            </m:r>
                          </m:sup>
                        </m:sSup>
                      </m:e>
                    </m:d>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oMath>
                </a14:m>
                <a:r>
                  <a:rPr lang="zh-CN" altLang="en-US" sz="1600" dirty="0"/>
                  <a:t>是辅助序列，在算法的精确形式中并不需要。</a:t>
                </a:r>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65" t="-434" r="-66"/>
                </a:stretch>
              </a:blipFill>
            </p:spPr>
            <p:txBody>
              <a:bodyPr/>
              <a:lstStyle/>
              <a:p>
                <a:r>
                  <a:rPr lang="zh-CN" altLang="en-US">
                    <a:noFill/>
                  </a:rPr>
                  <a:t> </a:t>
                </a:r>
              </a:p>
            </p:txBody>
          </p:sp>
        </mc:Fallback>
      </mc:AlternateContent>
      <p:sp>
        <p:nvSpPr>
          <p:cNvPr id="4" name="Rectangle 3"/>
          <p:cNvSpPr/>
          <p:nvPr/>
        </p:nvSpPr>
        <p:spPr>
          <a:xfrm>
            <a:off x="2960291" y="6490663"/>
            <a:ext cx="7776864" cy="430887"/>
          </a:xfrm>
          <a:prstGeom prst="rect">
            <a:avLst/>
          </a:prstGeom>
        </p:spPr>
        <p:txBody>
          <a:bodyPr wrap="square">
            <a:spAutoFit/>
          </a:bodyPr>
          <a:lstStyle/>
          <a:p>
            <a:pPr algn="l"/>
            <a:r>
              <a:rPr lang="en-US" altLang="zh-CN" sz="1100" dirty="0">
                <a:solidFill>
                  <a:srgbClr val="FF0000"/>
                </a:solidFill>
              </a:rPr>
              <a:t>1.</a:t>
            </a:r>
            <a:r>
              <a:rPr lang="en-US" altLang="zh-CN" sz="1100" dirty="0"/>
              <a:t>J. Eckstein. A practical general approximation criterion for methods of multipliers based on </a:t>
            </a:r>
            <a:r>
              <a:rPr lang="en-US" altLang="zh-CN" sz="1100" dirty="0" err="1"/>
              <a:t>Bregman</a:t>
            </a:r>
            <a:r>
              <a:rPr lang="en-US" altLang="zh-CN" sz="1100" dirty="0"/>
              <a:t> distances. Mathematical Programming., 96(1):61–86, 2003</a:t>
            </a:r>
            <a:endParaRPr lang="zh-CN" altLang="en-US" sz="1100" dirty="0"/>
          </a:p>
        </p:txBody>
      </p:sp>
      <p:sp>
        <p:nvSpPr>
          <p:cNvPr id="5" name="Rectangle 4"/>
          <p:cNvSpPr/>
          <p:nvPr/>
        </p:nvSpPr>
        <p:spPr>
          <a:xfrm>
            <a:off x="2960291" y="6850703"/>
            <a:ext cx="7128792" cy="430887"/>
          </a:xfrm>
          <a:prstGeom prst="rect">
            <a:avLst/>
          </a:prstGeom>
        </p:spPr>
        <p:txBody>
          <a:bodyPr wrap="square">
            <a:spAutoFit/>
          </a:bodyPr>
          <a:lstStyle/>
          <a:p>
            <a:pPr algn="l"/>
            <a:r>
              <a:rPr lang="en-US" altLang="zh-CN" sz="1100" dirty="0">
                <a:solidFill>
                  <a:srgbClr val="FF0000"/>
                </a:solidFill>
              </a:rPr>
              <a:t>2.</a:t>
            </a:r>
            <a:r>
              <a:rPr lang="en-US" altLang="zh-CN" sz="1100" dirty="0"/>
              <a:t>J. Eckstein and P. J. S. Silva. A practical relative error criterion for augmented </a:t>
            </a:r>
            <a:r>
              <a:rPr lang="en-US" altLang="zh-CN" sz="1100" dirty="0" err="1"/>
              <a:t>Lagrangians</a:t>
            </a:r>
            <a:r>
              <a:rPr lang="en-US" altLang="zh-CN" sz="1100" dirty="0"/>
              <a:t>. Mathematical Programming, 2012. Online version DOI 10.1007/s10107-012-0528-9.</a:t>
            </a:r>
            <a:endParaRPr lang="zh-CN" altLang="en-US" sz="1100" dirty="0"/>
          </a:p>
        </p:txBody>
      </p:sp>
    </p:spTree>
    <p:extLst>
      <p:ext uri="{BB962C8B-B14F-4D97-AF65-F5344CB8AC3E}">
        <p14:creationId xmlns:p14="http://schemas.microsoft.com/office/powerpoint/2010/main" val="3844183930"/>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ADMM</a:t>
            </a:r>
            <a:r>
              <a:rPr lang="zh-CN" altLang="en-US" dirty="0"/>
              <a:t>和近似</a:t>
            </a:r>
            <a:r>
              <a:rPr lang="en-US" altLang="zh-CN" dirty="0"/>
              <a:t>ALM</a:t>
            </a:r>
            <a:r>
              <a:rPr lang="zh-CN" altLang="en-US" dirty="0"/>
              <a:t>方法的比较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改编这种模式应用到问题</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a:rPr>
                          <m:t>𝒆</m:t>
                        </m:r>
                        <m:r>
                          <a:rPr lang="en-US" altLang="zh-CN" sz="1600" i="1">
                            <a:latin typeface="Cambria Math"/>
                          </a:rPr>
                          <m:t>𝟏</m:t>
                        </m:r>
                      </m:e>
                    </m:d>
                    <m:r>
                      <a:rPr lang="en-US" altLang="zh-CN" sz="1600">
                        <a:latin typeface="Cambria Math"/>
                      </a:rPr>
                      <m:t>:</m:t>
                    </m:r>
                    <m:r>
                      <a:rPr lang="en-US" altLang="zh-CN" sz="1600" i="1">
                        <a:latin typeface="Cambria Math"/>
                      </a:rPr>
                      <m:t>𝒎𝒊</m:t>
                    </m:r>
                    <m:sSub>
                      <m:sSubPr>
                        <m:ctrlPr>
                          <a:rPr lang="en-US" altLang="zh-CN" sz="1600" i="1">
                            <a:latin typeface="Cambria Math" panose="02040503050406030204" pitchFamily="18" charset="0"/>
                          </a:rPr>
                        </m:ctrlPr>
                      </m:sSubPr>
                      <m:e>
                        <m:r>
                          <a:rPr lang="en-US" altLang="zh-CN" sz="1600" i="1">
                            <a:latin typeface="Cambria Math"/>
                          </a:rPr>
                          <m:t>𝒏</m:t>
                        </m:r>
                      </m:e>
                      <m:sub>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sub>
                    </m:sSub>
                    <m:r>
                      <a:rPr lang="en-US" altLang="zh-CN" sz="1600" i="1">
                        <a:latin typeface="Cambria Math"/>
                      </a:rPr>
                      <m:t> </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i="1">
                        <a:latin typeface="Cambria Math"/>
                      </a:rPr>
                      <m:t>𝒈</m:t>
                    </m:r>
                    <m:r>
                      <a:rPr lang="en-US" altLang="zh-CN" sz="1600" i="1">
                        <a:latin typeface="Cambria Math"/>
                      </a:rPr>
                      <m:t>(</m:t>
                    </m:r>
                    <m:r>
                      <a:rPr lang="en-US" altLang="zh-CN" sz="1600" i="1">
                        <a:latin typeface="Cambria Math"/>
                      </a:rPr>
                      <m:t>𝑴𝒙</m:t>
                    </m:r>
                    <m:r>
                      <a:rPr lang="en-US" altLang="zh-CN" sz="1600" i="1">
                        <a:latin typeface="Cambria Math"/>
                      </a:rPr>
                      <m:t>)</m:t>
                    </m:r>
                  </m:oMath>
                </a14:m>
                <a:r>
                  <a:rPr lang="en-US" altLang="zh-CN" sz="1600" i="1" dirty="0"/>
                  <a:t>,</a:t>
                </a:r>
                <a:r>
                  <a:rPr lang="zh-CN" altLang="en-US" sz="1600" dirty="0"/>
                  <a:t>并定义记号</a:t>
                </a:r>
                <a:endParaRPr lang="en-US" altLang="zh-CN" sz="1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𝑳</m:t>
                          </m:r>
                        </m:e>
                        <m:sub>
                          <m:r>
                            <a:rPr lang="en-US" altLang="zh-CN" sz="1600" i="1">
                              <a:latin typeface="Cambria Math"/>
                            </a:rPr>
                            <m:t>𝒄</m:t>
                          </m:r>
                        </m:sub>
                      </m:sSub>
                      <m:d>
                        <m:dPr>
                          <m:ctrlPr>
                            <a:rPr lang="en-US" altLang="zh-CN" sz="1600" i="1">
                              <a:latin typeface="Cambria Math" panose="02040503050406030204" pitchFamily="18" charset="0"/>
                            </a:rPr>
                          </m:ctrlPr>
                        </m:dPr>
                        <m:e>
                          <m:r>
                            <a:rPr lang="en-US" altLang="zh-CN" sz="1600" i="1">
                              <a:latin typeface="Cambria Math"/>
                            </a:rPr>
                            <m:t>𝒙</m:t>
                          </m:r>
                          <m:r>
                            <a:rPr lang="en-US" altLang="zh-CN" sz="1600" i="1">
                              <a:latin typeface="Cambria Math"/>
                            </a:rPr>
                            <m:t>,</m:t>
                          </m:r>
                          <m:r>
                            <a:rPr lang="en-US" altLang="zh-CN" sz="1600" i="1">
                              <a:latin typeface="Cambria Math"/>
                            </a:rPr>
                            <m:t>𝒛</m:t>
                          </m:r>
                          <m:r>
                            <a:rPr lang="en-US" altLang="zh-CN" sz="1600" i="1">
                              <a:latin typeface="Cambria Math"/>
                            </a:rPr>
                            <m:t>,</m:t>
                          </m:r>
                          <m:r>
                            <a:rPr lang="en-US" altLang="zh-CN" sz="1600" i="1">
                              <a:latin typeface="Cambria Math"/>
                            </a:rPr>
                            <m:t>𝝀</m:t>
                          </m:r>
                        </m:e>
                      </m:d>
                      <m:r>
                        <a:rPr lang="en-US" altLang="zh-CN" sz="1600" i="1">
                          <a:latin typeface="Cambria Math"/>
                        </a:rPr>
                        <m:t>=</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i="1">
                          <a:latin typeface="Cambria Math"/>
                        </a:rPr>
                        <m:t>𝒈</m:t>
                      </m:r>
                      <m:d>
                        <m:dPr>
                          <m:ctrlPr>
                            <a:rPr lang="en-US" altLang="zh-CN" sz="1600" i="1">
                              <a:latin typeface="Cambria Math" panose="02040503050406030204" pitchFamily="18" charset="0"/>
                            </a:rPr>
                          </m:ctrlPr>
                        </m:dPr>
                        <m:e>
                          <m:r>
                            <a:rPr lang="en-US" altLang="zh-CN" sz="1600" i="1">
                              <a:latin typeface="Cambria Math"/>
                            </a:rPr>
                            <m:t>𝒛</m:t>
                          </m:r>
                        </m:e>
                      </m:d>
                      <m:r>
                        <a:rPr lang="en-US" altLang="zh-CN" sz="1600" i="1">
                          <a:latin typeface="Cambria Math"/>
                        </a:rPr>
                        <m:t>+</m:t>
                      </m:r>
                      <m:d>
                        <m:dPr>
                          <m:begChr m:val="〈"/>
                          <m:endChr m:val="〉"/>
                          <m:ctrlPr>
                            <a:rPr lang="en-US" altLang="zh-CN" sz="1600" i="1">
                              <a:latin typeface="Cambria Math" panose="02040503050406030204" pitchFamily="18" charset="0"/>
                            </a:rPr>
                          </m:ctrlPr>
                        </m:dPr>
                        <m:e>
                          <m:r>
                            <a:rPr lang="en-US" altLang="zh-CN" sz="1600" i="1">
                              <a:latin typeface="Cambria Math"/>
                            </a:rPr>
                            <m:t>𝝀</m:t>
                          </m:r>
                          <m:r>
                            <a:rPr lang="en-US" altLang="zh-CN" sz="1600" i="1">
                              <a:latin typeface="Cambria Math"/>
                            </a:rPr>
                            <m:t>,</m:t>
                          </m:r>
                          <m:r>
                            <a:rPr lang="en-US" altLang="zh-CN" sz="1600" i="1">
                              <a:latin typeface="Cambria Math"/>
                            </a:rPr>
                            <m:t>𝑴𝒙</m:t>
                          </m:r>
                          <m:r>
                            <a:rPr lang="en-US" altLang="zh-CN" sz="1600" i="1">
                              <a:latin typeface="Cambria Math"/>
                            </a:rPr>
                            <m:t>−</m:t>
                          </m:r>
                          <m:r>
                            <a:rPr lang="en-US" altLang="zh-CN" sz="1600" i="1">
                              <a:latin typeface="Cambria Math"/>
                            </a:rPr>
                            <m:t>𝒛</m:t>
                          </m:r>
                        </m:e>
                      </m:d>
                      <m:r>
                        <a:rPr lang="en-US" altLang="zh-CN" sz="1600" i="1">
                          <a:latin typeface="Cambria Math"/>
                        </a:rPr>
                        <m:t>+</m:t>
                      </m:r>
                      <m:f>
                        <m:fPr>
                          <m:ctrlPr>
                            <a:rPr lang="en-US" altLang="zh-CN" sz="1600" i="1">
                              <a:latin typeface="Cambria Math" panose="02040503050406030204" pitchFamily="18" charset="0"/>
                            </a:rPr>
                          </m:ctrlPr>
                        </m:fPr>
                        <m:num>
                          <m:r>
                            <a:rPr lang="en-US" altLang="zh-CN" sz="1600" i="1">
                              <a:latin typeface="Cambria Math"/>
                            </a:rPr>
                            <m:t>𝒄</m:t>
                          </m:r>
                        </m:num>
                        <m:den>
                          <m:r>
                            <a:rPr lang="en-US" altLang="zh-CN" sz="1600" i="1">
                              <a:latin typeface="Cambria Math"/>
                            </a:rPr>
                            <m:t>𝟐</m:t>
                          </m:r>
                        </m:den>
                      </m:f>
                      <m:r>
                        <m:rPr>
                          <m:lit/>
                        </m:rPr>
                        <a:rPr lang="en-US" altLang="zh-CN" sz="1600" i="1">
                          <a:latin typeface="Cambria Math"/>
                        </a:rPr>
                        <m:t>||</m:t>
                      </m:r>
                      <m:r>
                        <a:rPr lang="en-US" altLang="zh-CN" sz="1600" i="1">
                          <a:latin typeface="Cambria Math"/>
                        </a:rPr>
                        <m:t>𝑴𝒙</m:t>
                      </m:r>
                      <m:r>
                        <a:rPr lang="en-US" altLang="zh-CN" sz="1600" i="1">
                          <a:latin typeface="Cambria Math"/>
                        </a:rPr>
                        <m:t>−</m:t>
                      </m:r>
                      <m:r>
                        <a:rPr lang="en-US" altLang="zh-CN" sz="1600" i="1">
                          <a:latin typeface="Cambria Math"/>
                        </a:rPr>
                        <m:t>𝒛</m:t>
                      </m:r>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oMath>
                  </m:oMathPara>
                </a14:m>
                <a:endParaRPr lang="en-US" altLang="zh-CN" sz="1600" dirty="0"/>
              </a:p>
              <a:p>
                <a:r>
                  <a:rPr lang="zh-CN" altLang="en-US" sz="1600" dirty="0"/>
                  <a:t>然后将</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𝒚</m:t>
                        </m:r>
                      </m:e>
                      <m:sup>
                        <m:r>
                          <a:rPr lang="en-US" altLang="zh-CN" sz="1600" i="1">
                            <a:latin typeface="Cambria Math"/>
                          </a:rPr>
                          <m:t>𝒌</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𝒘</m:t>
                        </m:r>
                      </m:e>
                      <m:sup>
                        <m:r>
                          <a:rPr lang="en-US" altLang="zh-CN" sz="1600" i="1">
                            <a:latin typeface="Cambria Math"/>
                          </a:rPr>
                          <m:t>𝒌</m:t>
                        </m:r>
                      </m:sup>
                    </m:sSup>
                  </m:oMath>
                </a14:m>
                <a:r>
                  <a:rPr lang="zh-CN" altLang="en-US" sz="1600" dirty="0"/>
                  <a:t>分别分裂为</a:t>
                </a:r>
                <a14:m>
                  <m:oMath xmlns:m="http://schemas.openxmlformats.org/officeDocument/2006/math">
                    <m:d>
                      <m:dPr>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e>
                    </m:d>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𝒎</m:t>
                        </m:r>
                      </m:sup>
                    </m:sSup>
                    <m:r>
                      <a:rPr lang="en-US" altLang="zh-CN" sz="1600" i="1">
                        <a:latin typeface="Cambria Math"/>
                      </a:rPr>
                      <m:t>,</m:t>
                    </m:r>
                    <m:d>
                      <m:dPr>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𝒌</m:t>
                            </m:r>
                          </m:sup>
                        </m:sSubSup>
                      </m:e>
                    </m:d>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𝒎</m:t>
                        </m:r>
                      </m:sup>
                    </m:sSup>
                  </m:oMath>
                </a14:m>
                <a:r>
                  <a:rPr lang="en-US" altLang="zh-CN" sz="1600" dirty="0"/>
                  <a:t>,</a:t>
                </a:r>
                <a:r>
                  <a:rPr lang="zh-CN" altLang="en-US" sz="1600" dirty="0"/>
                  <a:t>获得递推条件</a:t>
                </a:r>
                <a:endParaRPr lang="en-US" altLang="zh-CN" sz="1600" dirty="0"/>
              </a:p>
              <a:p>
                <a:pPr marL="0" indent="0">
                  <a:buNone/>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e>
                      </m:d>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m:t>
                          </m:r>
                        </m:e>
                        <m:sub>
                          <m:r>
                            <a:rPr lang="en-US" altLang="zh-CN" sz="1600" i="1">
                              <a:latin typeface="Cambria Math"/>
                            </a:rPr>
                            <m:t>𝒙</m:t>
                          </m:r>
                          <m:r>
                            <a:rPr lang="en-US" altLang="zh-CN" sz="1600" i="1">
                              <a:latin typeface="Cambria Math"/>
                            </a:rPr>
                            <m:t>,</m:t>
                          </m:r>
                          <m:r>
                            <a:rPr lang="en-US" altLang="zh-CN" sz="1600" i="1">
                              <a:latin typeface="Cambria Math"/>
                            </a:rPr>
                            <m:t>𝒛</m:t>
                          </m:r>
                        </m:sub>
                      </m:sSub>
                      <m:sSub>
                        <m:sSubPr>
                          <m:ctrlPr>
                            <a:rPr lang="en-US" altLang="zh-CN" sz="1600" i="1">
                              <a:latin typeface="Cambria Math" panose="02040503050406030204" pitchFamily="18" charset="0"/>
                            </a:rPr>
                          </m:ctrlPr>
                        </m:sSubPr>
                        <m:e>
                          <m:r>
                            <a:rPr lang="en-US" altLang="zh-CN" sz="1600" i="1">
                              <a:latin typeface="Cambria Math"/>
                            </a:rPr>
                            <m:t>𝑳</m:t>
                          </m:r>
                        </m:e>
                        <m:sub>
                          <m:r>
                            <a:rPr lang="en-US" altLang="zh-CN" sz="1600" i="1">
                              <a:latin typeface="Cambria Math"/>
                            </a:rPr>
                            <m:t>𝒄</m:t>
                          </m:r>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 </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e>
                      </m:d>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𝟒𝟗</m:t>
                          </m:r>
                        </m:e>
                      </m:d>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a:rPr>
                            <m:t>𝟐</m:t>
                          </m:r>
                        </m:num>
                        <m:den>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den>
                      </m:f>
                      <m:r>
                        <m:rPr>
                          <m:lit/>
                        </m:rPr>
                        <a:rPr lang="en-US" altLang="zh-CN" sz="1600" i="1">
                          <a:latin typeface="Cambria Math"/>
                        </a:rPr>
                        <m:t>|</m:t>
                      </m:r>
                      <m:d>
                        <m:dPr>
                          <m:begChr m:val="〈"/>
                          <m:endChr m:val="〉"/>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e>
                      </m:d>
                      <m:r>
                        <a:rPr lang="en-US" altLang="zh-CN" sz="1600" i="1">
                          <a:latin typeface="Cambria Math"/>
                        </a:rPr>
                        <m:t>+</m:t>
                      </m:r>
                      <m:d>
                        <m:dPr>
                          <m:begChr m:val="⟨"/>
                          <m:endChr m:val="⟩"/>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𝒌</m:t>
                              </m:r>
                            </m:sup>
                          </m:sSub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e>
                      </m:d>
                      <m:r>
                        <m:rPr>
                          <m:lit/>
                        </m:rPr>
                        <a:rPr lang="en-US" altLang="zh-CN" sz="1600" i="1">
                          <a:latin typeface="Cambria Math"/>
                        </a:rPr>
                        <m:t>|</m:t>
                      </m:r>
                      <m:r>
                        <a:rPr lang="en-US" altLang="zh-CN" sz="1600" i="1">
                          <a:latin typeface="Cambria Math"/>
                        </a:rPr>
                        <m:t>+</m:t>
                      </m:r>
                      <m:r>
                        <m:rPr>
                          <m:lit/>
                        </m:rP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r>
                        <a:rPr lang="en-US" altLang="zh-CN" sz="1600" i="1">
                          <a:latin typeface="Cambria Math"/>
                        </a:rPr>
                        <m:t>+</m:t>
                      </m:r>
                      <m:r>
                        <m:rPr>
                          <m:lit/>
                        </m:rP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r>
                        <a:rPr lang="en-US" altLang="zh-CN" sz="1600" i="1">
                          <a:latin typeface="Cambria Math"/>
                        </a:rPr>
                        <m:t>≤</m:t>
                      </m:r>
                      <m:r>
                        <a:rPr lang="en-US" altLang="zh-CN" sz="1600" i="1">
                          <a:latin typeface="Cambria Math"/>
                        </a:rPr>
                        <m:t>𝝈</m:t>
                      </m:r>
                      <m:r>
                        <m:rPr>
                          <m:lit/>
                        </m:rPr>
                        <a:rPr lang="en-US" altLang="zh-CN" sz="1600" i="1">
                          <a:latin typeface="Cambria Math"/>
                        </a:rPr>
                        <m:t>||</m:t>
                      </m:r>
                      <m:r>
                        <a:rPr lang="en-US" altLang="zh-CN" sz="1600" i="1">
                          <a:latin typeface="Cambria Math"/>
                        </a:rPr>
                        <m:t>𝑴</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𝟏</m:t>
                          </m:r>
                        </m:sup>
                      </m:sSup>
                      <m:r>
                        <m:rPr>
                          <m:lit/>
                        </m:rPr>
                        <a:rPr lang="en-US" altLang="zh-CN" sz="1600" i="1">
                          <a:latin typeface="Cambria Math"/>
                        </a:rPr>
                        <m:t>|</m:t>
                      </m:r>
                      <m:sSup>
                        <m:sSupPr>
                          <m:ctrlPr>
                            <a:rPr lang="en-US" altLang="zh-CN" sz="1600" i="1">
                              <a:latin typeface="Cambria Math" panose="02040503050406030204" pitchFamily="18" charset="0"/>
                            </a:rPr>
                          </m:ctrlPr>
                        </m:sSupPr>
                        <m:e>
                          <m:r>
                            <m:rPr>
                              <m:lit/>
                            </m:rPr>
                            <a:rPr lang="en-US" altLang="zh-CN" sz="1600" i="1">
                              <a:latin typeface="Cambria Math"/>
                            </a:rPr>
                            <m:t>|</m:t>
                          </m:r>
                        </m:e>
                        <m:sup>
                          <m:r>
                            <a:rPr lang="en-US" altLang="zh-CN" sz="1600" i="1">
                              <a:latin typeface="Cambria Math"/>
                            </a:rPr>
                            <m:t>𝟐</m:t>
                          </m:r>
                        </m:sup>
                      </m:sSup>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𝟓𝟎</m:t>
                          </m:r>
                        </m:e>
                      </m:d>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𝝀</m:t>
                          </m:r>
                        </m:e>
                        <m:sup>
                          <m:r>
                            <a:rPr lang="en-US" altLang="zh-CN" sz="1600" i="1">
                              <a:latin typeface="Cambria Math"/>
                            </a:rPr>
                            <m:t>𝒌</m:t>
                          </m:r>
                        </m:sup>
                      </m:s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d>
                        <m:dPr>
                          <m:ctrlPr>
                            <a:rPr lang="en-US" altLang="zh-CN" sz="1600" i="1">
                              <a:latin typeface="Cambria Math" panose="02040503050406030204" pitchFamily="18" charset="0"/>
                            </a:rPr>
                          </m:ctrlPr>
                        </m:dPr>
                        <m:e>
                          <m:r>
                            <a:rPr lang="en-US" altLang="zh-CN" sz="1600" i="1">
                              <a:latin typeface="Cambria Math"/>
                            </a:rPr>
                            <m:t>𝑴</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𝟏</m:t>
                              </m:r>
                            </m:sup>
                          </m:sSup>
                        </m:e>
                      </m:d>
                      <m:r>
                        <a:rPr lang="en-US" altLang="zh-CN" sz="1600" i="1">
                          <a:latin typeface="Cambria Math"/>
                        </a:rPr>
                        <m:t> </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𝟓𝟏</m:t>
                          </m:r>
                        </m:e>
                      </m:d>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𝒙</m:t>
                          </m:r>
                        </m:sub>
                        <m:sup>
                          <m:r>
                            <a:rPr lang="en-US" altLang="zh-CN" sz="1600" i="1">
                              <a:latin typeface="Cambria Math"/>
                            </a:rPr>
                            <m:t>𝒌</m:t>
                          </m:r>
                          <m:r>
                            <a:rPr lang="en-US" altLang="zh-CN" sz="1600" i="1">
                              <a:latin typeface="Cambria Math"/>
                            </a:rPr>
                            <m:t>+</m:t>
                          </m:r>
                          <m:r>
                            <a:rPr lang="en-US" altLang="zh-CN" sz="1600" i="1">
                              <a:latin typeface="Cambria Math"/>
                            </a:rPr>
                            <m:t>𝟏</m:t>
                          </m:r>
                        </m:sup>
                      </m:sSub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   </m:t>
                      </m:r>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𝟓𝟐</m:t>
                      </m:r>
                      <m:r>
                        <a:rPr lang="en-US" altLang="zh-CN" sz="1600" i="1">
                          <a:solidFill>
                            <a:srgbClr val="FF0000"/>
                          </a:solidFill>
                          <a:latin typeface="Cambria Math"/>
                        </a:rPr>
                        <m:t>)</m:t>
                      </m:r>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𝒌</m:t>
                          </m:r>
                          <m:r>
                            <a:rPr lang="en-US" altLang="zh-CN" sz="1600" i="1">
                              <a:latin typeface="Cambria Math"/>
                            </a:rPr>
                            <m:t>+</m:t>
                          </m:r>
                          <m:r>
                            <a:rPr lang="en-US" altLang="zh-CN" sz="1600" i="1">
                              <a:latin typeface="Cambria Math"/>
                            </a:rPr>
                            <m:t>𝟏</m:t>
                          </m:r>
                        </m:sup>
                      </m:sSubSup>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𝒌</m:t>
                          </m:r>
                        </m:sup>
                      </m:sSubSup>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r>
                        <a:rPr lang="en-US" altLang="zh-CN" sz="1600" i="1">
                          <a:latin typeface="Cambria Math"/>
                        </a:rPr>
                        <m:t>   </m:t>
                      </m:r>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𝟓𝟑</m:t>
                      </m:r>
                      <m:r>
                        <a:rPr lang="en-US" altLang="zh-CN" sz="1600" i="1">
                          <a:solidFill>
                            <a:srgbClr val="FF0000"/>
                          </a:solidFill>
                          <a:latin typeface="Cambria Math"/>
                        </a:rPr>
                        <m:t>)</m:t>
                      </m:r>
                    </m:oMath>
                  </m:oMathPara>
                </a14:m>
                <a:endParaRPr lang="en-US" altLang="zh-CN" sz="1600" dirty="0"/>
              </a:p>
              <a:p>
                <a:r>
                  <a:rPr lang="zh-CN" altLang="en-US" sz="1600" dirty="0"/>
                  <a:t>下面考虑如何执行体现在</a:t>
                </a:r>
                <a14:m>
                  <m:oMath xmlns:m="http://schemas.openxmlformats.org/officeDocument/2006/math">
                    <m:r>
                      <a:rPr lang="en-US" altLang="zh-CN" sz="1600" i="1">
                        <a:latin typeface="Cambria Math"/>
                      </a:rPr>
                      <m:t>(</m:t>
                    </m:r>
                    <m:r>
                      <a:rPr lang="en-US" altLang="zh-CN" sz="1600" i="1">
                        <a:latin typeface="Cambria Math"/>
                      </a:rPr>
                      <m:t>𝒆</m:t>
                    </m:r>
                    <m:r>
                      <a:rPr lang="en-US" altLang="zh-CN" sz="1600" i="1">
                        <a:latin typeface="Cambria Math"/>
                      </a:rPr>
                      <m:t>𝟒𝟗</m:t>
                    </m:r>
                    <m:r>
                      <a:rPr lang="en-US" altLang="zh-CN" sz="1600" i="1">
                        <a:latin typeface="Cambria Math"/>
                      </a:rPr>
                      <m:t>−</m:t>
                    </m:r>
                    <m:r>
                      <a:rPr lang="en-US" altLang="zh-CN" sz="1600" i="1">
                        <a:latin typeface="Cambria Math"/>
                      </a:rPr>
                      <m:t>𝒆</m:t>
                    </m:r>
                    <m:r>
                      <a:rPr lang="en-US" altLang="zh-CN" sz="1600" i="1">
                        <a:latin typeface="Cambria Math"/>
                      </a:rPr>
                      <m:t>𝟓𝟎</m:t>
                    </m:r>
                    <m:r>
                      <a:rPr lang="en-US" altLang="zh-CN" sz="1600" i="1">
                        <a:latin typeface="Cambria Math"/>
                      </a:rPr>
                      <m:t>)</m:t>
                    </m:r>
                  </m:oMath>
                </a14:m>
                <a:r>
                  <a:rPr lang="zh-CN" altLang="en-US" sz="1600" dirty="0"/>
                  <a:t>中的近似最小化，记住</a:t>
                </a:r>
                <a14:m>
                  <m:oMath xmlns:m="http://schemas.openxmlformats.org/officeDocument/2006/math">
                    <m:r>
                      <a:rPr lang="en-US" altLang="zh-CN" sz="1600" i="1">
                        <a:latin typeface="Cambria Math"/>
                      </a:rPr>
                      <m:t>𝒇</m:t>
                    </m:r>
                    <m:r>
                      <a:rPr lang="en-US" altLang="zh-CN" sz="1600" i="1">
                        <a:latin typeface="Cambria Math"/>
                      </a:rPr>
                      <m:t>,</m:t>
                    </m:r>
                    <m:r>
                      <a:rPr lang="en-US" altLang="zh-CN" sz="1600" i="1">
                        <a:latin typeface="Cambria Math"/>
                      </a:rPr>
                      <m:t>𝒈</m:t>
                    </m:r>
                  </m:oMath>
                </a14:m>
                <a:r>
                  <a:rPr lang="zh-CN" altLang="en-US" sz="1600" dirty="0"/>
                  <a:t>都可能是非光滑的；例如</a:t>
                </a:r>
                <a:r>
                  <a:rPr lang="en-US" altLang="zh-CN" sz="1600" dirty="0"/>
                  <a:t>Lasso</a:t>
                </a:r>
                <a:r>
                  <a:rPr lang="zh-CN" altLang="en-US" sz="1600" dirty="0"/>
                  <a:t>问题中的</a:t>
                </a:r>
                <a14:m>
                  <m:oMath xmlns:m="http://schemas.openxmlformats.org/officeDocument/2006/math">
                    <m:r>
                      <a:rPr lang="en-US" altLang="zh-CN" sz="1600" i="1">
                        <a:latin typeface="Cambria Math"/>
                      </a:rPr>
                      <m:t>𝒇</m:t>
                    </m:r>
                  </m:oMath>
                </a14:m>
                <a:r>
                  <a:rPr lang="zh-CN" altLang="en-US" sz="1600" dirty="0"/>
                  <a:t>是光滑的，但</a:t>
                </a:r>
                <a14:m>
                  <m:oMath xmlns:m="http://schemas.openxmlformats.org/officeDocument/2006/math">
                    <m:r>
                      <a:rPr lang="en-US" altLang="zh-CN" sz="1600" i="1">
                        <a:latin typeface="Cambria Math"/>
                      </a:rPr>
                      <m:t>𝒈</m:t>
                    </m:r>
                  </m:oMath>
                </a14:m>
                <a:r>
                  <a:rPr lang="zh-CN" altLang="en-US" sz="1600" dirty="0"/>
                  <a:t>是非光滑的</a:t>
                </a:r>
                <a:endParaRPr lang="en-US" altLang="zh-CN" sz="1600" dirty="0"/>
              </a:p>
              <a:p>
                <a:r>
                  <a:rPr lang="zh-CN" altLang="en-US" sz="1600" dirty="0"/>
                  <a:t>受</a:t>
                </a:r>
                <a:r>
                  <a:rPr lang="en-US" altLang="zh-CN" sz="1600" dirty="0"/>
                  <a:t>ADMM</a:t>
                </a:r>
                <a:r>
                  <a:rPr lang="zh-CN" altLang="en-US" sz="1600" dirty="0"/>
                  <a:t>方法激发，尝试近似最小化增广拉格朗日的一种方式就是使用块</a:t>
                </a:r>
                <a:r>
                  <a:rPr lang="en-US" altLang="zh-CN" sz="1600" dirty="0"/>
                  <a:t>Gauss-Seidel</a:t>
                </a:r>
                <a:r>
                  <a:rPr lang="zh-CN" altLang="en-US" sz="1600" dirty="0"/>
                  <a:t>算法，交替关于</a:t>
                </a:r>
                <a14:m>
                  <m:oMath xmlns:m="http://schemas.openxmlformats.org/officeDocument/2006/math">
                    <m:r>
                      <a:rPr lang="en-US" altLang="zh-CN" sz="1600" i="1">
                        <a:latin typeface="Cambria Math"/>
                      </a:rPr>
                      <m:t>𝒙</m:t>
                    </m:r>
                  </m:oMath>
                </a14:m>
                <a:r>
                  <a:rPr lang="zh-CN" altLang="en-US" sz="1600" dirty="0"/>
                  <a:t>最小化</a:t>
                </a:r>
                <a:r>
                  <a:rPr lang="en-US" altLang="zh-CN" sz="1600" dirty="0"/>
                  <a:t>,</a:t>
                </a:r>
                <a:r>
                  <a:rPr lang="zh-CN" altLang="en-US" sz="1600" dirty="0"/>
                  <a:t>然后关于</a:t>
                </a:r>
                <a14:m>
                  <m:oMath xmlns:m="http://schemas.openxmlformats.org/officeDocument/2006/math">
                    <m:r>
                      <a:rPr lang="en-US" altLang="zh-CN" sz="1600" i="1">
                        <a:latin typeface="Cambria Math"/>
                      </a:rPr>
                      <m:t>𝒛</m:t>
                    </m:r>
                  </m:oMath>
                </a14:m>
                <a:r>
                  <a:rPr lang="zh-CN" altLang="en-US" sz="1600" dirty="0"/>
                  <a:t>最小化，也就是</a:t>
                </a:r>
                <a:r>
                  <a:rPr lang="en-US" altLang="zh-CN" sz="1600" dirty="0"/>
                  <a:t>(</a:t>
                </a:r>
                <a:r>
                  <a:rPr lang="zh-CN" altLang="en-US" sz="1600" dirty="0"/>
                  <a:t>在</a:t>
                </a:r>
                <a14:m>
                  <m:oMath xmlns:m="http://schemas.openxmlformats.org/officeDocument/2006/math">
                    <m:r>
                      <a:rPr lang="en-US" altLang="zh-CN" sz="1600" i="1">
                        <a:latin typeface="Cambria Math"/>
                      </a:rPr>
                      <m:t>𝒊</m:t>
                    </m:r>
                  </m:oMath>
                </a14:m>
                <a:r>
                  <a:rPr lang="zh-CN" altLang="en-US" sz="1600" dirty="0"/>
                  <a:t>上循环</a:t>
                </a:r>
                <a:r>
                  <a:rPr lang="en-US" altLang="zh-CN" sz="1600" dirty="0"/>
                  <a:t>)</a:t>
                </a:r>
              </a:p>
              <a:p>
                <a:pPr marL="0" indent="0" algn="ctr">
                  <a:buNone/>
                </a:pP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𝒊</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𝑨𝒓𝒈</m:t>
                    </m:r>
                    <m:r>
                      <a:rPr lang="en-US" altLang="zh-CN" sz="1600" i="1">
                        <a:latin typeface="Cambria Math"/>
                      </a:rPr>
                      <m:t> </m:t>
                    </m:r>
                    <m:r>
                      <a:rPr lang="en-US" altLang="zh-CN" sz="1600" i="1">
                        <a:latin typeface="Cambria Math"/>
                      </a:rPr>
                      <m:t>𝒎𝒊</m:t>
                    </m:r>
                    <m:sSub>
                      <m:sSubPr>
                        <m:ctrlPr>
                          <a:rPr lang="en-US" altLang="zh-CN" sz="1600" i="1">
                            <a:latin typeface="Cambria Math" panose="02040503050406030204" pitchFamily="18" charset="0"/>
                          </a:rPr>
                        </m:ctrlPr>
                      </m:sSubPr>
                      <m:e>
                        <m:r>
                          <a:rPr lang="en-US" altLang="zh-CN" sz="1600" i="1">
                            <a:latin typeface="Cambria Math"/>
                          </a:rPr>
                          <m:t>𝒏</m:t>
                        </m:r>
                      </m:e>
                      <m:sub>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sub>
                    </m:sSub>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𝑳</m:t>
                            </m:r>
                          </m:e>
                          <m:sub>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sub>
                        </m:sSub>
                        <m:d>
                          <m:dPr>
                            <m:ctrlPr>
                              <a:rPr lang="en-US" altLang="zh-CN" sz="1600" i="1">
                                <a:latin typeface="Cambria Math" panose="02040503050406030204" pitchFamily="18" charset="0"/>
                              </a:rPr>
                            </m:ctrlPr>
                          </m:dPr>
                          <m:e>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𝒊</m:t>
                                </m:r>
                              </m:sup>
                            </m:sSup>
                            <m:r>
                              <a:rPr lang="en-US" altLang="zh-CN" sz="1600" i="1">
                                <a:latin typeface="Cambria Math"/>
                              </a:rPr>
                              <m:t>, </m:t>
                            </m:r>
                            <m:sSup>
                              <m:sSupPr>
                                <m:ctrlPr>
                                  <a:rPr lang="en-US" altLang="zh-CN" sz="1600" i="1">
                                    <a:latin typeface="Cambria Math" panose="02040503050406030204" pitchFamily="18" charset="0"/>
                                  </a:rPr>
                                </m:ctrlPr>
                              </m:sSupPr>
                              <m:e>
                                <m:r>
                                  <a:rPr lang="en-US" altLang="zh-CN" sz="1600" i="1">
                                    <a:latin typeface="Cambria Math"/>
                                  </a:rPr>
                                  <m:t>𝒑</m:t>
                                </m:r>
                              </m:e>
                              <m:sup>
                                <m:r>
                                  <a:rPr lang="en-US" altLang="zh-CN" sz="1600" i="1">
                                    <a:latin typeface="Cambria Math"/>
                                  </a:rPr>
                                  <m:t>𝒌</m:t>
                                </m:r>
                              </m:sup>
                            </m:sSup>
                          </m:e>
                        </m:d>
                      </m:e>
                    </m:d>
                    <m:r>
                      <a:rPr lang="en-US" altLang="zh-CN" sz="1600" i="1">
                        <a:latin typeface="Cambria Math"/>
                      </a:rPr>
                      <m:t>        </m:t>
                    </m:r>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𝟓𝟒</m:t>
                    </m:r>
                    <m:r>
                      <a:rPr lang="en-US" altLang="zh-CN" sz="1600" i="1">
                        <a:solidFill>
                          <a:srgbClr val="FF0000"/>
                        </a:solidFill>
                        <a:latin typeface="Cambria Math"/>
                      </a:rPr>
                      <m:t>)</m:t>
                    </m:r>
                  </m:oMath>
                </a14:m>
                <a:r>
                  <a:rPr lang="en-US" altLang="zh-CN" sz="1600" dirty="0"/>
                  <a:t> </a:t>
                </a:r>
              </a:p>
              <a:p>
                <a:pPr marL="0" indent="0" algn="ctr">
                  <a:buNone/>
                </a:pP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𝒌</m:t>
                        </m:r>
                        <m:r>
                          <a:rPr lang="en-US" altLang="zh-CN" sz="1600" i="1">
                            <a:latin typeface="Cambria Math"/>
                          </a:rPr>
                          <m:t>,</m:t>
                        </m:r>
                        <m:r>
                          <a:rPr lang="en-US" altLang="zh-CN" sz="1600" i="1">
                            <a:latin typeface="Cambria Math"/>
                          </a:rPr>
                          <m:t>𝒊</m:t>
                        </m:r>
                        <m:r>
                          <a:rPr lang="en-US" altLang="zh-CN" sz="1600" i="1">
                            <a:latin typeface="Cambria Math"/>
                          </a:rPr>
                          <m:t>+</m:t>
                        </m:r>
                        <m:r>
                          <a:rPr lang="en-US" altLang="zh-CN" sz="1600" i="1">
                            <a:latin typeface="Cambria Math"/>
                          </a:rPr>
                          <m:t>𝟏</m:t>
                        </m:r>
                      </m:sup>
                    </m:sSup>
                    <m:r>
                      <a:rPr lang="en-US" altLang="zh-CN" sz="1600" i="1">
                        <a:latin typeface="Cambria Math"/>
                      </a:rPr>
                      <m:t>∈</m:t>
                    </m:r>
                    <m:r>
                      <a:rPr lang="en-US" altLang="zh-CN" sz="1600" i="1">
                        <a:latin typeface="Cambria Math"/>
                      </a:rPr>
                      <m:t>𝑨𝒓𝒈</m:t>
                    </m:r>
                    <m:r>
                      <a:rPr lang="en-US" altLang="zh-CN" sz="1600" i="1">
                        <a:latin typeface="Cambria Math"/>
                      </a:rPr>
                      <m:t> </m:t>
                    </m:r>
                    <m:r>
                      <a:rPr lang="en-US" altLang="zh-CN" sz="1600" i="1">
                        <a:latin typeface="Cambria Math"/>
                      </a:rPr>
                      <m:t>𝒎𝒊</m:t>
                    </m:r>
                    <m:sSub>
                      <m:sSubPr>
                        <m:ctrlPr>
                          <a:rPr lang="en-US" altLang="zh-CN" sz="1600" i="1">
                            <a:latin typeface="Cambria Math" panose="02040503050406030204" pitchFamily="18" charset="0"/>
                          </a:rPr>
                        </m:ctrlPr>
                      </m:sSubPr>
                      <m:e>
                        <m:r>
                          <a:rPr lang="en-US" altLang="zh-CN" sz="1600" i="1">
                            <a:latin typeface="Cambria Math"/>
                          </a:rPr>
                          <m:t>𝒏</m:t>
                        </m:r>
                      </m:e>
                      <m:sub>
                        <m:r>
                          <a:rPr lang="en-US" altLang="zh-CN" sz="1600" i="1">
                            <a:latin typeface="Cambria Math"/>
                          </a:rPr>
                          <m:t>𝒛</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𝒎</m:t>
                            </m:r>
                          </m:sup>
                        </m:sSup>
                      </m:sub>
                    </m:sSub>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𝑳</m:t>
                            </m:r>
                          </m:e>
                          <m:sub>
                            <m:sSub>
                              <m:sSubPr>
                                <m:ctrlPr>
                                  <a:rPr lang="en-US" altLang="zh-CN" sz="1600" i="1">
                                    <a:latin typeface="Cambria Math" panose="02040503050406030204" pitchFamily="18" charset="0"/>
                                  </a:rPr>
                                </m:ctrlPr>
                              </m:sSubPr>
                              <m:e>
                                <m:r>
                                  <a:rPr lang="en-US" altLang="zh-CN" sz="1600" i="1">
                                    <a:latin typeface="Cambria Math"/>
                                  </a:rPr>
                                  <m:t>𝒄</m:t>
                                </m:r>
                              </m:e>
                              <m:sub>
                                <m:r>
                                  <a:rPr lang="en-US" altLang="zh-CN" sz="1600" i="1">
                                    <a:latin typeface="Cambria Math"/>
                                  </a:rPr>
                                  <m:t>𝒌</m:t>
                                </m:r>
                              </m:sub>
                            </m:sSub>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𝒌</m:t>
                                </m:r>
                                <m:r>
                                  <a:rPr lang="en-US" altLang="zh-CN" sz="1600" i="1">
                                    <a:latin typeface="Cambria Math"/>
                                  </a:rPr>
                                  <m:t>,</m:t>
                                </m:r>
                                <m:r>
                                  <a:rPr lang="en-US" altLang="zh-CN" sz="1600" i="1">
                                    <a:latin typeface="Cambria Math"/>
                                  </a:rPr>
                                  <m:t>𝒊</m:t>
                                </m:r>
                                <m:r>
                                  <a:rPr lang="en-US" altLang="zh-CN" sz="1600" i="1">
                                    <a:latin typeface="Cambria Math"/>
                                  </a:rPr>
                                  <m:t>+</m:t>
                                </m:r>
                                <m:r>
                                  <a:rPr lang="en-US" altLang="zh-CN" sz="1600" i="1">
                                    <a:latin typeface="Cambria Math"/>
                                  </a:rPr>
                                  <m:t>𝟏</m:t>
                                </m:r>
                              </m:sup>
                            </m:sSup>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𝒛</m:t>
                                </m:r>
                              </m:e>
                              <m:sup>
                                <m:r>
                                  <a:rPr lang="en-US" altLang="zh-CN" sz="1600" i="1">
                                    <a:latin typeface="Cambria Math"/>
                                  </a:rPr>
                                  <m:t> </m:t>
                                </m:r>
                              </m:sup>
                            </m:sSup>
                            <m:r>
                              <a:rPr lang="en-US" altLang="zh-CN" sz="1600" i="1">
                                <a:latin typeface="Cambria Math"/>
                              </a:rPr>
                              <m:t>, </m:t>
                            </m:r>
                            <m:sSup>
                              <m:sSupPr>
                                <m:ctrlPr>
                                  <a:rPr lang="en-US" altLang="zh-CN" sz="1600" i="1">
                                    <a:latin typeface="Cambria Math" panose="02040503050406030204" pitchFamily="18" charset="0"/>
                                  </a:rPr>
                                </m:ctrlPr>
                              </m:sSupPr>
                              <m:e>
                                <m:r>
                                  <a:rPr lang="en-US" altLang="zh-CN" sz="1600" i="1">
                                    <a:latin typeface="Cambria Math"/>
                                  </a:rPr>
                                  <m:t>𝒑</m:t>
                                </m:r>
                              </m:e>
                              <m:sup>
                                <m:r>
                                  <a:rPr lang="en-US" altLang="zh-CN" sz="1600" i="1">
                                    <a:latin typeface="Cambria Math"/>
                                  </a:rPr>
                                  <m:t>𝒌</m:t>
                                </m:r>
                              </m:sup>
                            </m:sSup>
                          </m:e>
                        </m:d>
                      </m:e>
                    </m:d>
                    <m:r>
                      <a:rPr lang="en-US" altLang="zh-CN" sz="1600" i="1">
                        <a:latin typeface="Cambria Math"/>
                      </a:rPr>
                      <m:t>   </m:t>
                    </m:r>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𝟓𝟓</m:t>
                    </m:r>
                    <m:r>
                      <a:rPr lang="en-US" altLang="zh-CN" sz="1600" i="1">
                        <a:solidFill>
                          <a:srgbClr val="FF0000"/>
                        </a:solidFill>
                        <a:latin typeface="Cambria Math"/>
                      </a:rPr>
                      <m:t>)</m:t>
                    </m:r>
                  </m:oMath>
                </a14:m>
                <a:r>
                  <a:rPr lang="en-US" altLang="zh-CN" sz="1600" dirty="0"/>
                  <a:t> </a:t>
                </a:r>
              </a:p>
              <a:p>
                <a:pPr marL="0" indent="0">
                  <a:buNone/>
                </a:pPr>
                <a:r>
                  <a:rPr lang="zh-CN" altLang="en-US" sz="1600" dirty="0"/>
                  <a:t>这种格式的收敛性对于光滑凸函数来说是总所周知的，但对非光滑函数，相关文献则很少。幸运的是，</a:t>
                </a:r>
                <a:r>
                  <a:rPr lang="en-US" altLang="zh-CN" sz="1600" dirty="0"/>
                  <a:t>Tseng</a:t>
                </a:r>
                <a:r>
                  <a:rPr lang="zh-CN" altLang="en-US" sz="1600" dirty="0"/>
                  <a:t>的结果建立了对大多数感兴趣问题，例如</a:t>
                </a:r>
                <a:r>
                  <a:rPr lang="en-US" altLang="zh-CN" sz="1600" dirty="0"/>
                  <a:t>Lasso</a:t>
                </a:r>
                <a:r>
                  <a:rPr lang="zh-CN" altLang="en-US" sz="1600" dirty="0"/>
                  <a:t>问题，这种格式的子序列收敛性。集成</a:t>
                </a:r>
                <a14:m>
                  <m:oMath xmlns:m="http://schemas.openxmlformats.org/officeDocument/2006/math">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𝟓𝟒</m:t>
                    </m:r>
                    <m:r>
                      <a:rPr lang="en-US" altLang="zh-CN" sz="1600" i="1">
                        <a:solidFill>
                          <a:srgbClr val="FF0000"/>
                        </a:solidFill>
                        <a:latin typeface="Cambria Math"/>
                      </a:rPr>
                      <m:t>)</m:t>
                    </m:r>
                  </m:oMath>
                </a14:m>
                <a:r>
                  <a:rPr lang="en-US" altLang="zh-CN" sz="1600" dirty="0"/>
                  <a:t> </a:t>
                </a:r>
                <a14:m>
                  <m:oMath xmlns:m="http://schemas.openxmlformats.org/officeDocument/2006/math">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𝟓𝟓</m:t>
                    </m:r>
                    <m:r>
                      <a:rPr lang="en-US" altLang="zh-CN" sz="1600" i="1">
                        <a:solidFill>
                          <a:srgbClr val="FF0000"/>
                        </a:solidFill>
                        <a:latin typeface="Cambria Math"/>
                      </a:rPr>
                      <m:t>)</m:t>
                    </m:r>
                  </m:oMath>
                </a14:m>
                <a:r>
                  <a:rPr lang="en-US" altLang="zh-CN" sz="1600" dirty="0"/>
                  <a:t> </a:t>
                </a:r>
                <a:r>
                  <a:rPr lang="zh-CN" altLang="en-US" sz="1600" dirty="0"/>
                  <a:t>到</a:t>
                </a:r>
                <a14:m>
                  <m:oMath xmlns:m="http://schemas.openxmlformats.org/officeDocument/2006/math">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a:rPr>
                          <m:t>𝒆</m:t>
                        </m:r>
                        <m:r>
                          <a:rPr lang="en-US" altLang="zh-CN" sz="1600" i="1">
                            <a:solidFill>
                              <a:srgbClr val="FF0000"/>
                            </a:solidFill>
                            <a:latin typeface="Cambria Math"/>
                          </a:rPr>
                          <m:t>𝟒𝟗</m:t>
                        </m:r>
                      </m:e>
                    </m:d>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𝟓𝟑</m:t>
                    </m:r>
                    <m:r>
                      <a:rPr lang="en-US" altLang="zh-CN" sz="1600" i="1">
                        <a:solidFill>
                          <a:srgbClr val="FF0000"/>
                        </a:solidFill>
                        <a:latin typeface="Cambria Math"/>
                      </a:rPr>
                      <m:t>)</m:t>
                    </m:r>
                  </m:oMath>
                </a14:m>
                <a:r>
                  <a:rPr lang="zh-CN" altLang="en-US" sz="1600" dirty="0"/>
                  <a:t>中，注意到</a:t>
                </a:r>
                <a14:m>
                  <m:oMath xmlns:m="http://schemas.openxmlformats.org/officeDocument/2006/math">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𝟓𝟓</m:t>
                    </m:r>
                    <m:r>
                      <a:rPr lang="en-US" altLang="zh-CN" sz="1600" i="1">
                        <a:solidFill>
                          <a:srgbClr val="FF0000"/>
                        </a:solidFill>
                        <a:latin typeface="Cambria Math"/>
                      </a:rPr>
                      <m:t>)</m:t>
                    </m:r>
                  </m:oMath>
                </a14:m>
                <a:r>
                  <a:rPr lang="en-US" altLang="zh-CN" sz="1600" dirty="0"/>
                  <a:t> </a:t>
                </a:r>
                <a:r>
                  <a:rPr lang="zh-CN" altLang="en-US" sz="1600" dirty="0"/>
                  <a:t>保证关于</a:t>
                </a:r>
                <a14:m>
                  <m:oMath xmlns:m="http://schemas.openxmlformats.org/officeDocument/2006/math">
                    <m:r>
                      <a:rPr lang="en-US" altLang="zh-CN" sz="1600" i="1">
                        <a:latin typeface="Cambria Math"/>
                      </a:rPr>
                      <m:t>𝒛</m:t>
                    </m:r>
                  </m:oMath>
                </a14:m>
                <a:r>
                  <a:rPr lang="zh-CN" altLang="en-US" sz="1600" dirty="0"/>
                  <a:t>的</a:t>
                </a:r>
                <a:r>
                  <a:rPr lang="en-US" altLang="zh-CN" sz="1600" dirty="0"/>
                  <a:t>0</a:t>
                </a:r>
                <a:r>
                  <a:rPr lang="zh-CN" altLang="en-US" sz="1600" dirty="0"/>
                  <a:t>次梯度存在，因此对所有</a:t>
                </a:r>
                <a14:m>
                  <m:oMath xmlns:m="http://schemas.openxmlformats.org/officeDocument/2006/math">
                    <m:r>
                      <a:rPr lang="en-US" altLang="zh-CN" sz="1600" i="1">
                        <a:latin typeface="Cambria Math"/>
                      </a:rPr>
                      <m:t>𝒌</m:t>
                    </m:r>
                  </m:oMath>
                </a14:m>
                <a:r>
                  <a:rPr lang="zh-CN" altLang="en-US" sz="1600" dirty="0"/>
                  <a:t>可选</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r>
                      <a:rPr lang="en-US" altLang="zh-CN" sz="1600" i="1">
                        <a:latin typeface="Cambria Math"/>
                      </a:rPr>
                      <m:t>=</m:t>
                    </m:r>
                    <m:r>
                      <a:rPr lang="en-US" altLang="zh-CN" sz="1600" i="1">
                        <a:latin typeface="Cambria Math"/>
                      </a:rPr>
                      <m:t>𝟎</m:t>
                    </m:r>
                  </m:oMath>
                </a14:m>
                <a:r>
                  <a:rPr lang="en-US" altLang="zh-CN" sz="1600" dirty="0"/>
                  <a:t>.</a:t>
                </a:r>
                <a:r>
                  <a:rPr lang="zh-CN" altLang="en-US" sz="1600" dirty="0"/>
                  <a:t>如果取</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𝟎</m:t>
                        </m:r>
                      </m:sup>
                    </m:sSubSup>
                    <m:r>
                      <a:rPr lang="en-US" altLang="zh-CN" sz="1600" i="1">
                        <a:latin typeface="Cambria Math"/>
                      </a:rPr>
                      <m:t>=</m:t>
                    </m:r>
                    <m:r>
                      <a:rPr lang="en-US" altLang="zh-CN" sz="1600" i="1">
                        <a:latin typeface="Cambria Math"/>
                      </a:rPr>
                      <m:t>𝟎</m:t>
                    </m:r>
                  </m:oMath>
                </a14:m>
                <a:r>
                  <a:rPr lang="en-US" altLang="zh-CN" sz="1600" dirty="0"/>
                  <a:t>,</a:t>
                </a:r>
                <a:r>
                  <a:rPr lang="zh-CN" altLang="en-US" sz="1600" dirty="0"/>
                  <a:t>则对所有</a:t>
                </a:r>
                <a14:m>
                  <m:oMath xmlns:m="http://schemas.openxmlformats.org/officeDocument/2006/math">
                    <m:r>
                      <a:rPr lang="en-US" altLang="zh-CN" sz="1600" i="1">
                        <a:latin typeface="Cambria Math"/>
                      </a:rPr>
                      <m:t>𝒌</m:t>
                    </m:r>
                  </m:oMath>
                </a14:m>
                <a:r>
                  <a:rPr lang="en-US" altLang="zh-CN" sz="1600" dirty="0"/>
                  <a:t>,</a:t>
                </a:r>
                <a14:m>
                  <m:oMath xmlns:m="http://schemas.openxmlformats.org/officeDocument/2006/math">
                    <m:sSubSup>
                      <m:sSubSupPr>
                        <m:ctrlPr>
                          <a:rPr lang="en-US" altLang="zh-CN" sz="1600" i="1" dirty="0">
                            <a:latin typeface="Cambria Math" panose="02040503050406030204" pitchFamily="18" charset="0"/>
                          </a:rPr>
                        </m:ctrlPr>
                      </m:sSubSupPr>
                      <m:e>
                        <m:r>
                          <a:rPr lang="en-US" altLang="zh-CN" sz="1600" i="1" dirty="0">
                            <a:latin typeface="Cambria Math"/>
                          </a:rPr>
                          <m:t>𝒘</m:t>
                        </m:r>
                      </m:e>
                      <m:sub>
                        <m:r>
                          <a:rPr lang="en-US" altLang="zh-CN" sz="1600" i="1" dirty="0">
                            <a:latin typeface="Cambria Math"/>
                          </a:rPr>
                          <m:t>𝒛</m:t>
                        </m:r>
                      </m:sub>
                      <m:sup>
                        <m:r>
                          <a:rPr lang="en-US" altLang="zh-CN" sz="1600" i="1" dirty="0">
                            <a:latin typeface="Cambria Math"/>
                          </a:rPr>
                          <m:t>𝒌</m:t>
                        </m:r>
                      </m:sup>
                    </m:sSubSup>
                    <m:r>
                      <a:rPr lang="en-US" altLang="zh-CN" sz="1600" i="1" dirty="0">
                        <a:latin typeface="Cambria Math"/>
                      </a:rPr>
                      <m:t>=</m:t>
                    </m:r>
                    <m:r>
                      <a:rPr lang="en-US" altLang="zh-CN" sz="1600" i="1" dirty="0">
                        <a:latin typeface="Cambria Math"/>
                      </a:rPr>
                      <m:t>𝟎</m:t>
                    </m:r>
                  </m:oMath>
                </a14:m>
                <a:r>
                  <a:rPr lang="en-US" altLang="zh-CN" sz="1600" dirty="0"/>
                  <a:t>,</a:t>
                </a:r>
                <a:r>
                  <a:rPr lang="zh-CN" altLang="en-US" sz="1600" dirty="0"/>
                  <a:t>从而我们可以从算法中丢掉序列</a:t>
                </a:r>
                <a14:m>
                  <m:oMath xmlns:m="http://schemas.openxmlformats.org/officeDocument/2006/math">
                    <m:d>
                      <m:dPr>
                        <m:begChr m:val="{"/>
                        <m:endChr m:val="}"/>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𝒛</m:t>
                            </m:r>
                          </m:sub>
                          <m:sup>
                            <m:r>
                              <a:rPr lang="en-US" altLang="zh-CN" sz="1600" i="1">
                                <a:latin typeface="Cambria Math"/>
                              </a:rPr>
                              <m:t>𝒌</m:t>
                            </m:r>
                          </m:sup>
                        </m:sSub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𝒛</m:t>
                        </m:r>
                      </m:sub>
                      <m:sup>
                        <m:r>
                          <a:rPr lang="en-US" altLang="zh-CN" sz="1600" i="1">
                            <a:latin typeface="Cambria Math"/>
                          </a:rPr>
                          <m:t>𝒌</m:t>
                        </m:r>
                      </m:sup>
                    </m:sSubSup>
                    <m:r>
                      <a:rPr lang="en-US" altLang="zh-CN" sz="1600" i="1">
                        <a:latin typeface="Cambria Math"/>
                      </a:rPr>
                      <m:t>}</m:t>
                    </m:r>
                  </m:oMath>
                </a14:m>
                <a:r>
                  <a:rPr lang="en-US" altLang="zh-CN" sz="1600" dirty="0"/>
                  <a:t>,</a:t>
                </a:r>
                <a:r>
                  <a:rPr lang="zh-CN" altLang="en-US" sz="1600" dirty="0"/>
                  <a:t>并删除</a:t>
                </a:r>
                <a14:m>
                  <m:oMath xmlns:m="http://schemas.openxmlformats.org/officeDocument/2006/math">
                    <m:d>
                      <m:dPr>
                        <m:begChr m:val="{"/>
                        <m:endChr m:val="}"/>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𝒙</m:t>
                            </m:r>
                          </m:sub>
                          <m:sup>
                            <m:r>
                              <a:rPr lang="en-US" altLang="zh-CN" sz="1600" i="1">
                                <a:latin typeface="Cambria Math"/>
                              </a:rPr>
                              <m:t>𝒌</m:t>
                            </m:r>
                          </m:sup>
                        </m:sSub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𝒘</m:t>
                        </m:r>
                      </m:e>
                      <m:sub>
                        <m:r>
                          <a:rPr lang="en-US" altLang="zh-CN" sz="1600" i="1">
                            <a:latin typeface="Cambria Math"/>
                          </a:rPr>
                          <m:t>𝒙</m:t>
                        </m:r>
                      </m:sub>
                      <m:sup>
                        <m:r>
                          <a:rPr lang="en-US" altLang="zh-CN" sz="1600" i="1">
                            <a:latin typeface="Cambria Math"/>
                          </a:rPr>
                          <m:t>𝒌</m:t>
                        </m:r>
                      </m:sup>
                    </m:sSubSup>
                    <m:r>
                      <a:rPr lang="en-US" altLang="zh-CN" sz="1600" i="1">
                        <a:latin typeface="Cambria Math"/>
                      </a:rPr>
                      <m:t>}</m:t>
                    </m:r>
                  </m:oMath>
                </a14:m>
                <a:r>
                  <a:rPr lang="zh-CN" altLang="en-US" sz="1600" dirty="0"/>
                  <a:t>中的下标</a:t>
                </a:r>
                <a14:m>
                  <m:oMath xmlns:m="http://schemas.openxmlformats.org/officeDocument/2006/math">
                    <m:r>
                      <a:rPr lang="en-US" altLang="zh-CN" sz="1600" i="1">
                        <a:latin typeface="Cambria Math"/>
                      </a:rPr>
                      <m:t>𝒙</m:t>
                    </m:r>
                  </m:oMath>
                </a14:m>
                <a:r>
                  <a:rPr lang="en-US" altLang="zh-CN" sz="1600" dirty="0"/>
                  <a:t>.</a:t>
                </a:r>
                <a:r>
                  <a:rPr lang="zh-CN" altLang="en-US" sz="1600" dirty="0"/>
                  <a:t>这样得到如下的计算格式</a:t>
                </a:r>
                <a14:m>
                  <m:oMath xmlns:m="http://schemas.openxmlformats.org/officeDocument/2006/math">
                    <m:r>
                      <a:rPr lang="en-US" altLang="zh-CN" sz="1600" i="1">
                        <a:solidFill>
                          <a:srgbClr val="FF0000"/>
                        </a:solidFill>
                        <a:latin typeface="Cambria Math"/>
                      </a:rPr>
                      <m:t>(</m:t>
                    </m:r>
                    <m:r>
                      <a:rPr lang="en-US" altLang="zh-CN" sz="1600" i="1">
                        <a:solidFill>
                          <a:srgbClr val="FF0000"/>
                        </a:solidFill>
                        <a:latin typeface="Cambria Math"/>
                      </a:rPr>
                      <m:t>𝒆</m:t>
                    </m:r>
                    <m:r>
                      <a:rPr lang="en-US" altLang="zh-CN" sz="1600" i="1">
                        <a:solidFill>
                          <a:srgbClr val="FF0000"/>
                        </a:solidFill>
                        <a:latin typeface="Cambria Math"/>
                      </a:rPr>
                      <m:t>𝟓𝟔</m:t>
                    </m:r>
                    <m:r>
                      <a:rPr lang="en-US" altLang="zh-CN" sz="1600" i="1">
                        <a:solidFill>
                          <a:srgbClr val="FF0000"/>
                        </a:solidFill>
                        <a:latin typeface="Cambria Math"/>
                      </a:rPr>
                      <m:t>)</m:t>
                    </m:r>
                  </m:oMath>
                </a14:m>
                <a:r>
                  <a:rPr lang="en-US" altLang="zh-CN" sz="1600" dirty="0"/>
                  <a:t> </a:t>
                </a:r>
              </a:p>
              <a:p>
                <a:endParaRPr lang="en-US" altLang="zh-CN" sz="1600" dirty="0"/>
              </a:p>
              <a:p>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397" t="-434" r="-397" b="-2711"/>
                </a:stretch>
              </a:blipFill>
            </p:spPr>
            <p:txBody>
              <a:bodyPr/>
              <a:lstStyle/>
              <a:p>
                <a:r>
                  <a:rPr lang="zh-CN" altLang="en-US">
                    <a:noFill/>
                  </a:rPr>
                  <a:t> </a:t>
                </a:r>
              </a:p>
            </p:txBody>
          </p:sp>
        </mc:Fallback>
      </mc:AlternateContent>
      <p:sp>
        <p:nvSpPr>
          <p:cNvPr id="5" name="Rectangle 4"/>
          <p:cNvSpPr/>
          <p:nvPr/>
        </p:nvSpPr>
        <p:spPr>
          <a:xfrm>
            <a:off x="2888283" y="6777534"/>
            <a:ext cx="6868988" cy="430887"/>
          </a:xfrm>
          <a:prstGeom prst="rect">
            <a:avLst/>
          </a:prstGeom>
        </p:spPr>
        <p:txBody>
          <a:bodyPr wrap="square">
            <a:spAutoFit/>
          </a:bodyPr>
          <a:lstStyle/>
          <a:p>
            <a:pPr algn="l"/>
            <a:r>
              <a:rPr lang="en-US" altLang="zh-CN" sz="1100" dirty="0">
                <a:solidFill>
                  <a:srgbClr val="FF0000"/>
                </a:solidFill>
              </a:rPr>
              <a:t>P. Tseng. Convergence of a block coordinate descent method for </a:t>
            </a:r>
            <a:r>
              <a:rPr lang="en-US" altLang="zh-CN" sz="1100" dirty="0" err="1">
                <a:solidFill>
                  <a:srgbClr val="FF0000"/>
                </a:solidFill>
              </a:rPr>
              <a:t>nondifferentiable</a:t>
            </a:r>
            <a:r>
              <a:rPr lang="en-US" altLang="zh-CN" sz="1100" dirty="0">
                <a:solidFill>
                  <a:srgbClr val="FF0000"/>
                </a:solidFill>
              </a:rPr>
              <a:t> minimization. Journal of Optimization Theory and Applications, 109(3):475–494, 2001</a:t>
            </a:r>
            <a:endParaRPr lang="zh-CN" altLang="en-US" sz="1100" dirty="0">
              <a:solidFill>
                <a:srgbClr val="FF0000"/>
              </a:solidFill>
            </a:endParaRPr>
          </a:p>
        </p:txBody>
      </p:sp>
    </p:spTree>
    <p:extLst>
      <p:ext uri="{BB962C8B-B14F-4D97-AF65-F5344CB8AC3E}">
        <p14:creationId xmlns:p14="http://schemas.microsoft.com/office/powerpoint/2010/main" val="4033012052"/>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ADMM</a:t>
            </a:r>
            <a:r>
              <a:rPr lang="zh-CN" altLang="en-US" dirty="0"/>
              <a:t>和近似</a:t>
            </a:r>
            <a:r>
              <a:rPr lang="en-US" altLang="zh-CN" dirty="0"/>
              <a:t>ALM</a:t>
            </a:r>
            <a:r>
              <a:rPr lang="zh-CN" altLang="en-US" dirty="0"/>
              <a:t>方法的比较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Gauss-Seidel-Relative-Error(GS-RE)</a:t>
                </a:r>
                <a:r>
                  <a:rPr lang="zh-CN" altLang="en-US" sz="2000" dirty="0"/>
                  <a:t>算法</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另外一种用来近似最小化增广拉格朗日的方法是对角二次逼近法</a:t>
                </a:r>
                <a:r>
                  <a:rPr lang="en-US" altLang="zh-CN" sz="2000" dirty="0"/>
                  <a:t>(</a:t>
                </a:r>
                <a:r>
                  <a:rPr lang="en-US" altLang="zh-CN" sz="2000" dirty="0" err="1"/>
                  <a:t>Digaonal</a:t>
                </a:r>
                <a:r>
                  <a:rPr lang="en-US" altLang="zh-CN" sz="2000" dirty="0"/>
                  <a:t>-quadratic approximation)-DQA</a:t>
                </a:r>
                <a:r>
                  <a:rPr lang="zh-CN" altLang="en-US" sz="2000" dirty="0"/>
                  <a:t>法</a:t>
                </a:r>
                <a:endParaRPr lang="en-US" altLang="zh-CN" sz="2000" dirty="0"/>
              </a:p>
              <a:p>
                <a:r>
                  <a:rPr lang="zh-CN" altLang="en-US" sz="2000" dirty="0"/>
                  <a:t>使用如右的内部循环</a:t>
                </a:r>
                <a14:m>
                  <m:oMath xmlns:m="http://schemas.openxmlformats.org/officeDocument/2006/math">
                    <m:r>
                      <a:rPr lang="en-US" altLang="zh-CN" sz="2000" i="1">
                        <a:latin typeface="Cambria Math"/>
                      </a:rPr>
                      <m:t>,</m:t>
                    </m:r>
                    <m:r>
                      <a:rPr lang="en-US" altLang="zh-CN" sz="2000" i="1">
                        <a:latin typeface="Cambria Math"/>
                      </a:rPr>
                      <m:t>𝝉</m:t>
                    </m:r>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𝟎</m:t>
                        </m:r>
                        <m:r>
                          <a:rPr lang="en-US" altLang="zh-CN" sz="2000" i="1">
                            <a:latin typeface="Cambria Math"/>
                          </a:rPr>
                          <m:t>,</m:t>
                        </m:r>
                        <m:r>
                          <a:rPr lang="en-US" altLang="zh-CN" sz="2000" i="1">
                            <a:latin typeface="Cambria Math"/>
                          </a:rPr>
                          <m:t>𝟏</m:t>
                        </m:r>
                      </m:e>
                    </m:d>
                  </m:oMath>
                </a14:m>
                <a:r>
                  <a:rPr lang="zh-CN" altLang="en-US" sz="2000" dirty="0"/>
                  <a:t>为标量参数</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bwMode="auto">
              <a:xfrm>
                <a:off x="2456235" y="1520949"/>
                <a:ext cx="4176464" cy="194421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US" altLang="zh-CN" sz="1200" dirty="0"/>
                  <a:t>Repeat for </a:t>
                </a:r>
                <a:r>
                  <a:rPr lang="en-US" altLang="zh-CN" sz="1200" dirty="0" err="1"/>
                  <a:t>i</a:t>
                </a:r>
                <a:r>
                  <a:rPr lang="en-US" altLang="zh-CN" sz="1200" dirty="0"/>
                  <a:t>=0,1,</a:t>
                </a:r>
                <a14:m>
                  <m:oMath xmlns:m="http://schemas.openxmlformats.org/officeDocument/2006/math">
                    <m:r>
                      <a:rPr lang="en-US" altLang="zh-CN" sz="1200" i="1">
                        <a:latin typeface="Cambria Math"/>
                      </a:rPr>
                      <m:t>⋯</m:t>
                    </m:r>
                  </m:oMath>
                </a14:m>
                <a:endParaRPr lang="en-US" altLang="zh-CN" sz="1200" dirty="0"/>
              </a:p>
              <a:p>
                <a:pPr algn="l"/>
                <a:r>
                  <a:rPr lang="en-US" altLang="zh-CN" sz="1200" dirty="0"/>
                  <a:t>   </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r>
                          <a:rPr lang="en-US" altLang="zh-CN" sz="1200" i="1">
                            <a:latin typeface="Cambria Math"/>
                          </a:rPr>
                          <m:t>+</m:t>
                        </m:r>
                        <m:r>
                          <a:rPr lang="en-US" altLang="zh-CN" sz="1200" i="1">
                            <a:latin typeface="Cambria Math"/>
                          </a:rPr>
                          <m:t>𝟏</m:t>
                        </m:r>
                      </m:sup>
                    </m:sSup>
                    <m:r>
                      <a:rPr lang="en-US" altLang="zh-CN" sz="1200" i="1">
                        <a:latin typeface="Cambria Math"/>
                      </a:rPr>
                      <m:t>∈</m:t>
                    </m:r>
                    <m:r>
                      <a:rPr lang="en-US" altLang="zh-CN" sz="1200" i="1">
                        <a:latin typeface="Cambria Math"/>
                      </a:rPr>
                      <m:t>𝑨𝒓𝒈</m:t>
                    </m:r>
                    <m:r>
                      <a:rPr lang="en-US" altLang="zh-CN" sz="1200" i="1">
                        <a:latin typeface="Cambria Math"/>
                      </a:rPr>
                      <m:t> </m:t>
                    </m:r>
                    <m:r>
                      <a:rPr lang="en-US" altLang="zh-CN" sz="1200" i="1">
                        <a:latin typeface="Cambria Math"/>
                      </a:rPr>
                      <m:t>𝒎𝒊</m:t>
                    </m:r>
                    <m:sSub>
                      <m:sSubPr>
                        <m:ctrlPr>
                          <a:rPr lang="en-US" altLang="zh-CN" sz="1200" i="1">
                            <a:latin typeface="Cambria Math" panose="02040503050406030204" pitchFamily="18" charset="0"/>
                          </a:rPr>
                        </m:ctrlPr>
                      </m:sSubPr>
                      <m:e>
                        <m:r>
                          <a:rPr lang="en-US" altLang="zh-CN" sz="1200" i="1">
                            <a:latin typeface="Cambria Math"/>
                          </a:rPr>
                          <m:t>𝒏</m:t>
                        </m:r>
                      </m:e>
                      <m:sub>
                        <m:r>
                          <a:rPr lang="en-US" altLang="zh-CN" sz="1200" i="1">
                            <a:latin typeface="Cambria Math"/>
                          </a:rPr>
                          <m:t>𝒙</m:t>
                        </m:r>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𝑹</m:t>
                            </m:r>
                          </m:e>
                          <m:sup>
                            <m:r>
                              <a:rPr lang="en-US" altLang="zh-CN" sz="1200" i="1">
                                <a:latin typeface="Cambria Math"/>
                              </a:rPr>
                              <m:t>𝒏</m:t>
                            </m:r>
                          </m:sup>
                        </m:sSup>
                      </m:sub>
                    </m:sSub>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d>
                          <m:dPr>
                            <m:ctrlPr>
                              <a:rPr lang="en-US" altLang="zh-CN" sz="1200" i="1">
                                <a:latin typeface="Cambria Math" panose="02040503050406030204" pitchFamily="18" charset="0"/>
                              </a:rPr>
                            </m:ctrlPr>
                          </m:dPr>
                          <m:e>
                            <m:r>
                              <a:rPr lang="en-US" altLang="zh-CN" sz="1200" i="1">
                                <a:latin typeface="Cambria Math"/>
                              </a:rPr>
                              <m:t>𝒙</m:t>
                            </m:r>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 </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e>
                        </m:d>
                      </m:e>
                    </m:d>
                    <m:r>
                      <a:rPr lang="en-US" altLang="zh-CN" sz="1200" i="1">
                        <a:latin typeface="Cambria Math"/>
                      </a:rPr>
                      <m:t>  </m:t>
                    </m:r>
                  </m:oMath>
                </a14:m>
                <a:endParaRPr lang="en-US" altLang="zh-CN" sz="1200" i="1" dirty="0">
                  <a:latin typeface="Cambria Math"/>
                </a:endParaRPr>
              </a:p>
              <a:p>
                <a:pPr algn="l"/>
                <a:r>
                  <a:rPr lang="en-US" altLang="zh-CN" sz="1200" i="1" dirty="0">
                    <a:latin typeface="Cambria Math"/>
                  </a:rPr>
                  <a:t>      </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r>
                          <a:rPr lang="en-US" altLang="zh-CN" sz="1200" i="1">
                            <a:latin typeface="Cambria Math"/>
                          </a:rPr>
                          <m:t>+</m:t>
                        </m:r>
                        <m:r>
                          <a:rPr lang="en-US" altLang="zh-CN" sz="1200" i="1">
                            <a:latin typeface="Cambria Math"/>
                          </a:rPr>
                          <m:t>𝟏</m:t>
                        </m:r>
                      </m:sup>
                    </m:sSup>
                    <m:r>
                      <a:rPr lang="en-US" altLang="zh-CN" sz="1200" i="1">
                        <a:latin typeface="Cambria Math"/>
                      </a:rPr>
                      <m:t>∈</m:t>
                    </m:r>
                    <m:r>
                      <a:rPr lang="en-US" altLang="zh-CN" sz="1200" i="1">
                        <a:latin typeface="Cambria Math"/>
                      </a:rPr>
                      <m:t>𝑨𝒓𝒈</m:t>
                    </m:r>
                    <m:r>
                      <a:rPr lang="en-US" altLang="zh-CN" sz="1200" i="1">
                        <a:latin typeface="Cambria Math"/>
                      </a:rPr>
                      <m:t> </m:t>
                    </m:r>
                    <m:r>
                      <a:rPr lang="en-US" altLang="zh-CN" sz="1200" i="1">
                        <a:latin typeface="Cambria Math"/>
                      </a:rPr>
                      <m:t>𝒎𝒊</m:t>
                    </m:r>
                    <m:sSub>
                      <m:sSubPr>
                        <m:ctrlPr>
                          <a:rPr lang="en-US" altLang="zh-CN" sz="1200" i="1">
                            <a:latin typeface="Cambria Math" panose="02040503050406030204" pitchFamily="18" charset="0"/>
                          </a:rPr>
                        </m:ctrlPr>
                      </m:sSubPr>
                      <m:e>
                        <m:r>
                          <a:rPr lang="en-US" altLang="zh-CN" sz="1200" i="1">
                            <a:latin typeface="Cambria Math"/>
                          </a:rPr>
                          <m:t>𝒏</m:t>
                        </m:r>
                      </m:e>
                      <m:sub>
                        <m:r>
                          <a:rPr lang="en-US" altLang="zh-CN" sz="1200" i="1">
                            <a:latin typeface="Cambria Math"/>
                          </a:rPr>
                          <m:t>𝒛</m:t>
                        </m:r>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𝑹</m:t>
                            </m:r>
                          </m:e>
                          <m:sup>
                            <m:r>
                              <a:rPr lang="en-US" altLang="zh-CN" sz="1200" i="1">
                                <a:latin typeface="Cambria Math"/>
                              </a:rPr>
                              <m:t>𝒎</m:t>
                            </m:r>
                          </m:sup>
                        </m:sSup>
                      </m:sub>
                    </m:sSub>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d>
                          <m:dPr>
                            <m:ctrlPr>
                              <a:rPr lang="en-US" altLang="zh-CN" sz="1200" i="1">
                                <a:latin typeface="Cambria Math" panose="02040503050406030204" pitchFamily="18" charset="0"/>
                              </a:rPr>
                            </m:ctrlPr>
                          </m:dPr>
                          <m:e>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r>
                                  <a:rPr lang="en-US" altLang="zh-CN" sz="1200" i="1">
                                    <a:latin typeface="Cambria Math"/>
                                  </a:rPr>
                                  <m:t>+</m:t>
                                </m:r>
                                <m:r>
                                  <a:rPr lang="en-US" altLang="zh-CN" sz="1200" i="1">
                                    <a:latin typeface="Cambria Math"/>
                                  </a:rPr>
                                  <m:t>𝟏</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 </m:t>
                                </m:r>
                              </m:sup>
                            </m:sSup>
                            <m:r>
                              <a:rPr lang="en-US" altLang="zh-CN" sz="1200" i="1">
                                <a:latin typeface="Cambria Math"/>
                              </a:rPr>
                              <m:t>, </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e>
                        </m:d>
                      </m:e>
                    </m:d>
                  </m:oMath>
                </a14:m>
                <a:endParaRPr lang="en-US" altLang="zh-CN" sz="1200" dirty="0"/>
              </a:p>
              <a:p>
                <a:pPr algn="l"/>
                <a:r>
                  <a:rPr lang="en-US" altLang="zh-CN" sz="1200" dirty="0"/>
                  <a:t>Until </a:t>
                </a:r>
                <a:r>
                  <a:rPr lang="zh-CN" altLang="en-US" sz="1200" dirty="0"/>
                  <a:t>存在</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𝒚</m:t>
                        </m:r>
                      </m:e>
                      <m:sup>
                        <m:r>
                          <a:rPr lang="en-US" altLang="zh-CN" sz="1200" i="1">
                            <a:latin typeface="Cambria Math"/>
                          </a:rPr>
                          <m:t>𝒌</m:t>
                        </m:r>
                      </m:sup>
                    </m:sSup>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m:t>
                        </m:r>
                      </m:e>
                      <m:sub>
                        <m:r>
                          <a:rPr lang="en-US" altLang="zh-CN" sz="1200" i="1">
                            <a:latin typeface="Cambria Math"/>
                          </a:rPr>
                          <m:t>𝒙</m:t>
                        </m:r>
                      </m:sub>
                    </m:sSub>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r>
                      <a:rPr lang="en-US" altLang="zh-CN" sz="1200" i="1">
                        <a:latin typeface="Cambria Math"/>
                      </a:rPr>
                      <m:t>)</m:t>
                    </m:r>
                  </m:oMath>
                </a14:m>
                <a:r>
                  <a:rPr lang="en-US" altLang="zh-CN" sz="1200" dirty="0"/>
                  <a:t> </a:t>
                </a:r>
                <a:r>
                  <a:rPr lang="zh-CN" altLang="en-US" sz="1200" dirty="0"/>
                  <a:t>且</a:t>
                </a:r>
                <a:endParaRPr lang="en-US" altLang="zh-CN" sz="1200" dirty="0"/>
              </a:p>
              <a:p>
                <a:pPr algn="l"/>
                <a:r>
                  <a:rPr lang="en-US" altLang="zh-CN" sz="1200" dirty="0"/>
                  <a:t>   </a:t>
                </a:r>
                <a14:m>
                  <m:oMath xmlns:m="http://schemas.openxmlformats.org/officeDocument/2006/math">
                    <m:f>
                      <m:fPr>
                        <m:ctrlPr>
                          <a:rPr lang="en-US" altLang="zh-CN" sz="1200" i="1">
                            <a:latin typeface="Cambria Math" panose="02040503050406030204" pitchFamily="18" charset="0"/>
                          </a:rPr>
                        </m:ctrlPr>
                      </m:fPr>
                      <m:num>
                        <m:r>
                          <a:rPr lang="en-US" altLang="zh-CN" sz="1200" i="1">
                            <a:latin typeface="Cambria Math"/>
                          </a:rPr>
                          <m:t>𝟐</m:t>
                        </m:r>
                      </m:num>
                      <m:den>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den>
                    </m:f>
                    <m:r>
                      <m:rPr>
                        <m:lit/>
                      </m:rPr>
                      <a:rPr lang="en-US" altLang="zh-CN" sz="1200" i="1">
                        <a:latin typeface="Cambria Math"/>
                      </a:rPr>
                      <m:t>|</m:t>
                    </m:r>
                    <m:d>
                      <m:dPr>
                        <m:begChr m:val="〈"/>
                        <m:endChr m:val="〉"/>
                        <m:ctrlPr>
                          <a:rPr lang="en-US" altLang="zh-CN" sz="1200" i="1">
                            <a:latin typeface="Cambria Math" panose="02040503050406030204" pitchFamily="18" charset="0"/>
                          </a:rPr>
                        </m:ctrlPr>
                      </m:dPr>
                      <m:e>
                        <m:sSubSup>
                          <m:sSubSupPr>
                            <m:ctrlPr>
                              <a:rPr lang="en-US" altLang="zh-CN" sz="1200" i="1">
                                <a:latin typeface="Cambria Math" panose="02040503050406030204" pitchFamily="18" charset="0"/>
                              </a:rPr>
                            </m:ctrlPr>
                          </m:sSubSupPr>
                          <m:e>
                            <m:r>
                              <a:rPr lang="en-US" altLang="zh-CN" sz="1200" i="1">
                                <a:latin typeface="Cambria Math"/>
                              </a:rPr>
                              <m:t>𝒘</m:t>
                            </m:r>
                          </m:e>
                          <m:sub/>
                          <m:sup>
                            <m:r>
                              <a:rPr lang="en-US" altLang="zh-CN" sz="1200" i="1">
                                <a:latin typeface="Cambria Math"/>
                              </a:rPr>
                              <m:t>𝒌</m:t>
                            </m:r>
                          </m:sup>
                        </m:sSub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sup>
                            <m:r>
                              <a:rPr lang="en-US" altLang="zh-CN" sz="1200" i="1">
                                <a:latin typeface="Cambria Math"/>
                              </a:rPr>
                              <m:t>𝒌</m:t>
                            </m:r>
                          </m:sup>
                        </m:sSubSup>
                      </m:e>
                    </m:d>
                    <m:r>
                      <m:rPr>
                        <m:lit/>
                      </m:rPr>
                      <a:rPr lang="en-US" altLang="zh-CN" sz="1200" i="1">
                        <a:latin typeface="Cambria Math"/>
                      </a:rPr>
                      <m:t>|</m:t>
                    </m:r>
                    <m:r>
                      <a:rPr lang="en-US" altLang="zh-CN" sz="1200" i="1">
                        <a:latin typeface="Cambria Math"/>
                      </a:rPr>
                      <m:t>+</m:t>
                    </m:r>
                    <m:r>
                      <m:rPr>
                        <m:lit/>
                      </m:rP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sup>
                        <m:r>
                          <a:rPr lang="en-US" altLang="zh-CN" sz="1200" i="1">
                            <a:latin typeface="Cambria Math"/>
                          </a:rPr>
                          <m:t>𝒌</m:t>
                        </m:r>
                      </m:sup>
                    </m:sSubSup>
                    <m:r>
                      <m:rPr>
                        <m:lit/>
                      </m:rPr>
                      <a:rPr lang="en-US" altLang="zh-CN" sz="1200" i="1">
                        <a:latin typeface="Cambria Math"/>
                      </a:rPr>
                      <m:t>|</m:t>
                    </m:r>
                    <m:sSup>
                      <m:sSupPr>
                        <m:ctrlPr>
                          <a:rPr lang="en-US" altLang="zh-CN" sz="1200" i="1">
                            <a:latin typeface="Cambria Math" panose="02040503050406030204" pitchFamily="18" charset="0"/>
                          </a:rPr>
                        </m:ctrlPr>
                      </m:sSupPr>
                      <m:e>
                        <m:r>
                          <m:rPr>
                            <m:lit/>
                          </m:rPr>
                          <a:rPr lang="en-US" altLang="zh-CN" sz="1200" i="1">
                            <a:latin typeface="Cambria Math"/>
                          </a:rPr>
                          <m:t>|</m:t>
                        </m:r>
                      </m:e>
                      <m:sup>
                        <m:r>
                          <a:rPr lang="en-US" altLang="zh-CN" sz="1200" i="1">
                            <a:latin typeface="Cambria Math"/>
                          </a:rPr>
                          <m:t>𝟐</m:t>
                        </m:r>
                      </m:sup>
                    </m:sSup>
                    <m:r>
                      <a:rPr lang="en-US" altLang="zh-CN" sz="1200" i="1">
                        <a:latin typeface="Cambria Math"/>
                      </a:rPr>
                      <m:t>≤</m:t>
                    </m:r>
                    <m:r>
                      <a:rPr lang="en-US" altLang="zh-CN" sz="1200" i="1">
                        <a:latin typeface="Cambria Math"/>
                      </a:rPr>
                      <m:t>𝝈</m:t>
                    </m:r>
                    <m:r>
                      <m:rPr>
                        <m:lit/>
                      </m:rPr>
                      <a:rPr lang="en-US" altLang="zh-CN" sz="1200" i="1">
                        <a:latin typeface="Cambria Math"/>
                      </a:rPr>
                      <m:t>||</m:t>
                    </m:r>
                    <m:r>
                      <a:rPr lang="en-US" altLang="zh-CN" sz="1200" i="1">
                        <a:latin typeface="Cambria Math"/>
                      </a:rPr>
                      <m:t>𝑴</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r>
                      <m:rPr>
                        <m:lit/>
                      </m:rPr>
                      <a:rPr lang="en-US" altLang="zh-CN" sz="1200" i="1">
                        <a:latin typeface="Cambria Math"/>
                      </a:rPr>
                      <m:t>|</m:t>
                    </m:r>
                    <m:sSup>
                      <m:sSupPr>
                        <m:ctrlPr>
                          <a:rPr lang="en-US" altLang="zh-CN" sz="1200" i="1">
                            <a:latin typeface="Cambria Math" panose="02040503050406030204" pitchFamily="18" charset="0"/>
                          </a:rPr>
                        </m:ctrlPr>
                      </m:sSupPr>
                      <m:e>
                        <m:r>
                          <m:rPr>
                            <m:lit/>
                          </m:rPr>
                          <a:rPr lang="en-US" altLang="zh-CN" sz="1200" i="1">
                            <a:latin typeface="Cambria Math"/>
                          </a:rPr>
                          <m:t>|</m:t>
                        </m:r>
                      </m:e>
                      <m:sup>
                        <m:r>
                          <a:rPr lang="en-US" altLang="zh-CN" sz="1200" i="1">
                            <a:latin typeface="Cambria Math"/>
                          </a:rPr>
                          <m:t>𝟐</m:t>
                        </m:r>
                      </m:sup>
                    </m:sSup>
                    <m:r>
                      <a:rPr lang="en-US" altLang="zh-CN" sz="1200" i="1">
                        <a:latin typeface="Cambria Math"/>
                      </a:rPr>
                      <m:t>     </m:t>
                    </m:r>
                    <m:r>
                      <a:rPr lang="en-US" altLang="zh-CN" sz="1200" i="1">
                        <a:solidFill>
                          <a:srgbClr val="FF0000"/>
                        </a:solidFill>
                        <a:latin typeface="Cambria Math"/>
                      </a:rPr>
                      <m:t>(</m:t>
                    </m:r>
                    <m:r>
                      <a:rPr lang="en-US" altLang="zh-CN" sz="1200" i="1">
                        <a:solidFill>
                          <a:srgbClr val="FF0000"/>
                        </a:solidFill>
                        <a:latin typeface="Cambria Math"/>
                      </a:rPr>
                      <m:t>𝒆</m:t>
                    </m:r>
                    <m:r>
                      <a:rPr lang="en-US" altLang="zh-CN" sz="1200" i="1">
                        <a:solidFill>
                          <a:srgbClr val="FF0000"/>
                        </a:solidFill>
                        <a:latin typeface="Cambria Math"/>
                      </a:rPr>
                      <m:t>𝟓𝟔</m:t>
                    </m:r>
                    <m:r>
                      <a:rPr lang="en-US" altLang="zh-CN" sz="1200" i="1">
                        <a:solidFill>
                          <a:srgbClr val="FF0000"/>
                        </a:solidFill>
                        <a:latin typeface="Cambria Math"/>
                      </a:rPr>
                      <m:t>)</m:t>
                    </m:r>
                  </m:oMath>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r>
                            <a:rPr lang="en-US" altLang="zh-CN" sz="1200" i="1">
                              <a:latin typeface="Cambria Math"/>
                            </a:rPr>
                            <m:t>+</m:t>
                          </m:r>
                          <m:r>
                            <a:rPr lang="en-US" altLang="zh-CN" sz="1200" i="1">
                              <a:latin typeface="Cambria Math"/>
                            </a:rPr>
                            <m:t>𝟏</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r>
                        <a:rPr lang="en-US" altLang="zh-CN" sz="1200" i="1">
                          <a:latin typeface="Cambria Math"/>
                        </a:rPr>
                        <m:t>+</m:t>
                      </m:r>
                      <m:sSub>
                        <m:sSubPr>
                          <m:ctrlPr>
                            <a:rPr lang="en-US" altLang="zh-CN" sz="1200" i="1">
                              <a:latin typeface="Cambria Math" panose="02040503050406030204" pitchFamily="18" charset="0"/>
                            </a:rPr>
                          </m:ctrlPr>
                        </m:sSubPr>
                        <m:e>
                          <m:sSub>
                            <m:sSubPr>
                              <m:ctrlPr>
                                <a:rPr lang="en-US" altLang="zh-CN" sz="1200" i="1">
                                  <a:latin typeface="Cambria Math" panose="02040503050406030204" pitchFamily="18" charset="0"/>
                                </a:rPr>
                              </m:ctrlPr>
                            </m:sSubPr>
                            <m:e>
                              <m:r>
                                <a:rPr lang="en-US" altLang="zh-CN" sz="1200" i="1">
                                  <a:latin typeface="Cambria Math"/>
                                </a:rPr>
                                <m:t>𝝆</m:t>
                              </m:r>
                            </m:e>
                            <m:sub>
                              <m:r>
                                <a:rPr lang="en-US" altLang="zh-CN" sz="1200" i="1">
                                  <a:latin typeface="Cambria Math"/>
                                </a:rPr>
                                <m:t>𝒌</m:t>
                              </m:r>
                            </m:sub>
                          </m:sSub>
                          <m:r>
                            <a:rPr lang="en-US" altLang="zh-CN" sz="1200" i="1">
                              <a:latin typeface="Cambria Math"/>
                            </a:rPr>
                            <m:t>𝒄</m:t>
                          </m:r>
                        </m:e>
                        <m:sub>
                          <m:r>
                            <a:rPr lang="en-US" altLang="zh-CN" sz="1200" i="1">
                              <a:latin typeface="Cambria Math"/>
                            </a:rPr>
                            <m:t>𝒌</m:t>
                          </m:r>
                        </m:sub>
                      </m:sSub>
                      <m:d>
                        <m:dPr>
                          <m:ctrlPr>
                            <a:rPr lang="en-US" altLang="zh-CN" sz="1200" i="1">
                              <a:latin typeface="Cambria Math" panose="02040503050406030204" pitchFamily="18" charset="0"/>
                            </a:rPr>
                          </m:ctrlPr>
                        </m:dPr>
                        <m:e>
                          <m:r>
                            <a:rPr lang="en-US" altLang="zh-CN" sz="1200" i="1">
                              <a:latin typeface="Cambria Math"/>
                            </a:rPr>
                            <m:t>𝑴</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e>
                      </m:d>
                    </m:oMath>
                  </m:oMathPara>
                </a14:m>
                <a:endParaRPr lang="en-US" altLang="zh-CN" sz="1200" dirty="0"/>
              </a:p>
              <a:p>
                <a:pPr algn="l"/>
                <a14:m>
                  <m:oMathPara xmlns:m="http://schemas.openxmlformats.org/officeDocument/2006/math">
                    <m:oMathParaPr>
                      <m:jc m:val="left"/>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a:rPr>
                            <m:t>𝒘</m:t>
                          </m:r>
                        </m:e>
                        <m:sub/>
                        <m:sup>
                          <m:r>
                            <a:rPr lang="en-US" altLang="zh-CN" sz="1200" i="1">
                              <a:latin typeface="Cambria Math"/>
                            </a:rPr>
                            <m:t>𝒌</m:t>
                          </m:r>
                          <m:r>
                            <a:rPr lang="en-US" altLang="zh-CN" sz="1200" i="1">
                              <a:latin typeface="Cambria Math"/>
                            </a:rPr>
                            <m:t>+</m:t>
                          </m:r>
                          <m:r>
                            <a:rPr lang="en-US" altLang="zh-CN" sz="1200" i="1">
                              <a:latin typeface="Cambria Math"/>
                            </a:rPr>
                            <m:t>𝟏</m:t>
                          </m:r>
                        </m:sup>
                      </m:sSub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𝒘</m:t>
                          </m:r>
                        </m:e>
                        <m:sub/>
                        <m:sup>
                          <m:r>
                            <a:rPr lang="en-US" altLang="zh-CN" sz="1200" i="1">
                              <a:latin typeface="Cambria Math"/>
                            </a:rPr>
                            <m:t>𝒌</m:t>
                          </m:r>
                        </m:sup>
                      </m:sSubSup>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SubSup>
                        <m:sSubSupPr>
                          <m:ctrlPr>
                            <a:rPr lang="en-US" altLang="zh-CN" sz="1200" i="1">
                              <a:latin typeface="Cambria Math" panose="02040503050406030204" pitchFamily="18" charset="0"/>
                            </a:rPr>
                          </m:ctrlPr>
                        </m:sSubSupPr>
                        <m:e>
                          <m:r>
                            <a:rPr lang="en-US" altLang="zh-CN" sz="1200" i="1">
                              <a:latin typeface="Cambria Math"/>
                            </a:rPr>
                            <m:t>𝒚</m:t>
                          </m:r>
                        </m:e>
                        <m:sub/>
                        <m:sup>
                          <m:r>
                            <a:rPr lang="en-US" altLang="zh-CN" sz="1200" i="1">
                              <a:latin typeface="Cambria Math"/>
                            </a:rPr>
                            <m:t>𝒌</m:t>
                          </m:r>
                        </m:sup>
                      </m:sSubSup>
                    </m:oMath>
                  </m:oMathPara>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𝟏</m:t>
                          </m:r>
                          <m:r>
                            <a:rPr lang="en-US" altLang="zh-CN" sz="1200" i="1">
                              <a:latin typeface="Cambria Math"/>
                            </a:rPr>
                            <m:t>,</m:t>
                          </m:r>
                          <m:r>
                            <a:rPr lang="en-US" altLang="zh-CN" sz="1200" i="1">
                              <a:latin typeface="Cambria Math"/>
                            </a:rPr>
                            <m:t>𝟎</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oMath>
                  </m:oMathPara>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𝟏</m:t>
                          </m:r>
                          <m:r>
                            <a:rPr lang="en-US" altLang="zh-CN" sz="1200" i="1">
                              <a:latin typeface="Cambria Math"/>
                            </a:rPr>
                            <m:t>,</m:t>
                          </m:r>
                          <m:r>
                            <a:rPr lang="en-US" altLang="zh-CN" sz="1200" i="1">
                              <a:latin typeface="Cambria Math"/>
                            </a:rPr>
                            <m:t>𝟎</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oMath>
                  </m:oMathPara>
                </a14:m>
                <a:endParaRPr lang="en-US" altLang="zh-CN" sz="1200" dirty="0"/>
              </a:p>
              <a:p>
                <a:pPr algn="l"/>
                <a:endParaRPr lang="zh-CN" altLang="en-US" sz="1200" dirty="0"/>
              </a:p>
            </p:txBody>
          </p:sp>
        </mc:Choice>
        <mc:Fallback xmlns="">
          <p:sp>
            <p:nvSpPr>
              <p:cNvPr id="4" name="Rectangle 3"/>
              <p:cNvSpPr>
                <a:spLocks noRot="1" noChangeAspect="1" noMove="1" noResize="1" noEditPoints="1" noAdjustHandles="1" noChangeArrowheads="1" noChangeShapeType="1" noTextEdit="1"/>
              </p:cNvSpPr>
              <p:nvPr/>
            </p:nvSpPr>
            <p:spPr bwMode="auto">
              <a:xfrm>
                <a:off x="2456235" y="1520949"/>
                <a:ext cx="4176464" cy="1944216"/>
              </a:xfrm>
              <a:prstGeom prst="rect">
                <a:avLst/>
              </a:prstGeom>
              <a:blipFill>
                <a:blip r:embed="rId3"/>
                <a:stretch>
                  <a:fillRect b="-9657"/>
                </a:stretch>
              </a:blipFill>
              <a:ln w="9525" cap="flat" cmpd="sng" algn="ctr">
                <a:solidFill>
                  <a:schemeClr val="tx1"/>
                </a:solidFill>
                <a:prstDash val="solid"/>
                <a:round/>
                <a:headEnd type="none" w="med" len="med"/>
                <a:tailEnd type="none" w="med" len="med"/>
              </a:ln>
              <a:effectLst/>
              <a:extLst/>
            </p:spPr>
            <p:txBody>
              <a:bodyPr/>
              <a:lstStyle/>
              <a:p>
                <a:r>
                  <a:rPr lang="zh-CN" altLang="en-US">
                    <a:noFill/>
                  </a:rPr>
                  <a:t> </a:t>
                </a:r>
              </a:p>
            </p:txBody>
          </p:sp>
        </mc:Fallback>
      </mc:AlternateContent>
      <p:sp>
        <p:nvSpPr>
          <p:cNvPr id="5" name="TextBox 4"/>
          <p:cNvSpPr txBox="1"/>
          <p:nvPr/>
        </p:nvSpPr>
        <p:spPr>
          <a:xfrm>
            <a:off x="6675841" y="1831338"/>
            <a:ext cx="2448272" cy="1323439"/>
          </a:xfrm>
          <a:prstGeom prst="rect">
            <a:avLst/>
          </a:prstGeom>
          <a:noFill/>
        </p:spPr>
        <p:txBody>
          <a:bodyPr wrap="square" rtlCol="0">
            <a:spAutoFit/>
          </a:bodyPr>
          <a:lstStyle/>
          <a:p>
            <a:r>
              <a:rPr lang="zh-CN" altLang="en-US" sz="1600" dirty="0">
                <a:solidFill>
                  <a:srgbClr val="FF0000"/>
                </a:solidFill>
              </a:rPr>
              <a:t>注意：</a:t>
            </a:r>
            <a:r>
              <a:rPr lang="zh-CN" altLang="en-US" sz="1600" dirty="0">
                <a:solidFill>
                  <a:srgbClr val="6600FF"/>
                </a:solidFill>
              </a:rPr>
              <a:t>最后两步并不是严格必要的，只是用来在实际计算过程中更有效而已，使得内部循环的初始值为上一个外部循环的值</a:t>
            </a:r>
          </a:p>
        </p:txBody>
      </p:sp>
      <mc:AlternateContent xmlns:mc="http://schemas.openxmlformats.org/markup-compatibility/2006" xmlns:a14="http://schemas.microsoft.com/office/drawing/2010/main">
        <mc:Choice Requires="a14">
          <p:sp>
            <p:nvSpPr>
              <p:cNvPr id="6" name="Rectangle 5"/>
              <p:cNvSpPr/>
              <p:nvPr/>
            </p:nvSpPr>
            <p:spPr bwMode="auto">
              <a:xfrm>
                <a:off x="8216875" y="3753197"/>
                <a:ext cx="3096344" cy="86409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14:m>
                  <m:oMathPara xmlns:m="http://schemas.openxmlformats.org/officeDocument/2006/math">
                    <m:oMathParaPr>
                      <m:jc m:val="left"/>
                    </m:oMathParaPr>
                    <m:oMath xmlns:m="http://schemas.openxmlformats.org/officeDocument/2006/math">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𝒙</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𝑨𝒓𝒈</m:t>
                      </m:r>
                      <m:r>
                        <a:rPr lang="en-US" altLang="zh-CN" sz="1200" i="1">
                          <a:solidFill>
                            <a:srgbClr val="6600FF"/>
                          </a:solidFill>
                          <a:latin typeface="Cambria Math"/>
                        </a:rPr>
                        <m:t> </m:t>
                      </m:r>
                      <m:r>
                        <a:rPr lang="en-US" altLang="zh-CN" sz="1200" i="1">
                          <a:solidFill>
                            <a:srgbClr val="6600FF"/>
                          </a:solidFill>
                          <a:latin typeface="Cambria Math"/>
                        </a:rPr>
                        <m:t>𝒎𝒊</m:t>
                      </m:r>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𝒏</m:t>
                          </m:r>
                        </m:e>
                        <m:sub>
                          <m:r>
                            <a:rPr lang="en-US" altLang="zh-CN" sz="1200" i="1">
                              <a:solidFill>
                                <a:srgbClr val="6600FF"/>
                              </a:solidFill>
                              <a:latin typeface="Cambria Math"/>
                            </a:rPr>
                            <m:t>𝒙</m:t>
                          </m:r>
                          <m:r>
                            <a:rPr lang="en-US" altLang="zh-CN" sz="1200" i="1">
                              <a:solidFill>
                                <a:srgbClr val="6600FF"/>
                              </a:solidFill>
                              <a:latin typeface="Cambria Math"/>
                            </a:rPr>
                            <m:t>∈</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𝑹</m:t>
                              </m:r>
                            </m:e>
                            <m:sup>
                              <m:r>
                                <a:rPr lang="en-US" altLang="zh-CN" sz="1200" i="1">
                                  <a:solidFill>
                                    <a:srgbClr val="6600FF"/>
                                  </a:solidFill>
                                  <a:latin typeface="Cambria Math"/>
                                </a:rPr>
                                <m:t>𝒏</m:t>
                              </m:r>
                            </m:sup>
                          </m:sSup>
                        </m:sub>
                      </m:sSub>
                      <m:d>
                        <m:dPr>
                          <m:begChr m:val="{"/>
                          <m:endChr m:val="}"/>
                          <m:ctrlPr>
                            <a:rPr lang="en-US" altLang="zh-CN" sz="1200" i="1">
                              <a:solidFill>
                                <a:srgbClr val="6600FF"/>
                              </a:solidFill>
                              <a:latin typeface="Cambria Math" panose="02040503050406030204" pitchFamily="18" charset="0"/>
                            </a:rPr>
                          </m:ctrlPr>
                        </m:dPr>
                        <m:e>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𝑳</m:t>
                              </m:r>
                            </m:e>
                            <m:sub>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𝒄</m:t>
                                  </m:r>
                                </m:e>
                                <m:sub>
                                  <m:r>
                                    <a:rPr lang="en-US" altLang="zh-CN" sz="1200" i="1">
                                      <a:solidFill>
                                        <a:srgbClr val="6600FF"/>
                                      </a:solidFill>
                                      <a:latin typeface="Cambria Math"/>
                                    </a:rPr>
                                    <m:t>𝒌</m:t>
                                  </m:r>
                                </m:sub>
                              </m:sSub>
                            </m:sub>
                          </m:sSub>
                          <m:d>
                            <m:dPr>
                              <m:ctrlPr>
                                <a:rPr lang="en-US" altLang="zh-CN" sz="1200" i="1">
                                  <a:solidFill>
                                    <a:srgbClr val="6600FF"/>
                                  </a:solidFill>
                                  <a:latin typeface="Cambria Math" panose="02040503050406030204" pitchFamily="18" charset="0"/>
                                </a:rPr>
                              </m:ctrlPr>
                            </m:dPr>
                            <m:e>
                              <m:r>
                                <a:rPr lang="en-US" altLang="zh-CN" sz="1200" i="1">
                                  <a:solidFill>
                                    <a:srgbClr val="6600FF"/>
                                  </a:solidFill>
                                  <a:latin typeface="Cambria Math"/>
                                </a:rPr>
                                <m:t>𝒙</m:t>
                              </m:r>
                              <m:r>
                                <a:rPr lang="en-US" altLang="zh-CN" sz="1200" i="1">
                                  <a:solidFill>
                                    <a:srgbClr val="6600FF"/>
                                  </a:solidFill>
                                  <a:latin typeface="Cambria Math"/>
                                </a:rPr>
                                <m:t>,</m:t>
                              </m:r>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𝒛</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sup>
                              </m:sSup>
                              <m:r>
                                <a:rPr lang="en-US" altLang="zh-CN" sz="1200" i="1">
                                  <a:solidFill>
                                    <a:srgbClr val="6600FF"/>
                                  </a:solidFill>
                                  <a:latin typeface="Cambria Math"/>
                                </a:rPr>
                                <m:t>, </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𝝀</m:t>
                                  </m:r>
                                </m:e>
                                <m:sup>
                                  <m:r>
                                    <a:rPr lang="en-US" altLang="zh-CN" sz="1200" i="1">
                                      <a:solidFill>
                                        <a:srgbClr val="6600FF"/>
                                      </a:solidFill>
                                      <a:latin typeface="Cambria Math"/>
                                    </a:rPr>
                                    <m:t>𝒌</m:t>
                                  </m:r>
                                </m:sup>
                              </m:sSup>
                            </m:e>
                          </m:d>
                        </m:e>
                      </m:d>
                      <m:r>
                        <a:rPr lang="en-US" altLang="zh-CN" sz="1200" i="1">
                          <a:solidFill>
                            <a:srgbClr val="6600FF"/>
                          </a:solidFill>
                          <a:latin typeface="Cambria Math"/>
                        </a:rPr>
                        <m:t>  </m:t>
                      </m:r>
                    </m:oMath>
                  </m:oMathPara>
                </a14:m>
                <a:endParaRPr lang="en-US" altLang="zh-CN" sz="1200" i="1" dirty="0">
                  <a:solidFill>
                    <a:srgbClr val="6600FF"/>
                  </a:solidFill>
                  <a:latin typeface="Cambria Math"/>
                </a:endParaRPr>
              </a:p>
              <a:p>
                <a:pPr algn="l"/>
                <a:r>
                  <a:rPr lang="en-US" altLang="zh-CN" sz="1200" i="1" dirty="0">
                    <a:solidFill>
                      <a:srgbClr val="6600FF"/>
                    </a:solidFill>
                    <a:latin typeface="Cambria Math"/>
                  </a:rPr>
                  <a:t>      </a:t>
                </a:r>
                <a14:m>
                  <m:oMath xmlns:m="http://schemas.openxmlformats.org/officeDocument/2006/math">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𝒛</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𝑨𝒓𝒈</m:t>
                    </m:r>
                    <m:r>
                      <a:rPr lang="en-US" altLang="zh-CN" sz="1200" i="1">
                        <a:solidFill>
                          <a:srgbClr val="6600FF"/>
                        </a:solidFill>
                        <a:latin typeface="Cambria Math"/>
                      </a:rPr>
                      <m:t> </m:t>
                    </m:r>
                    <m:r>
                      <a:rPr lang="en-US" altLang="zh-CN" sz="1200" i="1">
                        <a:solidFill>
                          <a:srgbClr val="6600FF"/>
                        </a:solidFill>
                        <a:latin typeface="Cambria Math"/>
                      </a:rPr>
                      <m:t>𝒎𝒊</m:t>
                    </m:r>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𝒏</m:t>
                        </m:r>
                      </m:e>
                      <m:sub>
                        <m:r>
                          <a:rPr lang="en-US" altLang="zh-CN" sz="1200" i="1">
                            <a:solidFill>
                              <a:srgbClr val="6600FF"/>
                            </a:solidFill>
                            <a:latin typeface="Cambria Math"/>
                          </a:rPr>
                          <m:t>𝒛</m:t>
                        </m:r>
                        <m:r>
                          <a:rPr lang="en-US" altLang="zh-CN" sz="1200" i="1">
                            <a:solidFill>
                              <a:srgbClr val="6600FF"/>
                            </a:solidFill>
                            <a:latin typeface="Cambria Math"/>
                          </a:rPr>
                          <m:t>∈</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𝑹</m:t>
                            </m:r>
                          </m:e>
                          <m:sup>
                            <m:r>
                              <a:rPr lang="en-US" altLang="zh-CN" sz="1200" i="1">
                                <a:solidFill>
                                  <a:srgbClr val="6600FF"/>
                                </a:solidFill>
                                <a:latin typeface="Cambria Math"/>
                              </a:rPr>
                              <m:t>𝒎</m:t>
                            </m:r>
                          </m:sup>
                        </m:sSup>
                      </m:sub>
                    </m:sSub>
                    <m:d>
                      <m:dPr>
                        <m:begChr m:val="{"/>
                        <m:endChr m:val="}"/>
                        <m:ctrlPr>
                          <a:rPr lang="en-US" altLang="zh-CN" sz="1200" i="1">
                            <a:solidFill>
                              <a:srgbClr val="6600FF"/>
                            </a:solidFill>
                            <a:latin typeface="Cambria Math" panose="02040503050406030204" pitchFamily="18" charset="0"/>
                          </a:rPr>
                        </m:ctrlPr>
                      </m:dPr>
                      <m:e>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𝑳</m:t>
                            </m:r>
                          </m:e>
                          <m:sub>
                            <m:sSub>
                              <m:sSubPr>
                                <m:ctrlPr>
                                  <a:rPr lang="en-US" altLang="zh-CN" sz="1200" i="1">
                                    <a:solidFill>
                                      <a:srgbClr val="6600FF"/>
                                    </a:solidFill>
                                    <a:latin typeface="Cambria Math" panose="02040503050406030204" pitchFamily="18" charset="0"/>
                                  </a:rPr>
                                </m:ctrlPr>
                              </m:sSubPr>
                              <m:e>
                                <m:r>
                                  <a:rPr lang="en-US" altLang="zh-CN" sz="1200" i="1">
                                    <a:solidFill>
                                      <a:srgbClr val="6600FF"/>
                                    </a:solidFill>
                                    <a:latin typeface="Cambria Math"/>
                                  </a:rPr>
                                  <m:t>𝒄</m:t>
                                </m:r>
                              </m:e>
                              <m:sub>
                                <m:r>
                                  <a:rPr lang="en-US" altLang="zh-CN" sz="1200" i="1">
                                    <a:solidFill>
                                      <a:srgbClr val="6600FF"/>
                                    </a:solidFill>
                                    <a:latin typeface="Cambria Math"/>
                                  </a:rPr>
                                  <m:t>𝒌</m:t>
                                </m:r>
                              </m:sub>
                            </m:sSub>
                          </m:sub>
                        </m:sSub>
                        <m:d>
                          <m:dPr>
                            <m:ctrlPr>
                              <a:rPr lang="en-US" altLang="zh-CN" sz="1200" i="1">
                                <a:solidFill>
                                  <a:srgbClr val="6600FF"/>
                                </a:solidFill>
                                <a:latin typeface="Cambria Math" panose="02040503050406030204" pitchFamily="18" charset="0"/>
                              </a:rPr>
                            </m:ctrlPr>
                          </m:dPr>
                          <m:e>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𝒙</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𝒛</m:t>
                                </m:r>
                              </m:e>
                              <m:sup>
                                <m:r>
                                  <a:rPr lang="en-US" altLang="zh-CN" sz="1200" i="1">
                                    <a:solidFill>
                                      <a:srgbClr val="6600FF"/>
                                    </a:solidFill>
                                    <a:latin typeface="Cambria Math"/>
                                  </a:rPr>
                                  <m:t> </m:t>
                                </m:r>
                              </m:sup>
                            </m:sSup>
                            <m:r>
                              <a:rPr lang="en-US" altLang="zh-CN" sz="1200" i="1">
                                <a:solidFill>
                                  <a:srgbClr val="6600FF"/>
                                </a:solidFill>
                                <a:latin typeface="Cambria Math"/>
                              </a:rPr>
                              <m:t>, </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𝝀</m:t>
                                </m:r>
                              </m:e>
                              <m:sup>
                                <m:r>
                                  <a:rPr lang="en-US" altLang="zh-CN" sz="1200" i="1">
                                    <a:solidFill>
                                      <a:srgbClr val="6600FF"/>
                                    </a:solidFill>
                                    <a:latin typeface="Cambria Math"/>
                                  </a:rPr>
                                  <m:t>𝒌</m:t>
                                </m:r>
                              </m:sup>
                            </m:sSup>
                          </m:e>
                        </m:d>
                      </m:e>
                    </m:d>
                  </m:oMath>
                </a14:m>
                <a:endParaRPr lang="en-US" altLang="zh-CN" sz="1200" dirty="0">
                  <a:solidFill>
                    <a:srgbClr val="6600FF"/>
                  </a:solidFill>
                </a:endParaRPr>
              </a:p>
              <a:p>
                <a:pPr algn="l"/>
                <a14:m>
                  <m:oMathPara xmlns:m="http://schemas.openxmlformats.org/officeDocument/2006/math">
                    <m:oMathParaPr>
                      <m:jc m:val="left"/>
                    </m:oMathParaPr>
                    <m:oMath xmlns:m="http://schemas.openxmlformats.org/officeDocument/2006/math">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𝒙</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𝝉</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𝒙</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d>
                        <m:dPr>
                          <m:ctrlPr>
                            <a:rPr lang="en-US" altLang="zh-CN" sz="1200" i="1">
                              <a:solidFill>
                                <a:srgbClr val="6600FF"/>
                              </a:solidFill>
                              <a:latin typeface="Cambria Math" panose="02040503050406030204" pitchFamily="18" charset="0"/>
                            </a:rPr>
                          </m:ctrlPr>
                        </m:dPr>
                        <m:e>
                          <m:r>
                            <a:rPr lang="en-US" altLang="zh-CN" sz="1200" i="1">
                              <a:solidFill>
                                <a:srgbClr val="6600FF"/>
                              </a:solidFill>
                              <a:latin typeface="Cambria Math"/>
                            </a:rPr>
                            <m:t>𝟏</m:t>
                          </m:r>
                          <m:r>
                            <a:rPr lang="en-US" altLang="zh-CN" sz="1200" i="1">
                              <a:solidFill>
                                <a:srgbClr val="6600FF"/>
                              </a:solidFill>
                              <a:latin typeface="Cambria Math"/>
                            </a:rPr>
                            <m:t>−</m:t>
                          </m:r>
                          <m:r>
                            <a:rPr lang="en-US" altLang="zh-CN" sz="1200" i="1">
                              <a:solidFill>
                                <a:srgbClr val="6600FF"/>
                              </a:solidFill>
                              <a:latin typeface="Cambria Math"/>
                            </a:rPr>
                            <m:t>𝝉</m:t>
                          </m:r>
                        </m:e>
                      </m:d>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𝒙</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sup>
                      </m:sSup>
                    </m:oMath>
                  </m:oMathPara>
                </a14:m>
                <a:endParaRPr lang="en-US" altLang="zh-CN" sz="1200" i="1" dirty="0">
                  <a:solidFill>
                    <a:srgbClr val="6600FF"/>
                  </a:solidFill>
                  <a:latin typeface="Cambria Math"/>
                </a:endParaRPr>
              </a:p>
              <a:p>
                <a:pPr algn="l"/>
                <a14:m>
                  <m:oMathPara xmlns:m="http://schemas.openxmlformats.org/officeDocument/2006/math">
                    <m:oMathParaPr>
                      <m:jc m:val="left"/>
                    </m:oMathParaPr>
                    <m:oMath xmlns:m="http://schemas.openxmlformats.org/officeDocument/2006/math">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𝒛</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𝝉</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𝒛</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d>
                        <m:dPr>
                          <m:ctrlPr>
                            <a:rPr lang="en-US" altLang="zh-CN" sz="1200" i="1">
                              <a:solidFill>
                                <a:srgbClr val="6600FF"/>
                              </a:solidFill>
                              <a:latin typeface="Cambria Math" panose="02040503050406030204" pitchFamily="18" charset="0"/>
                            </a:rPr>
                          </m:ctrlPr>
                        </m:dPr>
                        <m:e>
                          <m:r>
                            <a:rPr lang="en-US" altLang="zh-CN" sz="1200" i="1">
                              <a:solidFill>
                                <a:srgbClr val="6600FF"/>
                              </a:solidFill>
                              <a:latin typeface="Cambria Math"/>
                            </a:rPr>
                            <m:t>𝟏</m:t>
                          </m:r>
                          <m:r>
                            <a:rPr lang="en-US" altLang="zh-CN" sz="1200" i="1">
                              <a:solidFill>
                                <a:srgbClr val="6600FF"/>
                              </a:solidFill>
                              <a:latin typeface="Cambria Math"/>
                            </a:rPr>
                            <m:t>−</m:t>
                          </m:r>
                          <m:r>
                            <a:rPr lang="en-US" altLang="zh-CN" sz="1200" i="1">
                              <a:solidFill>
                                <a:srgbClr val="6600FF"/>
                              </a:solidFill>
                              <a:latin typeface="Cambria Math"/>
                            </a:rPr>
                            <m:t>𝝉</m:t>
                          </m:r>
                        </m:e>
                      </m:d>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𝒛</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sup>
                      </m:sSup>
                    </m:oMath>
                  </m:oMathPara>
                </a14:m>
                <a:endParaRPr lang="zh-CN" altLang="en-US" sz="1200" dirty="0">
                  <a:solidFill>
                    <a:srgbClr val="6600FF"/>
                  </a:solidFill>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8216875" y="3753197"/>
                <a:ext cx="3096344" cy="864096"/>
              </a:xfrm>
              <a:prstGeom prst="rect">
                <a:avLst/>
              </a:prstGeom>
              <a:blipFill>
                <a:blip r:embed="rId4"/>
                <a:stretch>
                  <a:fillRect b="-699"/>
                </a:stretch>
              </a:blipFill>
              <a:ln w="9525" cap="flat" cmpd="sng" algn="ctr">
                <a:solidFill>
                  <a:schemeClr val="tx1"/>
                </a:solidFill>
                <a:prstDash val="solid"/>
                <a:round/>
                <a:headEnd type="none" w="med" len="med"/>
                <a:tailEnd type="non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bwMode="auto">
              <a:xfrm>
                <a:off x="3404994" y="4473277"/>
                <a:ext cx="5688632" cy="266429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r>
                  <a:rPr lang="en-US" altLang="zh-CN" sz="1200" dirty="0"/>
                  <a:t>Repeat for </a:t>
                </a:r>
                <a:r>
                  <a:rPr lang="en-US" altLang="zh-CN" sz="1200" dirty="0" err="1"/>
                  <a:t>i</a:t>
                </a:r>
                <a:r>
                  <a:rPr lang="en-US" altLang="zh-CN" sz="1200" dirty="0"/>
                  <a:t>=0,1,</a:t>
                </a:r>
                <a14:m>
                  <m:oMath xmlns:m="http://schemas.openxmlformats.org/officeDocument/2006/math">
                    <m:r>
                      <a:rPr lang="en-US" altLang="zh-CN" sz="1200" i="1">
                        <a:latin typeface="Cambria Math"/>
                      </a:rPr>
                      <m:t>⋯</m:t>
                    </m:r>
                  </m:oMath>
                </a14:m>
                <a:endParaRPr lang="en-US" altLang="zh-CN" sz="1200" dirty="0"/>
              </a:p>
              <a:p>
                <a:pPr algn="l"/>
                <a:r>
                  <a:rPr lang="en-US" altLang="zh-CN" sz="1200" dirty="0"/>
                  <a:t>   </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r>
                          <a:rPr lang="en-US" altLang="zh-CN" sz="1200" i="1">
                            <a:latin typeface="Cambria Math"/>
                          </a:rPr>
                          <m:t>+</m:t>
                        </m:r>
                        <m:r>
                          <a:rPr lang="en-US" altLang="zh-CN" sz="1200" i="1">
                            <a:latin typeface="Cambria Math"/>
                          </a:rPr>
                          <m:t>𝟏</m:t>
                        </m:r>
                      </m:sup>
                    </m:sSup>
                    <m:r>
                      <a:rPr lang="en-US" altLang="zh-CN" sz="1200" i="1">
                        <a:latin typeface="Cambria Math"/>
                      </a:rPr>
                      <m:t>∈</m:t>
                    </m:r>
                    <m:r>
                      <a:rPr lang="en-US" altLang="zh-CN" sz="1200" i="1">
                        <a:latin typeface="Cambria Math"/>
                      </a:rPr>
                      <m:t>𝑨𝒓𝒈</m:t>
                    </m:r>
                    <m:r>
                      <a:rPr lang="en-US" altLang="zh-CN" sz="1200" i="1">
                        <a:latin typeface="Cambria Math"/>
                      </a:rPr>
                      <m:t> </m:t>
                    </m:r>
                    <m:r>
                      <a:rPr lang="en-US" altLang="zh-CN" sz="1200" i="1">
                        <a:latin typeface="Cambria Math"/>
                      </a:rPr>
                      <m:t>𝒎𝒊</m:t>
                    </m:r>
                    <m:sSub>
                      <m:sSubPr>
                        <m:ctrlPr>
                          <a:rPr lang="en-US" altLang="zh-CN" sz="1200" i="1">
                            <a:latin typeface="Cambria Math" panose="02040503050406030204" pitchFamily="18" charset="0"/>
                          </a:rPr>
                        </m:ctrlPr>
                      </m:sSubPr>
                      <m:e>
                        <m:r>
                          <a:rPr lang="en-US" altLang="zh-CN" sz="1200" i="1">
                            <a:latin typeface="Cambria Math"/>
                          </a:rPr>
                          <m:t>𝒏</m:t>
                        </m:r>
                      </m:e>
                      <m:sub>
                        <m:r>
                          <a:rPr lang="en-US" altLang="zh-CN" sz="1200" i="1">
                            <a:latin typeface="Cambria Math"/>
                          </a:rPr>
                          <m:t>𝒙</m:t>
                        </m:r>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𝑹</m:t>
                            </m:r>
                          </m:e>
                          <m:sup>
                            <m:r>
                              <a:rPr lang="en-US" altLang="zh-CN" sz="1200" i="1">
                                <a:latin typeface="Cambria Math"/>
                              </a:rPr>
                              <m:t>𝒏</m:t>
                            </m:r>
                          </m:sup>
                        </m:sSup>
                      </m:sub>
                    </m:sSub>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d>
                          <m:dPr>
                            <m:ctrlPr>
                              <a:rPr lang="en-US" altLang="zh-CN" sz="1200" i="1">
                                <a:latin typeface="Cambria Math" panose="02040503050406030204" pitchFamily="18" charset="0"/>
                              </a:rPr>
                            </m:ctrlPr>
                          </m:dPr>
                          <m:e>
                            <m:r>
                              <a:rPr lang="en-US" altLang="zh-CN" sz="1200" i="1">
                                <a:latin typeface="Cambria Math"/>
                              </a:rPr>
                              <m:t>𝒙</m:t>
                            </m:r>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𝒛</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 </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e>
                        </m:d>
                      </m:e>
                    </m:d>
                    <m:r>
                      <a:rPr lang="en-US" altLang="zh-CN" sz="1200" i="1">
                        <a:latin typeface="Cambria Math"/>
                      </a:rPr>
                      <m:t>  </m:t>
                    </m:r>
                  </m:oMath>
                </a14:m>
                <a:endParaRPr lang="en-US" altLang="zh-CN" sz="1200" i="1" dirty="0">
                  <a:latin typeface="Cambria Math"/>
                </a:endParaRPr>
              </a:p>
              <a:p>
                <a:pPr algn="l"/>
                <a:r>
                  <a:rPr lang="en-US" altLang="zh-CN" sz="1200" i="1" dirty="0">
                    <a:latin typeface="Cambria Math"/>
                  </a:rPr>
                  <a:t>      </a:t>
                </a:r>
                <a14:m>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r>
                          <a:rPr lang="en-US" altLang="zh-CN" sz="1200" i="1">
                            <a:latin typeface="Cambria Math"/>
                          </a:rPr>
                          <m:t>+</m:t>
                        </m:r>
                        <m:r>
                          <a:rPr lang="en-US" altLang="zh-CN" sz="1200" i="1">
                            <a:latin typeface="Cambria Math"/>
                          </a:rPr>
                          <m:t>𝟏</m:t>
                        </m:r>
                      </m:sup>
                    </m:sSup>
                    <m:r>
                      <a:rPr lang="en-US" altLang="zh-CN" sz="1200" i="1">
                        <a:latin typeface="Cambria Math"/>
                      </a:rPr>
                      <m:t>∈</m:t>
                    </m:r>
                    <m:r>
                      <a:rPr lang="en-US" altLang="zh-CN" sz="1200" i="1">
                        <a:latin typeface="Cambria Math"/>
                      </a:rPr>
                      <m:t>𝑨𝒓𝒈</m:t>
                    </m:r>
                    <m:r>
                      <a:rPr lang="en-US" altLang="zh-CN" sz="1200" i="1">
                        <a:latin typeface="Cambria Math"/>
                      </a:rPr>
                      <m:t> </m:t>
                    </m:r>
                    <m:r>
                      <a:rPr lang="en-US" altLang="zh-CN" sz="1200" i="1">
                        <a:latin typeface="Cambria Math"/>
                      </a:rPr>
                      <m:t>𝒎𝒊</m:t>
                    </m:r>
                    <m:sSub>
                      <m:sSubPr>
                        <m:ctrlPr>
                          <a:rPr lang="en-US" altLang="zh-CN" sz="1200" i="1">
                            <a:latin typeface="Cambria Math" panose="02040503050406030204" pitchFamily="18" charset="0"/>
                          </a:rPr>
                        </m:ctrlPr>
                      </m:sSubPr>
                      <m:e>
                        <m:r>
                          <a:rPr lang="en-US" altLang="zh-CN" sz="1200" i="1">
                            <a:latin typeface="Cambria Math"/>
                          </a:rPr>
                          <m:t>𝒏</m:t>
                        </m:r>
                      </m:e>
                      <m:sub>
                        <m:r>
                          <a:rPr lang="en-US" altLang="zh-CN" sz="1200" i="1">
                            <a:latin typeface="Cambria Math"/>
                          </a:rPr>
                          <m:t>𝒛</m:t>
                        </m:r>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𝑹</m:t>
                            </m:r>
                          </m:e>
                          <m:sup>
                            <m:r>
                              <a:rPr lang="en-US" altLang="zh-CN" sz="1200" i="1">
                                <a:latin typeface="Cambria Math"/>
                              </a:rPr>
                              <m:t>𝒎</m:t>
                            </m:r>
                          </m:sup>
                        </m:sSup>
                      </m:sub>
                    </m:sSub>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d>
                          <m:dPr>
                            <m:ctrlPr>
                              <a:rPr lang="en-US" altLang="zh-CN" sz="1200" i="1">
                                <a:latin typeface="Cambria Math" panose="02040503050406030204" pitchFamily="18" charset="0"/>
                              </a:rPr>
                            </m:ctrlPr>
                          </m:dPr>
                          <m:e>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𝒙</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 </m:t>
                                </m:r>
                              </m:sup>
                            </m:sSup>
                            <m:r>
                              <a:rPr lang="en-US" altLang="zh-CN" sz="1200" i="1">
                                <a:latin typeface="Cambria Math"/>
                              </a:rPr>
                              <m:t>, </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e>
                        </m:d>
                      </m:e>
                    </m:d>
                  </m:oMath>
                </a14:m>
                <a:endParaRPr lang="en-US" altLang="zh-CN" sz="1200" dirty="0"/>
              </a:p>
              <a:p>
                <a:pPr algn="l"/>
                <a14:m>
                  <m:oMathPara xmlns:m="http://schemas.openxmlformats.org/officeDocument/2006/math">
                    <m:oMathParaPr>
                      <m:jc m:val="left"/>
                    </m:oMathParaPr>
                    <m:oMath xmlns:m="http://schemas.openxmlformats.org/officeDocument/2006/math">
                      <m:r>
                        <a:rPr lang="en-US" altLang="zh-CN" sz="1200" i="1">
                          <a:solidFill>
                            <a:srgbClr val="6600FF"/>
                          </a:solidFill>
                          <a:latin typeface="Cambria Math"/>
                        </a:rPr>
                        <m:t>      </m:t>
                      </m:r>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𝒙</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𝝉</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𝒙</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d>
                        <m:dPr>
                          <m:ctrlPr>
                            <a:rPr lang="en-US" altLang="zh-CN" sz="1200" i="1">
                              <a:solidFill>
                                <a:srgbClr val="6600FF"/>
                              </a:solidFill>
                              <a:latin typeface="Cambria Math" panose="02040503050406030204" pitchFamily="18" charset="0"/>
                            </a:rPr>
                          </m:ctrlPr>
                        </m:dPr>
                        <m:e>
                          <m:r>
                            <a:rPr lang="en-US" altLang="zh-CN" sz="1200" i="1">
                              <a:solidFill>
                                <a:srgbClr val="6600FF"/>
                              </a:solidFill>
                              <a:latin typeface="Cambria Math"/>
                            </a:rPr>
                            <m:t>𝟏</m:t>
                          </m:r>
                          <m:r>
                            <a:rPr lang="en-US" altLang="zh-CN" sz="1200" i="1">
                              <a:solidFill>
                                <a:srgbClr val="6600FF"/>
                              </a:solidFill>
                              <a:latin typeface="Cambria Math"/>
                            </a:rPr>
                            <m:t>−</m:t>
                          </m:r>
                          <m:r>
                            <a:rPr lang="en-US" altLang="zh-CN" sz="1200" i="1">
                              <a:solidFill>
                                <a:srgbClr val="6600FF"/>
                              </a:solidFill>
                              <a:latin typeface="Cambria Math"/>
                            </a:rPr>
                            <m:t>𝝉</m:t>
                          </m:r>
                        </m:e>
                      </m:d>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𝒙</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sup>
                      </m:sSup>
                    </m:oMath>
                  </m:oMathPara>
                </a14:m>
                <a:endParaRPr lang="en-US" altLang="zh-CN" sz="1200" i="1" dirty="0">
                  <a:solidFill>
                    <a:srgbClr val="6600FF"/>
                  </a:solidFill>
                  <a:latin typeface="Cambria Math"/>
                </a:endParaRPr>
              </a:p>
              <a:p>
                <a:pPr algn="l"/>
                <a14:m>
                  <m:oMathPara xmlns:m="http://schemas.openxmlformats.org/officeDocument/2006/math">
                    <m:oMathParaPr>
                      <m:jc m:val="left"/>
                    </m:oMathParaPr>
                    <m:oMath xmlns:m="http://schemas.openxmlformats.org/officeDocument/2006/math">
                      <m:r>
                        <a:rPr lang="en-US" altLang="zh-CN" sz="1200" i="1">
                          <a:solidFill>
                            <a:srgbClr val="6600FF"/>
                          </a:solidFill>
                          <a:latin typeface="Cambria Math"/>
                        </a:rPr>
                        <m:t>      </m:t>
                      </m:r>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𝒛</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r>
                        <a:rPr lang="en-US" altLang="zh-CN" sz="1200" i="1">
                          <a:solidFill>
                            <a:srgbClr val="6600FF"/>
                          </a:solidFill>
                          <a:latin typeface="Cambria Math"/>
                        </a:rPr>
                        <m:t>𝝉</m:t>
                      </m:r>
                      <m:sSup>
                        <m:sSupPr>
                          <m:ctrlPr>
                            <a:rPr lang="en-US" altLang="zh-CN" sz="1200" i="1">
                              <a:solidFill>
                                <a:srgbClr val="6600FF"/>
                              </a:solidFill>
                              <a:latin typeface="Cambria Math" panose="02040503050406030204" pitchFamily="18" charset="0"/>
                            </a:rPr>
                          </m:ctrlPr>
                        </m:sSupPr>
                        <m:e>
                          <m:r>
                            <a:rPr lang="en-US" altLang="zh-CN" sz="1200" i="1">
                              <a:solidFill>
                                <a:srgbClr val="6600FF"/>
                              </a:solidFill>
                              <a:latin typeface="Cambria Math"/>
                            </a:rPr>
                            <m:t>𝒛</m:t>
                          </m:r>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r>
                            <a:rPr lang="en-US" altLang="zh-CN" sz="1200" i="1">
                              <a:solidFill>
                                <a:srgbClr val="6600FF"/>
                              </a:solidFill>
                              <a:latin typeface="Cambria Math"/>
                            </a:rPr>
                            <m:t>+</m:t>
                          </m:r>
                          <m:r>
                            <a:rPr lang="en-US" altLang="zh-CN" sz="1200" i="1">
                              <a:solidFill>
                                <a:srgbClr val="6600FF"/>
                              </a:solidFill>
                              <a:latin typeface="Cambria Math"/>
                            </a:rPr>
                            <m:t>𝟏</m:t>
                          </m:r>
                        </m:sup>
                      </m:sSup>
                      <m:r>
                        <a:rPr lang="en-US" altLang="zh-CN" sz="1200" i="1">
                          <a:solidFill>
                            <a:srgbClr val="6600FF"/>
                          </a:solidFill>
                          <a:latin typeface="Cambria Math"/>
                        </a:rPr>
                        <m:t>+</m:t>
                      </m:r>
                      <m:d>
                        <m:dPr>
                          <m:ctrlPr>
                            <a:rPr lang="en-US" altLang="zh-CN" sz="1200" i="1">
                              <a:solidFill>
                                <a:srgbClr val="6600FF"/>
                              </a:solidFill>
                              <a:latin typeface="Cambria Math" panose="02040503050406030204" pitchFamily="18" charset="0"/>
                            </a:rPr>
                          </m:ctrlPr>
                        </m:dPr>
                        <m:e>
                          <m:r>
                            <a:rPr lang="en-US" altLang="zh-CN" sz="1200" i="1">
                              <a:solidFill>
                                <a:srgbClr val="6600FF"/>
                              </a:solidFill>
                              <a:latin typeface="Cambria Math"/>
                            </a:rPr>
                            <m:t>𝟏</m:t>
                          </m:r>
                          <m:r>
                            <a:rPr lang="en-US" altLang="zh-CN" sz="1200" i="1">
                              <a:solidFill>
                                <a:srgbClr val="6600FF"/>
                              </a:solidFill>
                              <a:latin typeface="Cambria Math"/>
                            </a:rPr>
                            <m:t>−</m:t>
                          </m:r>
                          <m:r>
                            <a:rPr lang="en-US" altLang="zh-CN" sz="1200" i="1">
                              <a:solidFill>
                                <a:srgbClr val="6600FF"/>
                              </a:solidFill>
                              <a:latin typeface="Cambria Math"/>
                            </a:rPr>
                            <m:t>𝝉</m:t>
                          </m:r>
                        </m:e>
                      </m:d>
                      <m:sSup>
                        <m:sSupPr>
                          <m:ctrlPr>
                            <a:rPr lang="en-US" altLang="zh-CN" sz="1200" i="1">
                              <a:solidFill>
                                <a:srgbClr val="6600FF"/>
                              </a:solidFill>
                              <a:latin typeface="Cambria Math" panose="02040503050406030204" pitchFamily="18" charset="0"/>
                            </a:rPr>
                          </m:ctrlPr>
                        </m:sSupPr>
                        <m:e>
                          <m:acc>
                            <m:accPr>
                              <m:chr m:val="̅"/>
                              <m:ctrlPr>
                                <a:rPr lang="en-US" altLang="zh-CN" sz="1200" i="1">
                                  <a:solidFill>
                                    <a:srgbClr val="6600FF"/>
                                  </a:solidFill>
                                  <a:latin typeface="Cambria Math" panose="02040503050406030204" pitchFamily="18" charset="0"/>
                                </a:rPr>
                              </m:ctrlPr>
                            </m:accPr>
                            <m:e>
                              <m:r>
                                <a:rPr lang="en-US" altLang="zh-CN" sz="1200" i="1">
                                  <a:solidFill>
                                    <a:srgbClr val="6600FF"/>
                                  </a:solidFill>
                                  <a:latin typeface="Cambria Math"/>
                                </a:rPr>
                                <m:t>𝒛</m:t>
                              </m:r>
                            </m:e>
                          </m:acc>
                        </m:e>
                        <m:sup>
                          <m:r>
                            <a:rPr lang="en-US" altLang="zh-CN" sz="1200" i="1">
                              <a:solidFill>
                                <a:srgbClr val="6600FF"/>
                              </a:solidFill>
                              <a:latin typeface="Cambria Math"/>
                            </a:rPr>
                            <m:t>𝒌</m:t>
                          </m:r>
                          <m:r>
                            <a:rPr lang="en-US" altLang="zh-CN" sz="1200" i="1">
                              <a:solidFill>
                                <a:srgbClr val="6600FF"/>
                              </a:solidFill>
                              <a:latin typeface="Cambria Math"/>
                            </a:rPr>
                            <m:t>,</m:t>
                          </m:r>
                          <m:r>
                            <a:rPr lang="en-US" altLang="zh-CN" sz="1200" i="1">
                              <a:solidFill>
                                <a:srgbClr val="6600FF"/>
                              </a:solidFill>
                              <a:latin typeface="Cambria Math"/>
                            </a:rPr>
                            <m:t>𝒊</m:t>
                          </m:r>
                        </m:sup>
                      </m:sSup>
                    </m:oMath>
                  </m:oMathPara>
                </a14:m>
                <a:endParaRPr lang="en-US" altLang="zh-CN" sz="1200" dirty="0"/>
              </a:p>
              <a:p>
                <a:pPr algn="l"/>
                <a:r>
                  <a:rPr lang="en-US" altLang="zh-CN" sz="1200" dirty="0"/>
                  <a:t>Until </a:t>
                </a:r>
                <a:r>
                  <a:rPr lang="zh-CN" altLang="en-US" sz="1200" dirty="0"/>
                  <a:t>存在</a:t>
                </a:r>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a:rPr>
                          <m:t>(</m:t>
                        </m:r>
                        <m:r>
                          <a:rPr lang="en-US" altLang="zh-CN" sz="1200" i="1">
                            <a:latin typeface="Cambria Math"/>
                          </a:rPr>
                          <m:t>𝒚</m:t>
                        </m:r>
                      </m:e>
                      <m:sub>
                        <m:r>
                          <a:rPr lang="en-US" altLang="zh-CN" sz="1200" i="1">
                            <a:latin typeface="Cambria Math"/>
                          </a:rPr>
                          <m:t>𝒙</m:t>
                        </m:r>
                      </m:sub>
                      <m:sup>
                        <m:r>
                          <a:rPr lang="en-US" altLang="zh-CN" sz="1200" i="1">
                            <a:latin typeface="Cambria Math"/>
                          </a:rPr>
                          <m:t>𝒌</m:t>
                        </m:r>
                      </m:sup>
                    </m:sSub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𝒛</m:t>
                        </m:r>
                      </m:sub>
                      <m:sup>
                        <m:r>
                          <a:rPr lang="en-US" altLang="zh-CN" sz="1200" i="1">
                            <a:latin typeface="Cambria Math"/>
                          </a:rPr>
                          <m:t>𝒌</m:t>
                        </m:r>
                      </m:sup>
                    </m:sSubSup>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m:t>
                        </m:r>
                      </m:e>
                      <m:sub>
                        <m:r>
                          <a:rPr lang="en-US" altLang="zh-CN" sz="1200" i="1">
                            <a:latin typeface="Cambria Math"/>
                          </a:rPr>
                          <m:t>𝒙</m:t>
                        </m:r>
                        <m:r>
                          <a:rPr lang="en-US" altLang="zh-CN" sz="1200" i="1">
                            <a:latin typeface="Cambria Math"/>
                          </a:rPr>
                          <m:t>,</m:t>
                        </m:r>
                        <m:r>
                          <a:rPr lang="en-US" altLang="zh-CN" sz="1200" i="1">
                            <a:latin typeface="Cambria Math"/>
                          </a:rPr>
                          <m:t>𝒛</m:t>
                        </m:r>
                      </m:sub>
                    </m:sSub>
                    <m:sSub>
                      <m:sSubPr>
                        <m:ctrlPr>
                          <a:rPr lang="en-US" altLang="zh-CN" sz="1200" i="1">
                            <a:latin typeface="Cambria Math" panose="02040503050406030204" pitchFamily="18" charset="0"/>
                          </a:rPr>
                        </m:ctrlPr>
                      </m:sSubPr>
                      <m:e>
                        <m:r>
                          <a:rPr lang="en-US" altLang="zh-CN" sz="1200" i="1">
                            <a:latin typeface="Cambria Math"/>
                          </a:rPr>
                          <m:t>𝑳</m:t>
                        </m:r>
                      </m:e>
                      <m:sub>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ub>
                    </m:sSub>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𝒙</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𝒛</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r>
                      <a:rPr lang="en-US" altLang="zh-CN" sz="1200" i="1">
                        <a:latin typeface="Cambria Math"/>
                      </a:rPr>
                      <m:t>)</m:t>
                    </m:r>
                  </m:oMath>
                </a14:m>
                <a:r>
                  <a:rPr lang="en-US" altLang="zh-CN" sz="1200" dirty="0"/>
                  <a:t> </a:t>
                </a:r>
                <a:r>
                  <a:rPr lang="zh-CN" altLang="en-US" sz="1200" dirty="0"/>
                  <a:t>且</a:t>
                </a:r>
                <a:endParaRPr lang="en-US" altLang="zh-CN" sz="1200" dirty="0"/>
              </a:p>
              <a:p>
                <a:pPr algn="l"/>
                <a14:m>
                  <m:oMathPara xmlns:m="http://schemas.openxmlformats.org/officeDocument/2006/math">
                    <m:oMathParaPr>
                      <m:jc m:val="left"/>
                    </m:oMathParaPr>
                    <m:oMath xmlns:m="http://schemas.openxmlformats.org/officeDocument/2006/math">
                      <m:f>
                        <m:fPr>
                          <m:ctrlPr>
                            <a:rPr lang="en-US" altLang="zh-CN" sz="1200" i="1">
                              <a:latin typeface="Cambria Math" panose="02040503050406030204" pitchFamily="18" charset="0"/>
                            </a:rPr>
                          </m:ctrlPr>
                        </m:fPr>
                        <m:num>
                          <m:r>
                            <a:rPr lang="en-US" altLang="zh-CN" sz="1200" i="1">
                              <a:latin typeface="Cambria Math"/>
                            </a:rPr>
                            <m:t>𝟐</m:t>
                          </m:r>
                        </m:num>
                        <m:den>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den>
                      </m:f>
                      <m:r>
                        <m:rPr>
                          <m:lit/>
                        </m:rPr>
                        <a:rPr lang="en-US" altLang="zh-CN" sz="1200" i="1">
                          <a:latin typeface="Cambria Math"/>
                        </a:rPr>
                        <m:t>|</m:t>
                      </m:r>
                      <m:d>
                        <m:dPr>
                          <m:begChr m:val="〈"/>
                          <m:endChr m:val="〉"/>
                          <m:ctrlPr>
                            <a:rPr lang="en-US" altLang="zh-CN" sz="1200" i="1">
                              <a:latin typeface="Cambria Math" panose="02040503050406030204" pitchFamily="18" charset="0"/>
                            </a:rPr>
                          </m:ctrlPr>
                        </m:dPr>
                        <m:e>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𝒙</m:t>
                              </m:r>
                            </m:sub>
                            <m:sup>
                              <m:r>
                                <a:rPr lang="en-US" altLang="zh-CN" sz="1200" i="1">
                                  <a:latin typeface="Cambria Math"/>
                                </a:rPr>
                                <m:t>𝒌</m:t>
                              </m:r>
                            </m:sup>
                          </m:sSub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𝒙</m:t>
                              </m:r>
                            </m:sub>
                            <m:sup>
                              <m:r>
                                <a:rPr lang="en-US" altLang="zh-CN" sz="1200" i="1">
                                  <a:latin typeface="Cambria Math"/>
                                </a:rPr>
                                <m:t>𝒌</m:t>
                              </m:r>
                            </m:sup>
                          </m:sSubSup>
                        </m:e>
                      </m:d>
                      <m:r>
                        <a:rPr lang="en-US" altLang="zh-CN" sz="1200" i="1">
                          <a:latin typeface="Cambria Math"/>
                        </a:rPr>
                        <m:t>+</m:t>
                      </m:r>
                      <m:d>
                        <m:dPr>
                          <m:begChr m:val="⟨"/>
                          <m:endChr m:val="⟩"/>
                          <m:ctrlPr>
                            <a:rPr lang="en-US" altLang="zh-CN" sz="1200" i="1">
                              <a:latin typeface="Cambria Math" panose="02040503050406030204" pitchFamily="18" charset="0"/>
                            </a:rPr>
                          </m:ctrlPr>
                        </m:dPr>
                        <m:e>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𝒛</m:t>
                              </m:r>
                            </m:sub>
                            <m:sup>
                              <m:r>
                                <a:rPr lang="en-US" altLang="zh-CN" sz="1200" i="1">
                                  <a:latin typeface="Cambria Math"/>
                                </a:rPr>
                                <m:t>𝒌</m:t>
                              </m:r>
                            </m:sup>
                          </m:sSubSup>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𝒛</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𝒛</m:t>
                              </m:r>
                            </m:sub>
                            <m:sup>
                              <m:r>
                                <a:rPr lang="en-US" altLang="zh-CN" sz="1200" i="1">
                                  <a:latin typeface="Cambria Math"/>
                                </a:rPr>
                                <m:t>𝒌</m:t>
                              </m:r>
                            </m:sup>
                          </m:sSubSup>
                        </m:e>
                      </m:d>
                      <m:r>
                        <m:rPr>
                          <m:lit/>
                        </m:rPr>
                        <a:rPr lang="en-US" altLang="zh-CN" sz="1200" i="1">
                          <a:latin typeface="Cambria Math"/>
                        </a:rPr>
                        <m:t>|</m:t>
                      </m:r>
                      <m:r>
                        <a:rPr lang="en-US" altLang="zh-CN" sz="1200" i="1">
                          <a:latin typeface="Cambria Math"/>
                        </a:rPr>
                        <m:t>+</m:t>
                      </m:r>
                      <m:r>
                        <m:rPr>
                          <m:lit/>
                        </m:rP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𝒙</m:t>
                          </m:r>
                        </m:sub>
                        <m:sup>
                          <m:r>
                            <a:rPr lang="en-US" altLang="zh-CN" sz="1200" i="1">
                              <a:latin typeface="Cambria Math"/>
                            </a:rPr>
                            <m:t>𝒌</m:t>
                          </m:r>
                        </m:sup>
                      </m:sSubSup>
                      <m:r>
                        <m:rPr>
                          <m:lit/>
                        </m:rPr>
                        <a:rPr lang="en-US" altLang="zh-CN" sz="1200" i="1">
                          <a:latin typeface="Cambria Math"/>
                        </a:rPr>
                        <m:t>|</m:t>
                      </m:r>
                      <m:sSup>
                        <m:sSupPr>
                          <m:ctrlPr>
                            <a:rPr lang="en-US" altLang="zh-CN" sz="1200" i="1">
                              <a:latin typeface="Cambria Math" panose="02040503050406030204" pitchFamily="18" charset="0"/>
                            </a:rPr>
                          </m:ctrlPr>
                        </m:sSupPr>
                        <m:e>
                          <m:r>
                            <m:rPr>
                              <m:lit/>
                            </m:rPr>
                            <a:rPr lang="en-US" altLang="zh-CN" sz="1200" i="1">
                              <a:latin typeface="Cambria Math"/>
                            </a:rPr>
                            <m:t>|</m:t>
                          </m:r>
                        </m:e>
                        <m:sup>
                          <m:r>
                            <a:rPr lang="en-US" altLang="zh-CN" sz="1200" i="1">
                              <a:latin typeface="Cambria Math"/>
                            </a:rPr>
                            <m:t>𝟐</m:t>
                          </m:r>
                        </m:sup>
                      </m:sSup>
                      <m:r>
                        <a:rPr lang="en-US" altLang="zh-CN" sz="1200" i="1">
                          <a:latin typeface="Cambria Math"/>
                        </a:rPr>
                        <m:t>+</m:t>
                      </m:r>
                      <m:r>
                        <m:rPr>
                          <m:lit/>
                        </m:rP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𝒛</m:t>
                          </m:r>
                        </m:sub>
                        <m:sup>
                          <m:r>
                            <a:rPr lang="en-US" altLang="zh-CN" sz="1200" i="1">
                              <a:latin typeface="Cambria Math"/>
                            </a:rPr>
                            <m:t>𝒌</m:t>
                          </m:r>
                        </m:sup>
                      </m:sSubSup>
                      <m:r>
                        <m:rPr>
                          <m:lit/>
                        </m:rPr>
                        <a:rPr lang="en-US" altLang="zh-CN" sz="1200" i="1">
                          <a:latin typeface="Cambria Math"/>
                        </a:rPr>
                        <m:t>|</m:t>
                      </m:r>
                      <m:sSup>
                        <m:sSupPr>
                          <m:ctrlPr>
                            <a:rPr lang="en-US" altLang="zh-CN" sz="1200" i="1">
                              <a:latin typeface="Cambria Math" panose="02040503050406030204" pitchFamily="18" charset="0"/>
                            </a:rPr>
                          </m:ctrlPr>
                        </m:sSupPr>
                        <m:e>
                          <m:r>
                            <m:rPr>
                              <m:lit/>
                            </m:rPr>
                            <a:rPr lang="en-US" altLang="zh-CN" sz="1200" i="1">
                              <a:latin typeface="Cambria Math"/>
                            </a:rPr>
                            <m:t>|</m:t>
                          </m:r>
                        </m:e>
                        <m:sup>
                          <m:r>
                            <a:rPr lang="en-US" altLang="zh-CN" sz="1200" i="1">
                              <a:latin typeface="Cambria Math"/>
                            </a:rPr>
                            <m:t>𝟐</m:t>
                          </m:r>
                        </m:sup>
                      </m:sSup>
                      <m:r>
                        <a:rPr lang="en-US" altLang="zh-CN" sz="1200" i="1">
                          <a:latin typeface="Cambria Math"/>
                        </a:rPr>
                        <m:t>≤</m:t>
                      </m:r>
                      <m:r>
                        <a:rPr lang="en-US" altLang="zh-CN" sz="1200" i="1">
                          <a:latin typeface="Cambria Math"/>
                        </a:rPr>
                        <m:t>𝝈</m:t>
                      </m:r>
                      <m:r>
                        <m:rPr>
                          <m:lit/>
                        </m:rPr>
                        <a:rPr lang="en-US" altLang="zh-CN" sz="1200" i="1">
                          <a:latin typeface="Cambria Math"/>
                        </a:rPr>
                        <m:t>||</m:t>
                      </m:r>
                      <m:r>
                        <a:rPr lang="en-US" altLang="zh-CN" sz="1200" i="1">
                          <a:latin typeface="Cambria Math"/>
                        </a:rPr>
                        <m:t>𝑴</m:t>
                      </m:r>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𝒊</m:t>
                          </m:r>
                        </m:sup>
                      </m:sSup>
                      <m:r>
                        <m:rPr>
                          <m:lit/>
                        </m:rPr>
                        <a:rPr lang="en-US" altLang="zh-CN" sz="1200" i="1">
                          <a:latin typeface="Cambria Math"/>
                        </a:rPr>
                        <m:t>|</m:t>
                      </m:r>
                      <m:sSup>
                        <m:sSupPr>
                          <m:ctrlPr>
                            <a:rPr lang="en-US" altLang="zh-CN" sz="1200" i="1">
                              <a:latin typeface="Cambria Math" panose="02040503050406030204" pitchFamily="18" charset="0"/>
                            </a:rPr>
                          </m:ctrlPr>
                        </m:sSupPr>
                        <m:e>
                          <m:r>
                            <m:rPr>
                              <m:lit/>
                            </m:rPr>
                            <a:rPr lang="en-US" altLang="zh-CN" sz="1200" i="1">
                              <a:latin typeface="Cambria Math"/>
                            </a:rPr>
                            <m:t>|</m:t>
                          </m:r>
                        </m:e>
                        <m:sup>
                          <m:r>
                            <a:rPr lang="en-US" altLang="zh-CN" sz="1200" i="1">
                              <a:latin typeface="Cambria Math"/>
                            </a:rPr>
                            <m:t>𝟐</m:t>
                          </m:r>
                        </m:sup>
                      </m:sSup>
                      <m:r>
                        <a:rPr lang="en-US" altLang="zh-CN" sz="1050" i="1">
                          <a:solidFill>
                            <a:srgbClr val="FF0000"/>
                          </a:solidFill>
                          <a:latin typeface="Cambria Math"/>
                        </a:rPr>
                        <m:t>(</m:t>
                      </m:r>
                      <m:r>
                        <a:rPr lang="en-US" altLang="zh-CN" sz="1050" i="1">
                          <a:solidFill>
                            <a:srgbClr val="FF0000"/>
                          </a:solidFill>
                          <a:latin typeface="Cambria Math"/>
                        </a:rPr>
                        <m:t>𝒆</m:t>
                      </m:r>
                      <m:r>
                        <a:rPr lang="en-US" altLang="zh-CN" sz="1050" i="1">
                          <a:solidFill>
                            <a:srgbClr val="FF0000"/>
                          </a:solidFill>
                          <a:latin typeface="Cambria Math"/>
                        </a:rPr>
                        <m:t>𝟓𝟕</m:t>
                      </m:r>
                      <m:r>
                        <a:rPr lang="en-US" altLang="zh-CN" sz="1050" i="1">
                          <a:solidFill>
                            <a:srgbClr val="FF0000"/>
                          </a:solidFill>
                          <a:latin typeface="Cambria Math"/>
                        </a:rPr>
                        <m:t>)</m:t>
                      </m:r>
                    </m:oMath>
                  </m:oMathPara>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r>
                            <a:rPr lang="en-US" altLang="zh-CN" sz="1200" i="1">
                              <a:latin typeface="Cambria Math"/>
                            </a:rPr>
                            <m:t>+</m:t>
                          </m:r>
                          <m:r>
                            <a:rPr lang="en-US" altLang="zh-CN" sz="1200" i="1">
                              <a:latin typeface="Cambria Math"/>
                            </a:rPr>
                            <m:t>𝟏</m:t>
                          </m:r>
                        </m:sup>
                      </m:sSup>
                      <m:r>
                        <a:rPr lang="en-US" altLang="zh-CN" sz="1200" i="1">
                          <a:latin typeface="Cambria Math"/>
                        </a:rPr>
                        <m:t>=</m:t>
                      </m:r>
                      <m:sSup>
                        <m:sSupPr>
                          <m:ctrlPr>
                            <a:rPr lang="en-US" altLang="zh-CN" sz="1200" i="1">
                              <a:latin typeface="Cambria Math" panose="02040503050406030204" pitchFamily="18" charset="0"/>
                            </a:rPr>
                          </m:ctrlPr>
                        </m:sSupPr>
                        <m:e>
                          <m:r>
                            <a:rPr lang="en-US" altLang="zh-CN" sz="1200" i="1">
                              <a:latin typeface="Cambria Math"/>
                            </a:rPr>
                            <m:t>𝝀</m:t>
                          </m:r>
                        </m:e>
                        <m:sup>
                          <m:r>
                            <a:rPr lang="en-US" altLang="zh-CN" sz="1200" i="1">
                              <a:latin typeface="Cambria Math"/>
                            </a:rPr>
                            <m:t>𝒌</m:t>
                          </m:r>
                        </m:sup>
                      </m:sSup>
                      <m:r>
                        <a:rPr lang="en-US" altLang="zh-CN" sz="1200" i="1">
                          <a:latin typeface="Cambria Math"/>
                        </a:rPr>
                        <m:t>+</m:t>
                      </m:r>
                      <m:sSub>
                        <m:sSubPr>
                          <m:ctrlPr>
                            <a:rPr lang="en-US" altLang="zh-CN" sz="1200" i="1">
                              <a:latin typeface="Cambria Math" panose="02040503050406030204" pitchFamily="18" charset="0"/>
                            </a:rPr>
                          </m:ctrlPr>
                        </m:sSubPr>
                        <m:e>
                          <m:sSub>
                            <m:sSubPr>
                              <m:ctrlPr>
                                <a:rPr lang="en-US" altLang="zh-CN" sz="1200" i="1">
                                  <a:latin typeface="Cambria Math" panose="02040503050406030204" pitchFamily="18" charset="0"/>
                                </a:rPr>
                              </m:ctrlPr>
                            </m:sSubPr>
                            <m:e>
                              <m:r>
                                <a:rPr lang="en-US" altLang="zh-CN" sz="1200" i="1">
                                  <a:latin typeface="Cambria Math"/>
                                </a:rPr>
                                <m:t>𝝆</m:t>
                              </m:r>
                            </m:e>
                            <m:sub>
                              <m:r>
                                <a:rPr lang="en-US" altLang="zh-CN" sz="1200" i="1">
                                  <a:latin typeface="Cambria Math"/>
                                </a:rPr>
                                <m:t>𝒌</m:t>
                              </m:r>
                            </m:sub>
                          </m:sSub>
                          <m:r>
                            <a:rPr lang="en-US" altLang="zh-CN" sz="1200" i="1">
                              <a:latin typeface="Cambria Math"/>
                            </a:rPr>
                            <m:t>𝒄</m:t>
                          </m:r>
                        </m:e>
                        <m:sub>
                          <m:r>
                            <a:rPr lang="en-US" altLang="zh-CN" sz="1200" i="1">
                              <a:latin typeface="Cambria Math"/>
                            </a:rPr>
                            <m:t>𝒌</m:t>
                          </m:r>
                        </m:sub>
                      </m:sSub>
                      <m:d>
                        <m:dPr>
                          <m:ctrlPr>
                            <a:rPr lang="en-US" altLang="zh-CN" sz="1200" i="1">
                              <a:latin typeface="Cambria Math" panose="02040503050406030204" pitchFamily="18" charset="0"/>
                            </a:rPr>
                          </m:ctrlPr>
                        </m:dPr>
                        <m:e>
                          <m:r>
                            <a:rPr lang="en-US" altLang="zh-CN" sz="1200" i="1">
                              <a:latin typeface="Cambria Math"/>
                            </a:rPr>
                            <m:t>𝑴</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𝒙</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𝒛</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e>
                      </m:d>
                    </m:oMath>
                  </m:oMathPara>
                </a14:m>
                <a:endParaRPr lang="en-US" altLang="zh-CN" sz="1200" dirty="0"/>
              </a:p>
              <a:p>
                <a:pPr/>
                <a14:m>
                  <m:oMathPara xmlns:m="http://schemas.openxmlformats.org/officeDocument/2006/math">
                    <m:oMathParaPr>
                      <m:jc m:val="left"/>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𝒙</m:t>
                          </m:r>
                        </m:sub>
                        <m:sup>
                          <m:r>
                            <a:rPr lang="en-US" altLang="zh-CN" sz="1200" i="1">
                              <a:latin typeface="Cambria Math"/>
                            </a:rPr>
                            <m:t>𝒌</m:t>
                          </m:r>
                          <m:r>
                            <a:rPr lang="en-US" altLang="zh-CN" sz="1200" i="1">
                              <a:latin typeface="Cambria Math"/>
                            </a:rPr>
                            <m:t>+</m:t>
                          </m:r>
                          <m:r>
                            <a:rPr lang="en-US" altLang="zh-CN" sz="1200" i="1">
                              <a:latin typeface="Cambria Math"/>
                            </a:rPr>
                            <m:t>𝟏</m:t>
                          </m:r>
                        </m:sup>
                      </m:sSub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𝒙</m:t>
                          </m:r>
                        </m:sub>
                        <m:sup>
                          <m:r>
                            <a:rPr lang="en-US" altLang="zh-CN" sz="1200" i="1">
                              <a:latin typeface="Cambria Math"/>
                            </a:rPr>
                            <m:t>𝒌</m:t>
                          </m:r>
                        </m:sup>
                      </m:sSubSup>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𝒙</m:t>
                          </m:r>
                        </m:sub>
                        <m:sup>
                          <m:r>
                            <a:rPr lang="en-US" altLang="zh-CN" sz="1200" i="1">
                              <a:latin typeface="Cambria Math"/>
                            </a:rPr>
                            <m:t>𝒌</m:t>
                          </m:r>
                        </m:sup>
                      </m:sSubSup>
                    </m:oMath>
                  </m:oMathPara>
                </a14:m>
                <a:endParaRPr lang="en-US" altLang="zh-CN" sz="1200" dirty="0"/>
              </a:p>
              <a:p>
                <a:pPr/>
                <a14:m>
                  <m:oMathPara xmlns:m="http://schemas.openxmlformats.org/officeDocument/2006/math">
                    <m:oMathParaPr>
                      <m:jc m:val="left"/>
                    </m:oMathParaPr>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𝒛</m:t>
                          </m:r>
                        </m:sub>
                        <m:sup>
                          <m:r>
                            <a:rPr lang="en-US" altLang="zh-CN" sz="1200" i="1">
                              <a:latin typeface="Cambria Math"/>
                            </a:rPr>
                            <m:t>𝒌</m:t>
                          </m:r>
                          <m:r>
                            <a:rPr lang="en-US" altLang="zh-CN" sz="1200" i="1">
                              <a:latin typeface="Cambria Math"/>
                            </a:rPr>
                            <m:t>+</m:t>
                          </m:r>
                          <m:r>
                            <a:rPr lang="en-US" altLang="zh-CN" sz="1200" i="1">
                              <a:latin typeface="Cambria Math"/>
                            </a:rPr>
                            <m:t>𝟏</m:t>
                          </m:r>
                        </m:sup>
                      </m:sSubSup>
                      <m:r>
                        <a:rPr lang="en-US" altLang="zh-CN" sz="1200" i="1">
                          <a:latin typeface="Cambria Math"/>
                        </a:rPr>
                        <m:t>=</m:t>
                      </m:r>
                      <m:sSubSup>
                        <m:sSubSupPr>
                          <m:ctrlPr>
                            <a:rPr lang="en-US" altLang="zh-CN" sz="1200" i="1">
                              <a:latin typeface="Cambria Math" panose="02040503050406030204" pitchFamily="18" charset="0"/>
                            </a:rPr>
                          </m:ctrlPr>
                        </m:sSubSupPr>
                        <m:e>
                          <m:r>
                            <a:rPr lang="en-US" altLang="zh-CN" sz="1200" i="1">
                              <a:latin typeface="Cambria Math"/>
                            </a:rPr>
                            <m:t>𝒘</m:t>
                          </m:r>
                        </m:e>
                        <m:sub>
                          <m:r>
                            <a:rPr lang="en-US" altLang="zh-CN" sz="1200" i="1">
                              <a:latin typeface="Cambria Math"/>
                            </a:rPr>
                            <m:t>𝒛</m:t>
                          </m:r>
                        </m:sub>
                        <m:sup>
                          <m:r>
                            <a:rPr lang="en-US" altLang="zh-CN" sz="1200" i="1">
                              <a:latin typeface="Cambria Math"/>
                            </a:rPr>
                            <m:t>𝒌</m:t>
                          </m:r>
                        </m:sup>
                      </m:sSubSup>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𝒄</m:t>
                          </m:r>
                        </m:e>
                        <m:sub>
                          <m:r>
                            <a:rPr lang="en-US" altLang="zh-CN" sz="1200" i="1">
                              <a:latin typeface="Cambria Math"/>
                            </a:rPr>
                            <m:t>𝒌</m:t>
                          </m:r>
                        </m:sub>
                      </m:sSub>
                      <m:sSubSup>
                        <m:sSubSupPr>
                          <m:ctrlPr>
                            <a:rPr lang="en-US" altLang="zh-CN" sz="1200" i="1">
                              <a:latin typeface="Cambria Math" panose="02040503050406030204" pitchFamily="18" charset="0"/>
                            </a:rPr>
                          </m:ctrlPr>
                        </m:sSubSupPr>
                        <m:e>
                          <m:r>
                            <a:rPr lang="en-US" altLang="zh-CN" sz="1200" i="1">
                              <a:latin typeface="Cambria Math"/>
                            </a:rPr>
                            <m:t>𝒚</m:t>
                          </m:r>
                        </m:e>
                        <m:sub>
                          <m:r>
                            <a:rPr lang="en-US" altLang="zh-CN" sz="1200" i="1">
                              <a:latin typeface="Cambria Math"/>
                            </a:rPr>
                            <m:t>𝒛</m:t>
                          </m:r>
                        </m:sub>
                        <m:sup>
                          <m:r>
                            <a:rPr lang="en-US" altLang="zh-CN" sz="1200" i="1">
                              <a:latin typeface="Cambria Math"/>
                            </a:rPr>
                            <m:t>𝒌</m:t>
                          </m:r>
                        </m:sup>
                      </m:sSubSup>
                    </m:oMath>
                  </m:oMathPara>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𝒙</m:t>
                          </m:r>
                        </m:e>
                        <m:sup>
                          <m:r>
                            <a:rPr lang="en-US" altLang="zh-CN" sz="1200" i="1">
                              <a:latin typeface="Cambria Math"/>
                            </a:rPr>
                            <m:t>𝒌</m:t>
                          </m:r>
                          <m:r>
                            <a:rPr lang="en-US" altLang="zh-CN" sz="1200" i="1">
                              <a:latin typeface="Cambria Math"/>
                            </a:rPr>
                            <m:t>+</m:t>
                          </m:r>
                          <m:r>
                            <a:rPr lang="en-US" altLang="zh-CN" sz="1200" i="1">
                              <a:latin typeface="Cambria Math"/>
                            </a:rPr>
                            <m:t>𝟏</m:t>
                          </m:r>
                          <m:r>
                            <a:rPr lang="en-US" altLang="zh-CN" sz="1200" i="1">
                              <a:latin typeface="Cambria Math"/>
                            </a:rPr>
                            <m:t>,</m:t>
                          </m:r>
                          <m:r>
                            <a:rPr lang="en-US" altLang="zh-CN" sz="1200" i="1">
                              <a:latin typeface="Cambria Math"/>
                            </a:rPr>
                            <m:t>𝟎</m:t>
                          </m:r>
                        </m:sup>
                      </m:sSup>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𝒙</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oMath>
                  </m:oMathPara>
                </a14:m>
                <a:endParaRPr lang="en-US" altLang="zh-CN" sz="1200" dirty="0"/>
              </a:p>
              <a:p>
                <a:pPr algn="l"/>
                <a14:m>
                  <m:oMathPara xmlns:m="http://schemas.openxmlformats.org/officeDocument/2006/math">
                    <m:oMathParaPr>
                      <m:jc m:val="left"/>
                    </m:oMathParaPr>
                    <m:oMath xmlns:m="http://schemas.openxmlformats.org/officeDocument/2006/math">
                      <m:sSup>
                        <m:sSupPr>
                          <m:ctrlPr>
                            <a:rPr lang="en-US" altLang="zh-CN" sz="1200" i="1">
                              <a:latin typeface="Cambria Math" panose="02040503050406030204" pitchFamily="18" charset="0"/>
                            </a:rPr>
                          </m:ctrlPr>
                        </m:sSupPr>
                        <m:e>
                          <m:r>
                            <a:rPr lang="en-US" altLang="zh-CN" sz="1200" i="1">
                              <a:latin typeface="Cambria Math"/>
                            </a:rPr>
                            <m:t>𝒛</m:t>
                          </m:r>
                        </m:e>
                        <m:sup>
                          <m:r>
                            <a:rPr lang="en-US" altLang="zh-CN" sz="1200" i="1">
                              <a:latin typeface="Cambria Math"/>
                            </a:rPr>
                            <m:t>𝒌</m:t>
                          </m:r>
                          <m:r>
                            <a:rPr lang="en-US" altLang="zh-CN" sz="1200" i="1">
                              <a:latin typeface="Cambria Math"/>
                            </a:rPr>
                            <m:t>+</m:t>
                          </m:r>
                          <m:r>
                            <a:rPr lang="en-US" altLang="zh-CN" sz="1200" i="1">
                              <a:latin typeface="Cambria Math"/>
                            </a:rPr>
                            <m:t>𝟏</m:t>
                          </m:r>
                          <m:r>
                            <a:rPr lang="en-US" altLang="zh-CN" sz="1200" i="1">
                              <a:latin typeface="Cambria Math"/>
                            </a:rPr>
                            <m:t>,</m:t>
                          </m:r>
                          <m:r>
                            <a:rPr lang="en-US" altLang="zh-CN" sz="1200" i="1">
                              <a:latin typeface="Cambria Math"/>
                            </a:rPr>
                            <m:t>𝟎</m:t>
                          </m:r>
                        </m:sup>
                      </m:sSup>
                      <m:r>
                        <a:rPr lang="en-US" altLang="zh-CN" sz="1200" i="1">
                          <a:latin typeface="Cambria Math"/>
                        </a:rPr>
                        <m:t>=</m:t>
                      </m:r>
                      <m:sSup>
                        <m:sSupPr>
                          <m:ctrlPr>
                            <a:rPr lang="en-US" altLang="zh-CN" sz="1200" i="1">
                              <a:latin typeface="Cambria Math" panose="02040503050406030204" pitchFamily="18" charset="0"/>
                            </a:rPr>
                          </m:ctrlPr>
                        </m:sSupPr>
                        <m:e>
                          <m:acc>
                            <m:accPr>
                              <m:chr m:val="̅"/>
                              <m:ctrlPr>
                                <a:rPr lang="en-US" altLang="zh-CN" sz="1200" i="1">
                                  <a:latin typeface="Cambria Math" panose="02040503050406030204" pitchFamily="18" charset="0"/>
                                </a:rPr>
                              </m:ctrlPr>
                            </m:accPr>
                            <m:e>
                              <m:r>
                                <a:rPr lang="en-US" altLang="zh-CN" sz="1200" i="1">
                                  <a:latin typeface="Cambria Math"/>
                                </a:rPr>
                                <m:t>𝒛</m:t>
                              </m:r>
                            </m:e>
                          </m:acc>
                        </m:e>
                        <m:sup>
                          <m:r>
                            <a:rPr lang="en-US" altLang="zh-CN" sz="1200" i="1">
                              <a:latin typeface="Cambria Math"/>
                            </a:rPr>
                            <m:t>𝒌</m:t>
                          </m:r>
                          <m:r>
                            <a:rPr lang="en-US" altLang="zh-CN" sz="1200" i="1">
                              <a:latin typeface="Cambria Math"/>
                            </a:rPr>
                            <m:t>,</m:t>
                          </m:r>
                          <m:r>
                            <a:rPr lang="en-US" altLang="zh-CN" sz="1200" i="1">
                              <a:latin typeface="Cambria Math"/>
                            </a:rPr>
                            <m:t>𝒊</m:t>
                          </m:r>
                        </m:sup>
                      </m:sSup>
                    </m:oMath>
                  </m:oMathPara>
                </a14:m>
                <a:endParaRPr lang="en-US" altLang="zh-CN" sz="1200" dirty="0"/>
              </a:p>
              <a:p>
                <a:pPr algn="l"/>
                <a:endParaRPr lang="zh-CN" altLang="en-US" sz="1200" dirty="0"/>
              </a:p>
            </p:txBody>
          </p:sp>
        </mc:Choice>
        <mc:Fallback xmlns="">
          <p:sp>
            <p:nvSpPr>
              <p:cNvPr id="7" name="Rectangle 6"/>
              <p:cNvSpPr>
                <a:spLocks noRot="1" noChangeAspect="1" noMove="1" noResize="1" noEditPoints="1" noAdjustHandles="1" noChangeArrowheads="1" noChangeShapeType="1" noTextEdit="1"/>
              </p:cNvSpPr>
              <p:nvPr/>
            </p:nvSpPr>
            <p:spPr bwMode="auto">
              <a:xfrm>
                <a:off x="3404994" y="4473277"/>
                <a:ext cx="5688632" cy="2664296"/>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449031366"/>
      </p:ext>
    </p:extLst>
  </p:cSld>
  <p:clrMapOvr>
    <a:masterClrMapping/>
  </p:clrMapOvr>
  <p:transition spd="med">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ADMM</a:t>
            </a:r>
            <a:r>
              <a:rPr lang="zh-CN" altLang="en-US" dirty="0"/>
              <a:t>和近似</a:t>
            </a:r>
            <a:r>
              <a:rPr lang="en-US" altLang="zh-CN" dirty="0"/>
              <a:t>ALM</a:t>
            </a:r>
            <a:r>
              <a:rPr lang="zh-CN" altLang="en-US" dirty="0"/>
              <a:t>方法的比较</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结论</a:t>
                </a:r>
                <a:endParaRPr lang="en-US" altLang="zh-CN" sz="2800" dirty="0"/>
              </a:p>
              <a:p>
                <a:pPr lvl="1"/>
                <a:r>
                  <a:rPr lang="zh-CN" altLang="en-US" sz="2400" dirty="0"/>
                  <a:t>对</a:t>
                </a:r>
                <a:r>
                  <a:rPr lang="en-US" altLang="zh-CN" sz="2400" dirty="0"/>
                  <a:t>Lasso</a:t>
                </a:r>
                <a:r>
                  <a:rPr lang="zh-CN" altLang="en-US" sz="2400" dirty="0"/>
                  <a:t>问题，</a:t>
                </a:r>
                <a:r>
                  <a:rPr lang="en-US" altLang="zh-CN" sz="2400" dirty="0"/>
                  <a:t>ADMM</a:t>
                </a:r>
                <a:r>
                  <a:rPr lang="zh-CN" altLang="en-US" sz="2400" dirty="0"/>
                  <a:t>方法的外部迭代</a:t>
                </a:r>
                <a:r>
                  <a:rPr lang="en-US" altLang="zh-CN" sz="2400" dirty="0"/>
                  <a:t>/</a:t>
                </a:r>
                <a:r>
                  <a:rPr lang="zh-CN" altLang="en-US" sz="2400" dirty="0"/>
                  <a:t>乘子调整数目大约是</a:t>
                </a:r>
                <a:r>
                  <a:rPr lang="en-US" altLang="zh-CN" sz="2400" dirty="0"/>
                  <a:t>GS-RE</a:t>
                </a:r>
                <a:r>
                  <a:rPr lang="zh-CN" altLang="en-US" sz="2400" dirty="0"/>
                  <a:t>，</a:t>
                </a:r>
                <a:r>
                  <a:rPr lang="en-US" altLang="zh-CN" sz="2400" dirty="0"/>
                  <a:t>DQA-RE</a:t>
                </a:r>
                <a:r>
                  <a:rPr lang="zh-CN" altLang="en-US" sz="2400" dirty="0"/>
                  <a:t>的</a:t>
                </a:r>
                <a:r>
                  <a:rPr lang="en-US" altLang="zh-CN" sz="2400" dirty="0"/>
                  <a:t>4</a:t>
                </a:r>
                <a:r>
                  <a:rPr lang="zh-CN" altLang="en-US" sz="2400" dirty="0"/>
                  <a:t>倍左右，但内部迭代累积数目</a:t>
                </a:r>
                <a:r>
                  <a:rPr lang="en-US" altLang="zh-CN" sz="2400" dirty="0"/>
                  <a:t>(</a:t>
                </a:r>
                <a:r>
                  <a:rPr lang="zh-CN" altLang="en-US" sz="2400" dirty="0"/>
                  <a:t>或者对</a:t>
                </a:r>
                <a14:m>
                  <m:oMath xmlns:m="http://schemas.openxmlformats.org/officeDocument/2006/math">
                    <m:r>
                      <a:rPr lang="en-US" altLang="zh-CN" sz="2400" i="1">
                        <a:latin typeface="Cambria Math"/>
                      </a:rPr>
                      <m:t>𝒙</m:t>
                    </m:r>
                    <m:r>
                      <a:rPr lang="en-US" altLang="zh-CN" sz="2400" i="1">
                        <a:latin typeface="Cambria Math"/>
                      </a:rPr>
                      <m:t>,</m:t>
                    </m:r>
                    <m:r>
                      <a:rPr lang="en-US" altLang="zh-CN" sz="2400" i="1">
                        <a:latin typeface="Cambria Math"/>
                      </a:rPr>
                      <m:t>𝒛</m:t>
                    </m:r>
                  </m:oMath>
                </a14:m>
                <a:r>
                  <a:rPr lang="zh-CN" altLang="en-US" sz="2400" dirty="0"/>
                  <a:t>的最小化</a:t>
                </a:r>
                <a:r>
                  <a:rPr lang="en-US" altLang="zh-CN" sz="2400" dirty="0"/>
                  <a:t>)</a:t>
                </a:r>
                <a:r>
                  <a:rPr lang="zh-CN" altLang="en-US" sz="2400" dirty="0"/>
                  <a:t>为</a:t>
                </a:r>
                <a:r>
                  <a:rPr lang="en-US" altLang="zh-CN" sz="2400" dirty="0"/>
                  <a:t>GS-RE</a:t>
                </a:r>
                <a:r>
                  <a:rPr lang="zh-CN" altLang="en-US" sz="2400" dirty="0"/>
                  <a:t>，</a:t>
                </a:r>
                <a:r>
                  <a:rPr lang="en-US" altLang="zh-CN" sz="2400" dirty="0"/>
                  <a:t>DQA-RE</a:t>
                </a:r>
                <a:r>
                  <a:rPr lang="zh-CN" altLang="en-US" sz="2400" dirty="0"/>
                  <a:t>的</a:t>
                </a:r>
                <a:r>
                  <a:rPr lang="en-US" altLang="zh-CN" sz="2400" dirty="0"/>
                  <a:t>1/3</a:t>
                </a:r>
                <a:r>
                  <a:rPr lang="zh-CN" altLang="en-US" sz="2400" dirty="0"/>
                  <a:t>左右，</a:t>
                </a:r>
                <a:r>
                  <a:rPr lang="en-US" altLang="zh-CN" sz="2400" dirty="0"/>
                  <a:t>GS</a:t>
                </a:r>
                <a:r>
                  <a:rPr lang="zh-CN" altLang="en-US" sz="2400" dirty="0"/>
                  <a:t>，</a:t>
                </a:r>
                <a:r>
                  <a:rPr lang="en-US" altLang="zh-CN" sz="2400" dirty="0"/>
                  <a:t>DQA</a:t>
                </a:r>
                <a:r>
                  <a:rPr lang="zh-CN" altLang="en-US" sz="2400" dirty="0"/>
                  <a:t>则高出至少</a:t>
                </a:r>
                <a:r>
                  <a:rPr lang="en-US" altLang="zh-CN" sz="2400" dirty="0"/>
                  <a:t>2</a:t>
                </a:r>
                <a:r>
                  <a:rPr lang="zh-CN" altLang="en-US" sz="2400" dirty="0"/>
                  <a:t>个量级，而且</a:t>
                </a:r>
                <a:r>
                  <a:rPr lang="en-US" altLang="zh-CN" sz="2400" dirty="0"/>
                  <a:t>GS-RE</a:t>
                </a:r>
                <a:r>
                  <a:rPr lang="zh-CN" altLang="en-US" sz="2400" dirty="0"/>
                  <a:t>比</a:t>
                </a:r>
                <a:r>
                  <a:rPr lang="en-US" altLang="zh-CN" sz="2400" dirty="0"/>
                  <a:t>DQA-RE</a:t>
                </a:r>
                <a:r>
                  <a:rPr lang="zh-CN" altLang="en-US" sz="2400" dirty="0"/>
                  <a:t>更有效一些。</a:t>
                </a:r>
                <a:endParaRPr lang="en-US" altLang="zh-CN" sz="2400" dirty="0"/>
              </a:p>
              <a:p>
                <a:pPr lvl="1"/>
                <a:r>
                  <a:rPr lang="zh-CN" altLang="en-US" sz="2400" dirty="0"/>
                  <a:t>解决问题的整体迭代数目来说，</a:t>
                </a:r>
                <a:r>
                  <a:rPr lang="en-US" altLang="zh-CN" sz="2400" dirty="0"/>
                  <a:t>ADMM</a:t>
                </a:r>
                <a:r>
                  <a:rPr lang="zh-CN" altLang="en-US" sz="2400" dirty="0"/>
                  <a:t>要远小于其他的方法。并且</a:t>
                </a:r>
                <a:r>
                  <a:rPr lang="en-US" altLang="zh-CN" sz="2400" dirty="0"/>
                  <a:t>GS</a:t>
                </a:r>
                <a:r>
                  <a:rPr lang="zh-CN" altLang="en-US" sz="2400" dirty="0"/>
                  <a:t>方法平均每次外部迭代需要的内部迭代数大约为</a:t>
                </a:r>
                <a:r>
                  <a:rPr lang="en-US" altLang="zh-CN" sz="2400" dirty="0"/>
                  <a:t>5000</a:t>
                </a:r>
                <a:r>
                  <a:rPr lang="zh-CN" altLang="en-US" sz="2400" dirty="0"/>
                  <a:t>次，而</a:t>
                </a:r>
                <a:r>
                  <a:rPr lang="en-US" altLang="zh-CN" sz="2400" dirty="0"/>
                  <a:t>ADMM</a:t>
                </a:r>
                <a:r>
                  <a:rPr lang="zh-CN" altLang="en-US" sz="2400" dirty="0"/>
                  <a:t>仅仅要求</a:t>
                </a:r>
                <a:r>
                  <a:rPr lang="en-US" altLang="zh-CN" sz="2400" dirty="0"/>
                  <a:t>2244</a:t>
                </a:r>
                <a:r>
                  <a:rPr lang="zh-CN" altLang="en-US" sz="2400" dirty="0"/>
                  <a:t>次来解决最困难的问题。</a:t>
                </a:r>
                <a:endParaRPr lang="en-US" altLang="zh-CN" sz="2400" dirty="0"/>
              </a:p>
              <a:p>
                <a:pPr lvl="1"/>
                <a:r>
                  <a:rPr lang="zh-CN" altLang="en-US" sz="2400" dirty="0"/>
                  <a:t>块坐标最小化</a:t>
                </a:r>
                <a:r>
                  <a:rPr lang="en-US" altLang="zh-CN" sz="2400" dirty="0"/>
                  <a:t>(Block-Coordinate Minimization)</a:t>
                </a:r>
                <a:r>
                  <a:rPr lang="zh-CN" altLang="en-US" sz="2400" dirty="0"/>
                  <a:t>是一个对</a:t>
                </a:r>
                <a:r>
                  <a:rPr lang="en-US" altLang="zh-CN" sz="2400" dirty="0"/>
                  <a:t>Lasso</a:t>
                </a:r>
                <a:r>
                  <a:rPr lang="zh-CN" altLang="en-US" sz="2400" dirty="0"/>
                  <a:t>问题很无效的算法；</a:t>
                </a:r>
                <a:r>
                  <a:rPr lang="en-US" altLang="zh-CN" sz="2400" dirty="0"/>
                  <a:t>ADMM</a:t>
                </a:r>
                <a:r>
                  <a:rPr lang="zh-CN" altLang="en-US" sz="2400" dirty="0"/>
                  <a:t>不是在增广拉格朗日框架内块</a:t>
                </a:r>
                <a:r>
                  <a:rPr lang="en-US" altLang="zh-CN" sz="2400" dirty="0"/>
                  <a:t>Gauss-</a:t>
                </a:r>
                <a:r>
                  <a:rPr lang="en-US" altLang="zh-CN" sz="2400" dirty="0" err="1"/>
                  <a:t>seidel</a:t>
                </a:r>
                <a:r>
                  <a:rPr lang="zh-CN" altLang="en-US" sz="2400" dirty="0"/>
                  <a:t>的一个应用，而是表面上看起来像</a:t>
                </a:r>
                <a:r>
                  <a:rPr lang="en-US" altLang="zh-CN" sz="2400" dirty="0"/>
                  <a:t>Gauss-Seidel</a:t>
                </a:r>
                <a:r>
                  <a:rPr lang="zh-CN" altLang="en-US" sz="2400" dirty="0"/>
                  <a:t>块坐标最小化，而实际上非常不同的一个算法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447240"/>
      </p:ext>
    </p:extLst>
  </p:cSld>
  <p:clrMapOvr>
    <a:masterClrMapping/>
  </p:clrMapOvr>
  <p:transition spd="med">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启发式智能优化算法</a:t>
            </a:r>
            <a:r>
              <a:rPr lang="en-US" altLang="zh-CN" dirty="0"/>
              <a:t>	</a:t>
            </a:r>
            <a:endParaRPr lang="zh-CN" altLang="en-US" dirty="0"/>
          </a:p>
        </p:txBody>
      </p:sp>
      <p:sp>
        <p:nvSpPr>
          <p:cNvPr id="3" name="Content Placeholder 2"/>
          <p:cNvSpPr>
            <a:spLocks noGrp="1"/>
          </p:cNvSpPr>
          <p:nvPr>
            <p:ph idx="1"/>
          </p:nvPr>
        </p:nvSpPr>
        <p:spPr/>
        <p:txBody>
          <a:bodyPr/>
          <a:lstStyle/>
          <a:p>
            <a:r>
              <a:rPr lang="zh-CN" altLang="en-US" dirty="0"/>
              <a:t>最优化算法</a:t>
            </a:r>
            <a:endParaRPr lang="en-US" altLang="zh-CN" dirty="0"/>
          </a:p>
          <a:p>
            <a:pPr lvl="1"/>
            <a:r>
              <a:rPr lang="zh-CN" altLang="en-US" dirty="0"/>
              <a:t>求解该问题的每个实例的解</a:t>
            </a:r>
            <a:endParaRPr lang="en-US" altLang="zh-CN" dirty="0"/>
          </a:p>
          <a:p>
            <a:pPr lvl="1"/>
            <a:r>
              <a:rPr lang="zh-CN" altLang="en-US" dirty="0"/>
              <a:t>尤其是线性规划，凸规划问题</a:t>
            </a:r>
            <a:endParaRPr lang="en-US" altLang="zh-CN" dirty="0"/>
          </a:p>
          <a:p>
            <a:pPr lvl="1"/>
            <a:r>
              <a:rPr lang="zh-CN" altLang="en-US" dirty="0"/>
              <a:t>但多次强调，需要在精度和速度之间做均衡！</a:t>
            </a:r>
            <a:endParaRPr lang="en-US" altLang="zh-CN" dirty="0"/>
          </a:p>
          <a:p>
            <a:r>
              <a:rPr lang="zh-CN" altLang="en-US" dirty="0"/>
              <a:t>启发式算法（</a:t>
            </a:r>
            <a:r>
              <a:rPr lang="en-US" altLang="zh-CN" dirty="0" err="1"/>
              <a:t>heuresitc</a:t>
            </a:r>
            <a:r>
              <a:rPr lang="zh-CN" altLang="en-US" dirty="0"/>
              <a:t>）</a:t>
            </a:r>
            <a:endParaRPr lang="en-US" altLang="zh-CN" dirty="0"/>
          </a:p>
          <a:p>
            <a:pPr lvl="1"/>
            <a:r>
              <a:rPr lang="zh-CN" altLang="en-US" dirty="0"/>
              <a:t>一种技术，使得在可接受的计算费用内寻找到最好的解，但不一定能保证所得解的可行性和最优性</a:t>
            </a:r>
            <a:endParaRPr lang="en-US" altLang="zh-CN" dirty="0"/>
          </a:p>
          <a:p>
            <a:pPr lvl="1"/>
            <a:r>
              <a:rPr lang="zh-CN" altLang="en-US" dirty="0"/>
              <a:t>甚至在多数情况下，无法阐述所得解同最优解的近似程度</a:t>
            </a:r>
            <a:endParaRPr lang="en-US" altLang="zh-CN" dirty="0"/>
          </a:p>
          <a:p>
            <a:pPr lvl="1"/>
            <a:r>
              <a:rPr lang="zh-CN" altLang="en-US" dirty="0"/>
              <a:t>例如</a:t>
            </a:r>
            <a:r>
              <a:rPr lang="en-US" altLang="zh-CN" dirty="0"/>
              <a:t>TSP</a:t>
            </a:r>
            <a:r>
              <a:rPr lang="zh-CN" altLang="en-US" dirty="0"/>
              <a:t>问题（旅行商问题）</a:t>
            </a:r>
          </a:p>
        </p:txBody>
      </p:sp>
      <p:graphicFrame>
        <p:nvGraphicFramePr>
          <p:cNvPr id="4" name="Table 3"/>
          <p:cNvGraphicFramePr>
            <a:graphicFrameLocks noGrp="1"/>
          </p:cNvGraphicFramePr>
          <p:nvPr/>
        </p:nvGraphicFramePr>
        <p:xfrm>
          <a:off x="2096196" y="5697413"/>
          <a:ext cx="9145017" cy="792480"/>
        </p:xfrm>
        <a:graphic>
          <a:graphicData uri="http://schemas.openxmlformats.org/drawingml/2006/table">
            <a:tbl>
              <a:tblPr firstRow="1" bandRow="1">
                <a:tableStyleId>{5C22544A-7EE6-4342-B048-85BDC9FD1C3A}</a:tableStyleId>
              </a:tblPr>
              <a:tblGrid>
                <a:gridCol w="1016113">
                  <a:extLst>
                    <a:ext uri="{9D8B030D-6E8A-4147-A177-3AD203B41FA5}">
                      <a16:colId xmlns:a16="http://schemas.microsoft.com/office/drawing/2014/main" val="20000"/>
                    </a:ext>
                  </a:extLst>
                </a:gridCol>
                <a:gridCol w="1016113">
                  <a:extLst>
                    <a:ext uri="{9D8B030D-6E8A-4147-A177-3AD203B41FA5}">
                      <a16:colId xmlns:a16="http://schemas.microsoft.com/office/drawing/2014/main" val="20001"/>
                    </a:ext>
                  </a:extLst>
                </a:gridCol>
                <a:gridCol w="1016113">
                  <a:extLst>
                    <a:ext uri="{9D8B030D-6E8A-4147-A177-3AD203B41FA5}">
                      <a16:colId xmlns:a16="http://schemas.microsoft.com/office/drawing/2014/main" val="20002"/>
                    </a:ext>
                  </a:extLst>
                </a:gridCol>
                <a:gridCol w="1016113">
                  <a:extLst>
                    <a:ext uri="{9D8B030D-6E8A-4147-A177-3AD203B41FA5}">
                      <a16:colId xmlns:a16="http://schemas.microsoft.com/office/drawing/2014/main" val="20003"/>
                    </a:ext>
                  </a:extLst>
                </a:gridCol>
                <a:gridCol w="1016113">
                  <a:extLst>
                    <a:ext uri="{9D8B030D-6E8A-4147-A177-3AD203B41FA5}">
                      <a16:colId xmlns:a16="http://schemas.microsoft.com/office/drawing/2014/main" val="20004"/>
                    </a:ext>
                  </a:extLst>
                </a:gridCol>
                <a:gridCol w="1016113">
                  <a:extLst>
                    <a:ext uri="{9D8B030D-6E8A-4147-A177-3AD203B41FA5}">
                      <a16:colId xmlns:a16="http://schemas.microsoft.com/office/drawing/2014/main" val="20005"/>
                    </a:ext>
                  </a:extLst>
                </a:gridCol>
                <a:gridCol w="1016113">
                  <a:extLst>
                    <a:ext uri="{9D8B030D-6E8A-4147-A177-3AD203B41FA5}">
                      <a16:colId xmlns:a16="http://schemas.microsoft.com/office/drawing/2014/main" val="20006"/>
                    </a:ext>
                  </a:extLst>
                </a:gridCol>
                <a:gridCol w="1016113">
                  <a:extLst>
                    <a:ext uri="{9D8B030D-6E8A-4147-A177-3AD203B41FA5}">
                      <a16:colId xmlns:a16="http://schemas.microsoft.com/office/drawing/2014/main" val="20007"/>
                    </a:ext>
                  </a:extLst>
                </a:gridCol>
                <a:gridCol w="1016113">
                  <a:extLst>
                    <a:ext uri="{9D8B030D-6E8A-4147-A177-3AD203B41FA5}">
                      <a16:colId xmlns:a16="http://schemas.microsoft.com/office/drawing/2014/main" val="20008"/>
                    </a:ext>
                  </a:extLst>
                </a:gridCol>
              </a:tblGrid>
              <a:tr h="370840">
                <a:tc>
                  <a:txBody>
                    <a:bodyPr/>
                    <a:lstStyle/>
                    <a:p>
                      <a:r>
                        <a:rPr lang="zh-CN" altLang="en-US" sz="2000" dirty="0">
                          <a:solidFill>
                            <a:srgbClr val="FF0000"/>
                          </a:solidFill>
                        </a:rPr>
                        <a:t>城市数</a:t>
                      </a:r>
                    </a:p>
                  </a:txBody>
                  <a:tcPr/>
                </a:tc>
                <a:tc>
                  <a:txBody>
                    <a:bodyPr/>
                    <a:lstStyle/>
                    <a:p>
                      <a:r>
                        <a:rPr lang="en-US" altLang="zh-CN" sz="2000" dirty="0">
                          <a:solidFill>
                            <a:srgbClr val="FF0000"/>
                          </a:solidFill>
                        </a:rPr>
                        <a:t>24</a:t>
                      </a:r>
                      <a:endParaRPr lang="zh-CN" altLang="en-US" sz="2000" dirty="0">
                        <a:solidFill>
                          <a:srgbClr val="FF0000"/>
                        </a:solidFill>
                      </a:endParaRPr>
                    </a:p>
                  </a:txBody>
                  <a:tcPr/>
                </a:tc>
                <a:tc>
                  <a:txBody>
                    <a:bodyPr/>
                    <a:lstStyle/>
                    <a:p>
                      <a:r>
                        <a:rPr lang="en-US" altLang="zh-CN" sz="2000" dirty="0">
                          <a:solidFill>
                            <a:srgbClr val="FF0000"/>
                          </a:solidFill>
                        </a:rPr>
                        <a:t>25</a:t>
                      </a:r>
                      <a:endParaRPr lang="zh-CN" altLang="en-US" sz="2000" dirty="0">
                        <a:solidFill>
                          <a:srgbClr val="FF0000"/>
                        </a:solidFill>
                      </a:endParaRPr>
                    </a:p>
                  </a:txBody>
                  <a:tcPr/>
                </a:tc>
                <a:tc>
                  <a:txBody>
                    <a:bodyPr/>
                    <a:lstStyle/>
                    <a:p>
                      <a:r>
                        <a:rPr lang="en-US" altLang="zh-CN" sz="2000" dirty="0">
                          <a:solidFill>
                            <a:srgbClr val="FF0000"/>
                          </a:solidFill>
                        </a:rPr>
                        <a:t>26</a:t>
                      </a:r>
                      <a:endParaRPr lang="zh-CN" altLang="en-US" sz="2000" dirty="0">
                        <a:solidFill>
                          <a:srgbClr val="FF0000"/>
                        </a:solidFill>
                      </a:endParaRPr>
                    </a:p>
                  </a:txBody>
                  <a:tcPr/>
                </a:tc>
                <a:tc>
                  <a:txBody>
                    <a:bodyPr/>
                    <a:lstStyle/>
                    <a:p>
                      <a:r>
                        <a:rPr lang="en-US" altLang="zh-CN" sz="2000" dirty="0">
                          <a:solidFill>
                            <a:srgbClr val="FF0000"/>
                          </a:solidFill>
                        </a:rPr>
                        <a:t>27</a:t>
                      </a:r>
                      <a:endParaRPr lang="zh-CN" altLang="en-US" sz="2000" dirty="0">
                        <a:solidFill>
                          <a:srgbClr val="FF0000"/>
                        </a:solidFill>
                      </a:endParaRPr>
                    </a:p>
                  </a:txBody>
                  <a:tcPr/>
                </a:tc>
                <a:tc>
                  <a:txBody>
                    <a:bodyPr/>
                    <a:lstStyle/>
                    <a:p>
                      <a:r>
                        <a:rPr lang="en-US" altLang="zh-CN" sz="2000" dirty="0">
                          <a:solidFill>
                            <a:srgbClr val="FF0000"/>
                          </a:solidFill>
                        </a:rPr>
                        <a:t>28</a:t>
                      </a:r>
                      <a:endParaRPr lang="zh-CN" altLang="en-US" sz="2000" dirty="0">
                        <a:solidFill>
                          <a:srgbClr val="FF0000"/>
                        </a:solidFill>
                      </a:endParaRPr>
                    </a:p>
                  </a:txBody>
                  <a:tcPr/>
                </a:tc>
                <a:tc>
                  <a:txBody>
                    <a:bodyPr/>
                    <a:lstStyle/>
                    <a:p>
                      <a:r>
                        <a:rPr lang="en-US" altLang="zh-CN" sz="2000" dirty="0">
                          <a:solidFill>
                            <a:srgbClr val="FF0000"/>
                          </a:solidFill>
                        </a:rPr>
                        <a:t>29</a:t>
                      </a:r>
                      <a:endParaRPr lang="zh-CN" altLang="en-US" sz="2000" dirty="0">
                        <a:solidFill>
                          <a:srgbClr val="FF0000"/>
                        </a:solidFill>
                      </a:endParaRPr>
                    </a:p>
                  </a:txBody>
                  <a:tcPr/>
                </a:tc>
                <a:tc>
                  <a:txBody>
                    <a:bodyPr/>
                    <a:lstStyle/>
                    <a:p>
                      <a:r>
                        <a:rPr lang="en-US" altLang="zh-CN" sz="2000" dirty="0">
                          <a:solidFill>
                            <a:srgbClr val="FF0000"/>
                          </a:solidFill>
                        </a:rPr>
                        <a:t>30</a:t>
                      </a:r>
                      <a:endParaRPr lang="zh-CN" altLang="en-US" sz="2000" dirty="0">
                        <a:solidFill>
                          <a:srgbClr val="FF0000"/>
                        </a:solidFill>
                      </a:endParaRPr>
                    </a:p>
                  </a:txBody>
                  <a:tcPr/>
                </a:tc>
                <a:tc>
                  <a:txBody>
                    <a:bodyPr/>
                    <a:lstStyle/>
                    <a:p>
                      <a:r>
                        <a:rPr lang="en-US" altLang="zh-CN" sz="2000" dirty="0">
                          <a:solidFill>
                            <a:srgbClr val="FF0000"/>
                          </a:solidFill>
                        </a:rPr>
                        <a:t>31</a:t>
                      </a:r>
                      <a:endParaRPr lang="zh-CN" altLang="en-US" sz="2000" dirty="0">
                        <a:solidFill>
                          <a:srgbClr val="FF0000"/>
                        </a:solidFill>
                      </a:endParaRPr>
                    </a:p>
                  </a:txBody>
                  <a:tcPr/>
                </a:tc>
                <a:extLst>
                  <a:ext uri="{0D108BD9-81ED-4DB2-BD59-A6C34878D82A}">
                    <a16:rowId xmlns:a16="http://schemas.microsoft.com/office/drawing/2014/main" val="10000"/>
                  </a:ext>
                </a:extLst>
              </a:tr>
              <a:tr h="370840">
                <a:tc>
                  <a:txBody>
                    <a:bodyPr/>
                    <a:lstStyle/>
                    <a:p>
                      <a:r>
                        <a:rPr lang="zh-CN" altLang="en-US" sz="2000" dirty="0">
                          <a:solidFill>
                            <a:srgbClr val="FF0000"/>
                          </a:solidFill>
                        </a:rPr>
                        <a:t>时间</a:t>
                      </a:r>
                    </a:p>
                  </a:txBody>
                  <a:tcPr/>
                </a:tc>
                <a:tc>
                  <a:txBody>
                    <a:bodyPr/>
                    <a:lstStyle/>
                    <a:p>
                      <a:r>
                        <a:rPr lang="en-US" altLang="zh-CN" sz="2000" dirty="0">
                          <a:solidFill>
                            <a:srgbClr val="FF0000"/>
                          </a:solidFill>
                        </a:rPr>
                        <a:t>1s</a:t>
                      </a:r>
                      <a:endParaRPr lang="zh-CN" altLang="en-US" sz="2000" dirty="0">
                        <a:solidFill>
                          <a:srgbClr val="FF0000"/>
                        </a:solidFill>
                      </a:endParaRPr>
                    </a:p>
                  </a:txBody>
                  <a:tcPr/>
                </a:tc>
                <a:tc>
                  <a:txBody>
                    <a:bodyPr/>
                    <a:lstStyle/>
                    <a:p>
                      <a:r>
                        <a:rPr lang="en-US" altLang="zh-CN" sz="2000" dirty="0">
                          <a:solidFill>
                            <a:srgbClr val="FF0000"/>
                          </a:solidFill>
                        </a:rPr>
                        <a:t>24s</a:t>
                      </a:r>
                      <a:endParaRPr lang="zh-CN" altLang="en-US" sz="2000" dirty="0">
                        <a:solidFill>
                          <a:srgbClr val="FF0000"/>
                        </a:solidFill>
                      </a:endParaRPr>
                    </a:p>
                  </a:txBody>
                  <a:tcPr/>
                </a:tc>
                <a:tc>
                  <a:txBody>
                    <a:bodyPr/>
                    <a:lstStyle/>
                    <a:p>
                      <a:r>
                        <a:rPr lang="en-US" altLang="zh-CN" sz="2000" dirty="0">
                          <a:solidFill>
                            <a:srgbClr val="FF0000"/>
                          </a:solidFill>
                        </a:rPr>
                        <a:t>10m</a:t>
                      </a:r>
                      <a:endParaRPr lang="zh-CN" altLang="en-US" sz="2000" dirty="0">
                        <a:solidFill>
                          <a:srgbClr val="FF0000"/>
                        </a:solidFill>
                      </a:endParaRPr>
                    </a:p>
                  </a:txBody>
                  <a:tcPr/>
                </a:tc>
                <a:tc>
                  <a:txBody>
                    <a:bodyPr/>
                    <a:lstStyle/>
                    <a:p>
                      <a:r>
                        <a:rPr lang="en-US" altLang="zh-CN" sz="2000" dirty="0">
                          <a:solidFill>
                            <a:srgbClr val="FF0000"/>
                          </a:solidFill>
                        </a:rPr>
                        <a:t>4.3h</a:t>
                      </a:r>
                      <a:endParaRPr lang="zh-CN" altLang="en-US" sz="2000" dirty="0">
                        <a:solidFill>
                          <a:srgbClr val="FF0000"/>
                        </a:solidFill>
                      </a:endParaRPr>
                    </a:p>
                  </a:txBody>
                  <a:tcPr/>
                </a:tc>
                <a:tc>
                  <a:txBody>
                    <a:bodyPr/>
                    <a:lstStyle/>
                    <a:p>
                      <a:r>
                        <a:rPr lang="en-US" altLang="zh-CN" sz="2000" dirty="0">
                          <a:solidFill>
                            <a:srgbClr val="FF0000"/>
                          </a:solidFill>
                        </a:rPr>
                        <a:t>4.9d</a:t>
                      </a:r>
                      <a:endParaRPr lang="zh-CN" altLang="en-US" sz="2000" dirty="0">
                        <a:solidFill>
                          <a:srgbClr val="FF0000"/>
                        </a:solidFill>
                      </a:endParaRPr>
                    </a:p>
                  </a:txBody>
                  <a:tcPr/>
                </a:tc>
                <a:tc>
                  <a:txBody>
                    <a:bodyPr/>
                    <a:lstStyle/>
                    <a:p>
                      <a:r>
                        <a:rPr lang="en-US" altLang="zh-CN" sz="2000" dirty="0">
                          <a:solidFill>
                            <a:srgbClr val="FF0000"/>
                          </a:solidFill>
                        </a:rPr>
                        <a:t>136.5d</a:t>
                      </a:r>
                      <a:endParaRPr lang="zh-CN" altLang="en-US" sz="2000" dirty="0">
                        <a:solidFill>
                          <a:srgbClr val="FF0000"/>
                        </a:solidFill>
                      </a:endParaRPr>
                    </a:p>
                  </a:txBody>
                  <a:tcPr/>
                </a:tc>
                <a:tc>
                  <a:txBody>
                    <a:bodyPr/>
                    <a:lstStyle/>
                    <a:p>
                      <a:r>
                        <a:rPr lang="en-US" altLang="zh-CN" sz="2000" dirty="0">
                          <a:solidFill>
                            <a:srgbClr val="FF0000"/>
                          </a:solidFill>
                        </a:rPr>
                        <a:t>10.8y</a:t>
                      </a:r>
                      <a:endParaRPr lang="zh-CN" altLang="en-US" sz="2000" dirty="0">
                        <a:solidFill>
                          <a:srgbClr val="FF0000"/>
                        </a:solidFill>
                      </a:endParaRPr>
                    </a:p>
                  </a:txBody>
                  <a:tcPr/>
                </a:tc>
                <a:tc>
                  <a:txBody>
                    <a:bodyPr/>
                    <a:lstStyle/>
                    <a:p>
                      <a:r>
                        <a:rPr lang="en-US" altLang="zh-CN" sz="2000" dirty="0">
                          <a:solidFill>
                            <a:srgbClr val="FF0000"/>
                          </a:solidFill>
                        </a:rPr>
                        <a:t>325y</a:t>
                      </a:r>
                      <a:endParaRPr lang="zh-CN" altLang="en-US" sz="2000" dirty="0">
                        <a:solidFill>
                          <a:srgbClr val="FF0000"/>
                        </a:solidFill>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0739521"/>
      </p:ext>
    </p:extLst>
  </p:cSld>
  <p:clrMapOvr>
    <a:masterClrMapping/>
  </p:clrMapOvr>
  <p:transition spd="med">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启发式智能优化算法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启发式算法的特点</a:t>
                </a:r>
                <a:endParaRPr lang="en-US" altLang="zh-CN" sz="2800" dirty="0"/>
              </a:p>
              <a:p>
                <a:pPr lvl="1"/>
                <a:r>
                  <a:rPr lang="zh-CN" altLang="en-US" sz="2400" dirty="0"/>
                  <a:t>不考虑算法所得解与最优解的偏离程度</a:t>
                </a:r>
                <a:endParaRPr lang="en-US" altLang="zh-CN" sz="2400" dirty="0"/>
              </a:p>
              <a:p>
                <a:pPr lvl="1"/>
                <a:r>
                  <a:rPr lang="zh-CN" altLang="en-US" sz="2400" dirty="0"/>
                  <a:t>若采用分析最坏情况下的误差界限来评价启发式算法</a:t>
                </a:r>
                <a:endParaRPr lang="en-US" altLang="zh-CN" sz="2400" dirty="0"/>
              </a:p>
              <a:p>
                <a:r>
                  <a:rPr lang="zh-CN" altLang="en-US" sz="2800" dirty="0"/>
                  <a:t>近似算法</a:t>
                </a:r>
                <a:endParaRPr lang="en-US" altLang="zh-CN" sz="2800" dirty="0"/>
              </a:p>
              <a:p>
                <a:pPr lvl="1"/>
                <a:r>
                  <a:rPr lang="zh-CN" altLang="en-US" sz="2400" dirty="0"/>
                  <a:t>设</a:t>
                </a:r>
                <a14:m>
                  <m:oMath xmlns:m="http://schemas.openxmlformats.org/officeDocument/2006/math">
                    <m:r>
                      <a:rPr lang="en-US" altLang="zh-CN" sz="2400" i="1">
                        <a:latin typeface="Cambria Math"/>
                      </a:rPr>
                      <m:t>𝑨</m:t>
                    </m:r>
                  </m:oMath>
                </a14:m>
                <a:r>
                  <a:rPr lang="zh-CN" altLang="en-US" sz="2400" dirty="0"/>
                  <a:t>是一个问题。记问题</a:t>
                </a:r>
                <a14:m>
                  <m:oMath xmlns:m="http://schemas.openxmlformats.org/officeDocument/2006/math">
                    <m:r>
                      <a:rPr lang="en-US" altLang="zh-CN" sz="2400" i="1">
                        <a:latin typeface="Cambria Math"/>
                      </a:rPr>
                      <m:t>𝑨</m:t>
                    </m:r>
                  </m:oMath>
                </a14:m>
                <a:r>
                  <a:rPr lang="zh-CN" altLang="en-US" sz="2400" dirty="0"/>
                  <a:t>的任何一个实例</a:t>
                </a:r>
                <a14:m>
                  <m:oMath xmlns:m="http://schemas.openxmlformats.org/officeDocument/2006/math">
                    <m:r>
                      <a:rPr lang="en-US" altLang="zh-CN" sz="2400" i="1">
                        <a:latin typeface="Cambria Math"/>
                      </a:rPr>
                      <m:t>𝑰</m:t>
                    </m:r>
                  </m:oMath>
                </a14:m>
                <a:r>
                  <a:rPr lang="zh-CN" altLang="en-US" sz="2400" dirty="0"/>
                  <a:t>的最优解和启发式算法</a:t>
                </a:r>
                <a14:m>
                  <m:oMath xmlns:m="http://schemas.openxmlformats.org/officeDocument/2006/math">
                    <m:r>
                      <a:rPr lang="en-US" altLang="zh-CN" sz="2400" i="1">
                        <a:latin typeface="Cambria Math"/>
                      </a:rPr>
                      <m:t>𝑯</m:t>
                    </m:r>
                  </m:oMath>
                </a14:m>
                <a:r>
                  <a:rPr lang="zh-CN" altLang="en-US" sz="2400" dirty="0"/>
                  <a:t>解的目标值分别为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𝒛</m:t>
                        </m:r>
                      </m:e>
                      <m:sub>
                        <m:r>
                          <a:rPr lang="en-US" altLang="zh-CN" sz="2400" i="1">
                            <a:latin typeface="Cambria Math"/>
                          </a:rPr>
                          <m:t>𝑶𝑷𝑻</m:t>
                        </m:r>
                      </m:sub>
                    </m:sSub>
                    <m:r>
                      <a:rPr lang="en-US" altLang="zh-CN" sz="2400" i="1">
                        <a:latin typeface="Cambria Math"/>
                      </a:rPr>
                      <m:t>(</m:t>
                    </m:r>
                    <m:r>
                      <a:rPr lang="en-US" altLang="zh-CN" sz="2400" i="1">
                        <a:latin typeface="Cambria Math"/>
                      </a:rPr>
                      <m:t>𝑰</m:t>
                    </m:r>
                    <m:r>
                      <a:rPr lang="en-US" altLang="zh-CN" sz="2400" i="1">
                        <a:latin typeface="Cambria Math"/>
                      </a:rPr>
                      <m:t>)</m:t>
                    </m:r>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𝒛</m:t>
                        </m:r>
                      </m:e>
                      <m:sub>
                        <m:r>
                          <a:rPr lang="en-US" altLang="zh-CN" sz="2400" i="1" dirty="0">
                            <a:latin typeface="Cambria Math"/>
                          </a:rPr>
                          <m:t>𝑯</m:t>
                        </m:r>
                      </m:sub>
                    </m:sSub>
                    <m:d>
                      <m:dPr>
                        <m:ctrlPr>
                          <a:rPr lang="en-US" altLang="zh-CN" sz="2400" i="1" dirty="0">
                            <a:latin typeface="Cambria Math" panose="02040503050406030204" pitchFamily="18" charset="0"/>
                          </a:rPr>
                        </m:ctrlPr>
                      </m:dPr>
                      <m:e>
                        <m:r>
                          <a:rPr lang="en-US" altLang="zh-CN" sz="2400" i="1" dirty="0">
                            <a:latin typeface="Cambria Math"/>
                          </a:rPr>
                          <m:t>𝑰</m:t>
                        </m:r>
                      </m:e>
                    </m:d>
                  </m:oMath>
                </a14:m>
                <a:r>
                  <a:rPr lang="zh-CN" altLang="en-US" sz="2400" dirty="0"/>
                  <a:t>。于是对于某个</a:t>
                </a:r>
                <a14:m>
                  <m:oMath xmlns:m="http://schemas.openxmlformats.org/officeDocument/2006/math">
                    <m:r>
                      <a:rPr lang="en-US" altLang="zh-CN" sz="2400" i="1">
                        <a:latin typeface="Cambria Math"/>
                      </a:rPr>
                      <m:t>𝝐</m:t>
                    </m:r>
                    <m:r>
                      <a:rPr lang="en-US" altLang="zh-CN" sz="2400" i="1">
                        <a:latin typeface="Cambria Math"/>
                      </a:rPr>
                      <m:t>≥</m:t>
                    </m:r>
                    <m:r>
                      <a:rPr lang="en-US" altLang="zh-CN" sz="2400" i="1">
                        <a:latin typeface="Cambria Math"/>
                      </a:rPr>
                      <m:t>𝟎</m:t>
                    </m:r>
                  </m:oMath>
                </a14:m>
                <a:r>
                  <a:rPr lang="en-US" altLang="zh-CN" sz="2400" dirty="0"/>
                  <a:t>,</a:t>
                </a:r>
                <a:r>
                  <a:rPr lang="zh-CN" altLang="en-US" sz="2400" dirty="0"/>
                  <a:t>称</a:t>
                </a:r>
                <a14:m>
                  <m:oMath xmlns:m="http://schemas.openxmlformats.org/officeDocument/2006/math">
                    <m:r>
                      <a:rPr lang="en-US" altLang="zh-CN" sz="2400" i="1">
                        <a:latin typeface="Cambria Math"/>
                      </a:rPr>
                      <m:t>𝑯</m:t>
                    </m:r>
                  </m:oMath>
                </a14:m>
                <a:r>
                  <a:rPr lang="zh-CN" altLang="en-US" sz="2400" dirty="0"/>
                  <a:t>是</a:t>
                </a:r>
                <a14:m>
                  <m:oMath xmlns:m="http://schemas.openxmlformats.org/officeDocument/2006/math">
                    <m:r>
                      <a:rPr lang="en-US" altLang="zh-CN" sz="2400" i="1" dirty="0">
                        <a:latin typeface="Cambria Math"/>
                      </a:rPr>
                      <m:t>𝑨</m:t>
                    </m:r>
                  </m:oMath>
                </a14:m>
                <a:r>
                  <a:rPr lang="zh-CN" altLang="en-US" sz="2400" dirty="0"/>
                  <a:t>的</a:t>
                </a:r>
                <a14:m>
                  <m:oMath xmlns:m="http://schemas.openxmlformats.org/officeDocument/2006/math">
                    <m:r>
                      <a:rPr lang="en-US" altLang="zh-CN" sz="2400" i="1" dirty="0">
                        <a:latin typeface="Cambria Math"/>
                      </a:rPr>
                      <m:t>𝝐</m:t>
                    </m:r>
                  </m:oMath>
                </a14:m>
                <a:r>
                  <a:rPr lang="zh-CN" altLang="en-US" sz="2400" dirty="0"/>
                  <a:t>近似算法（</a:t>
                </a:r>
                <a14:m>
                  <m:oMath xmlns:m="http://schemas.openxmlformats.org/officeDocument/2006/math">
                    <m:r>
                      <a:rPr lang="en-US" altLang="zh-CN" sz="2400" i="1">
                        <a:latin typeface="Cambria Math"/>
                      </a:rPr>
                      <m:t>𝝐</m:t>
                    </m:r>
                    <m:r>
                      <a:rPr lang="en-US" altLang="zh-CN" sz="2400" i="1">
                        <a:latin typeface="Cambria Math"/>
                      </a:rPr>
                      <m:t>−</m:t>
                    </m:r>
                    <m:r>
                      <m:rPr>
                        <m:sty m:val="p"/>
                      </m:rPr>
                      <a:rPr lang="en-US" altLang="zh-CN" sz="2400" i="1">
                        <a:latin typeface="Cambria Math"/>
                      </a:rPr>
                      <m:t>app</m:t>
                    </m:r>
                    <m:r>
                      <a:rPr lang="en-US" altLang="zh-CN" sz="2400" i="1">
                        <a:latin typeface="Cambria Math"/>
                      </a:rPr>
                      <m:t>𝒓𝒐𝒙𝒊𝒎𝒂𝒕𝒊𝒐𝒏</m:t>
                    </m:r>
                    <m:r>
                      <a:rPr lang="en-US" altLang="zh-CN" sz="2400" i="1">
                        <a:latin typeface="Cambria Math"/>
                      </a:rPr>
                      <m:t> </m:t>
                    </m:r>
                    <m:r>
                      <a:rPr lang="en-US" altLang="zh-CN" sz="2400" i="1">
                        <a:latin typeface="Cambria Math"/>
                      </a:rPr>
                      <m:t>𝒂𝒍𝒈𝒐𝒓𝒊𝒕𝒉𝒎</m:t>
                    </m:r>
                  </m:oMath>
                </a14:m>
                <a:r>
                  <a:rPr lang="zh-CN" altLang="en-US" sz="2400" dirty="0"/>
                  <a:t>）当且仅当</a:t>
                </a:r>
                <a:endParaRPr lang="en-US" altLang="zh-CN" sz="2400" dirty="0"/>
              </a:p>
              <a:p>
                <a:pPr lvl="1"/>
                <a14:m>
                  <m:oMath xmlns:m="http://schemas.openxmlformats.org/officeDocument/2006/math">
                    <m:r>
                      <m:rPr>
                        <m:lit/>
                      </m:rP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𝒛</m:t>
                        </m:r>
                      </m:e>
                      <m:sub>
                        <m:r>
                          <a:rPr lang="en-US" altLang="zh-CN" sz="2400" i="1">
                            <a:latin typeface="Cambria Math"/>
                          </a:rPr>
                          <m:t>𝑯</m:t>
                        </m:r>
                      </m:sub>
                    </m:sSub>
                    <m:d>
                      <m:dPr>
                        <m:ctrlPr>
                          <a:rPr lang="en-US" altLang="zh-CN" sz="2400" i="1">
                            <a:latin typeface="Cambria Math" panose="02040503050406030204" pitchFamily="18" charset="0"/>
                          </a:rPr>
                        </m:ctrlPr>
                      </m:dPr>
                      <m:e>
                        <m:r>
                          <a:rPr lang="en-US" altLang="zh-CN" sz="2400" i="1">
                            <a:latin typeface="Cambria Math"/>
                          </a:rPr>
                          <m:t>𝑰</m:t>
                        </m:r>
                      </m:e>
                    </m:d>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𝒛</m:t>
                        </m:r>
                      </m:e>
                      <m:sub>
                        <m:r>
                          <a:rPr lang="en-US" altLang="zh-CN" sz="2400" i="1">
                            <a:latin typeface="Cambria Math"/>
                          </a:rPr>
                          <m:t>𝑶𝑷𝑻</m:t>
                        </m:r>
                      </m:sub>
                    </m:sSub>
                    <m:d>
                      <m:dPr>
                        <m:ctrlPr>
                          <a:rPr lang="en-US" altLang="zh-CN" sz="2400" i="1">
                            <a:latin typeface="Cambria Math" panose="02040503050406030204" pitchFamily="18" charset="0"/>
                          </a:rPr>
                        </m:ctrlPr>
                      </m:dPr>
                      <m:e>
                        <m:r>
                          <a:rPr lang="en-US" altLang="zh-CN" sz="2400" i="1">
                            <a:latin typeface="Cambria Math"/>
                          </a:rPr>
                          <m:t>𝑰</m:t>
                        </m:r>
                      </m:e>
                    </m:d>
                    <m:r>
                      <m:rPr>
                        <m:lit/>
                      </m:rPr>
                      <a:rPr lang="en-US" altLang="zh-CN" sz="2400" i="1">
                        <a:latin typeface="Cambria Math"/>
                      </a:rPr>
                      <m:t>|</m:t>
                    </m:r>
                    <m:r>
                      <a:rPr lang="en-US" altLang="zh-CN" sz="2400" i="1">
                        <a:latin typeface="Cambria Math"/>
                      </a:rPr>
                      <m:t>≤</m:t>
                    </m:r>
                    <m:r>
                      <a:rPr lang="en-US" altLang="zh-CN" sz="2400" i="1">
                        <a:latin typeface="Cambria Math"/>
                      </a:rPr>
                      <m:t>𝝐</m:t>
                    </m:r>
                    <m:r>
                      <m:rPr>
                        <m:lit/>
                      </m:rP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𝒛</m:t>
                        </m:r>
                      </m:e>
                      <m:sub>
                        <m:r>
                          <a:rPr lang="en-US" altLang="zh-CN" sz="2400" i="1">
                            <a:latin typeface="Cambria Math"/>
                          </a:rPr>
                          <m:t>𝑶𝑷𝑻</m:t>
                        </m:r>
                      </m:sub>
                    </m:sSub>
                    <m:d>
                      <m:dPr>
                        <m:ctrlPr>
                          <a:rPr lang="en-US" altLang="zh-CN" sz="2400" i="1">
                            <a:latin typeface="Cambria Math" panose="02040503050406030204" pitchFamily="18" charset="0"/>
                          </a:rPr>
                        </m:ctrlPr>
                      </m:dPr>
                      <m:e>
                        <m:r>
                          <a:rPr lang="en-US" altLang="zh-CN" sz="2400" i="1">
                            <a:latin typeface="Cambria Math"/>
                          </a:rPr>
                          <m:t>𝑰</m:t>
                        </m:r>
                      </m:e>
                    </m:d>
                    <m:r>
                      <m:rPr>
                        <m:lit/>
                      </m:rPr>
                      <a:rPr lang="en-US" altLang="zh-CN" sz="2400" i="1">
                        <a:latin typeface="Cambria Math"/>
                      </a:rPr>
                      <m:t>|</m:t>
                    </m:r>
                    <m:r>
                      <a:rPr lang="en-US" altLang="zh-CN" sz="2400" i="1">
                        <a:latin typeface="Cambria Math"/>
                      </a:rPr>
                      <m:t>,∀</m:t>
                    </m:r>
                    <m:r>
                      <a:rPr lang="en-US" altLang="zh-CN" sz="2400" i="1">
                        <a:latin typeface="Cambria Math"/>
                      </a:rPr>
                      <m:t>𝑰</m:t>
                    </m:r>
                    <m:r>
                      <a:rPr lang="en-US" altLang="zh-CN" sz="2400" i="1">
                        <a:latin typeface="Cambria Math"/>
                      </a:rPr>
                      <m:t>∈</m:t>
                    </m:r>
                    <m:r>
                      <a:rPr lang="en-US" altLang="zh-CN" sz="2400" i="1">
                        <a:latin typeface="Cambria Math"/>
                      </a:rPr>
                      <m:t>𝑨</m:t>
                    </m:r>
                  </m:oMath>
                </a14:m>
                <a:endParaRPr lang="en-US" altLang="zh-CN" sz="2400" dirty="0"/>
              </a:p>
              <a:p>
                <a:pPr lvl="1"/>
                <a:r>
                  <a:rPr lang="zh-CN" altLang="en-US" sz="2400" dirty="0"/>
                  <a:t>启发式算法与近似算法的区别</a:t>
                </a:r>
                <a:endParaRPr lang="en-US" altLang="zh-CN" sz="2400" dirty="0"/>
              </a:p>
              <a:p>
                <a:pPr lvl="2"/>
                <a:r>
                  <a:rPr lang="zh-CN" altLang="en-US" sz="2000" dirty="0"/>
                  <a:t>启发式算法集合包含近似算法集合</a:t>
                </a:r>
                <a:endParaRPr lang="en-US" altLang="zh-CN" sz="2000" dirty="0"/>
              </a:p>
              <a:p>
                <a:pPr lvl="2"/>
                <a:r>
                  <a:rPr lang="zh-CN" altLang="en-US" sz="2000" dirty="0"/>
                  <a:t>近似算法强调给出算法最坏情况的误差界限，启发式算法不考虑</a:t>
                </a:r>
                <a:endParaRPr lang="en-US" altLang="zh-CN" sz="2000" dirty="0"/>
              </a:p>
              <a:p>
                <a:pPr lvl="2"/>
                <a:r>
                  <a:rPr lang="zh-CN" altLang="en-US" sz="2000" dirty="0"/>
                  <a:t>最坏情况误差界估计需要较好的数学和技巧，即使这样也很难，只能通过启发式算法解决</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3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2408245"/>
      </p:ext>
    </p:extLst>
  </p:cSld>
  <p:clrMapOvr>
    <a:masterClrMapping/>
  </p:clrMapOvr>
  <p:transition spd="med">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启发式智能优化算法</a:t>
            </a:r>
          </a:p>
        </p:txBody>
      </p:sp>
      <p:sp>
        <p:nvSpPr>
          <p:cNvPr id="3" name="Content Placeholder 2"/>
          <p:cNvSpPr>
            <a:spLocks noGrp="1"/>
          </p:cNvSpPr>
          <p:nvPr>
            <p:ph idx="1"/>
          </p:nvPr>
        </p:nvSpPr>
        <p:spPr/>
        <p:txBody>
          <a:bodyPr/>
          <a:lstStyle/>
          <a:p>
            <a:r>
              <a:rPr lang="zh-CN" altLang="en-US" sz="2400" dirty="0"/>
              <a:t>启发式算法如背包问题的贪婪算法（</a:t>
            </a:r>
            <a:r>
              <a:rPr lang="en-US" altLang="zh-CN" sz="2400" dirty="0"/>
              <a:t>greedy</a:t>
            </a:r>
            <a:r>
              <a:rPr lang="zh-CN" altLang="en-US" sz="2400" dirty="0"/>
              <a:t>）</a:t>
            </a:r>
            <a:endParaRPr lang="en-US" altLang="zh-CN" sz="2400" dirty="0"/>
          </a:p>
          <a:p>
            <a:r>
              <a:rPr lang="zh-CN" altLang="en-US" sz="2400" dirty="0"/>
              <a:t>今年来得到快速发展</a:t>
            </a:r>
            <a:endParaRPr lang="en-US" altLang="zh-CN" sz="2400" dirty="0"/>
          </a:p>
          <a:p>
            <a:pPr lvl="1"/>
            <a:r>
              <a:rPr lang="zh-CN" altLang="en-US" sz="2000" dirty="0"/>
              <a:t>数学模型是实际问题的简化</a:t>
            </a:r>
            <a:endParaRPr lang="en-US" altLang="zh-CN" sz="2000" dirty="0"/>
          </a:p>
          <a:p>
            <a:pPr lvl="2"/>
            <a:r>
              <a:rPr lang="zh-CN" altLang="en-US" sz="1800" dirty="0"/>
              <a:t>忽略因素、数据不精确、参数估计不准确，从而使得最优化算法比启发式算法的解更不准确</a:t>
            </a:r>
            <a:endParaRPr lang="en-US" altLang="zh-CN" sz="1800" dirty="0"/>
          </a:p>
          <a:p>
            <a:pPr lvl="1"/>
            <a:r>
              <a:rPr lang="zh-CN" altLang="en-US" sz="2000" dirty="0"/>
              <a:t>有些难的组合优化问题可能还没有找到最优算法，即使存在，由算法复杂性理论，其计算时间也无法接受，超出实际计算能力</a:t>
            </a:r>
            <a:endParaRPr lang="en-US" altLang="zh-CN" sz="2000" dirty="0"/>
          </a:p>
          <a:p>
            <a:pPr lvl="1"/>
            <a:r>
              <a:rPr lang="zh-CN" altLang="en-US" sz="2000" dirty="0"/>
              <a:t>一些启发式算法可以用在最优算法中，如分支定界算法中可以用启发式算法估界</a:t>
            </a:r>
            <a:endParaRPr lang="en-US" altLang="zh-CN" sz="2000" dirty="0"/>
          </a:p>
          <a:p>
            <a:pPr lvl="1"/>
            <a:r>
              <a:rPr lang="zh-CN" altLang="en-US" sz="2000" dirty="0"/>
              <a:t>简单易行；直观易被接受</a:t>
            </a:r>
            <a:endParaRPr lang="en-US" altLang="zh-CN" sz="2000" dirty="0"/>
          </a:p>
          <a:p>
            <a:pPr lvl="1"/>
            <a:r>
              <a:rPr lang="zh-CN" altLang="en-US" sz="2000" dirty="0"/>
              <a:t>速度快，适合实时应用</a:t>
            </a:r>
            <a:endParaRPr lang="en-US" altLang="zh-CN" sz="2000" dirty="0"/>
          </a:p>
          <a:p>
            <a:pPr lvl="1"/>
            <a:r>
              <a:rPr lang="zh-CN" altLang="en-US" sz="2000" dirty="0"/>
              <a:t>多数情况下，程序简单，易于修改</a:t>
            </a:r>
            <a:endParaRPr lang="en-US" altLang="zh-CN" sz="2000" dirty="0"/>
          </a:p>
          <a:p>
            <a:r>
              <a:rPr lang="zh-CN" altLang="en-US" sz="2400" dirty="0"/>
              <a:t>缺点</a:t>
            </a:r>
            <a:endParaRPr lang="en-US" altLang="zh-CN" sz="2400" dirty="0"/>
          </a:p>
          <a:p>
            <a:pPr lvl="1"/>
            <a:r>
              <a:rPr lang="zh-CN" altLang="en-US" sz="2000" dirty="0"/>
              <a:t>不能保证求得最优解</a:t>
            </a:r>
            <a:endParaRPr lang="en-US" altLang="zh-CN" sz="2000" dirty="0"/>
          </a:p>
          <a:p>
            <a:pPr lvl="1"/>
            <a:r>
              <a:rPr lang="zh-CN" altLang="en-US" sz="2000" dirty="0"/>
              <a:t>表现不稳定</a:t>
            </a:r>
            <a:endParaRPr lang="en-US" altLang="zh-CN" sz="2000" dirty="0"/>
          </a:p>
          <a:p>
            <a:pPr lvl="1"/>
            <a:r>
              <a:rPr lang="zh-CN" altLang="en-US" sz="2000" dirty="0"/>
              <a:t>算法好坏依赖于实际问题，不同算法之间难以比较</a:t>
            </a:r>
          </a:p>
        </p:txBody>
      </p:sp>
    </p:spTree>
    <p:extLst>
      <p:ext uri="{BB962C8B-B14F-4D97-AF65-F5344CB8AC3E}">
        <p14:creationId xmlns:p14="http://schemas.microsoft.com/office/powerpoint/2010/main" val="1907793985"/>
      </p:ext>
    </p:extLst>
  </p:cSld>
  <p:clrMapOvr>
    <a:masterClrMapping/>
  </p:clrMapOvr>
  <p:transition spd="med">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启发式智能优化算法</a:t>
            </a:r>
          </a:p>
        </p:txBody>
      </p:sp>
      <p:sp>
        <p:nvSpPr>
          <p:cNvPr id="3" name="Content Placeholder 2"/>
          <p:cNvSpPr>
            <a:spLocks noGrp="1"/>
          </p:cNvSpPr>
          <p:nvPr>
            <p:ph idx="1"/>
          </p:nvPr>
        </p:nvSpPr>
        <p:spPr/>
        <p:txBody>
          <a:bodyPr/>
          <a:lstStyle/>
          <a:p>
            <a:r>
              <a:rPr lang="zh-CN" altLang="en-US" sz="2000" dirty="0"/>
              <a:t>现代优化算法：大都具有一定的随机性</a:t>
            </a:r>
            <a:endParaRPr lang="en-US" altLang="zh-CN" sz="2000" dirty="0"/>
          </a:p>
          <a:p>
            <a:pPr lvl="1"/>
            <a:r>
              <a:rPr lang="zh-CN" altLang="en-US" sz="1800" dirty="0"/>
              <a:t>禁忌搜索</a:t>
            </a:r>
            <a:r>
              <a:rPr lang="en-US" altLang="zh-CN" sz="1800" dirty="0"/>
              <a:t>(</a:t>
            </a:r>
            <a:r>
              <a:rPr lang="en-US" altLang="zh-CN" sz="1800" dirty="0" err="1"/>
              <a:t>tabu</a:t>
            </a:r>
            <a:r>
              <a:rPr lang="en-US" altLang="zh-CN" sz="1800" dirty="0"/>
              <a:t> search)</a:t>
            </a:r>
          </a:p>
          <a:p>
            <a:pPr lvl="1"/>
            <a:r>
              <a:rPr lang="zh-CN" altLang="en-US" sz="1800" dirty="0"/>
              <a:t>模拟退火（</a:t>
            </a:r>
            <a:r>
              <a:rPr lang="en-US" altLang="zh-CN" sz="1800" dirty="0"/>
              <a:t>Simulated  annealing</a:t>
            </a:r>
            <a:r>
              <a:rPr lang="zh-CN" altLang="en-US" sz="1800" dirty="0"/>
              <a:t>）</a:t>
            </a:r>
            <a:endParaRPr lang="en-US" altLang="zh-CN" sz="1800" dirty="0"/>
          </a:p>
          <a:p>
            <a:pPr lvl="1"/>
            <a:r>
              <a:rPr lang="zh-CN" altLang="en-US" sz="1800" dirty="0"/>
              <a:t>遗传算法（</a:t>
            </a:r>
            <a:r>
              <a:rPr lang="en-US" altLang="zh-CN" sz="1800" dirty="0"/>
              <a:t>genetic algorithms</a:t>
            </a:r>
            <a:r>
              <a:rPr lang="zh-CN" altLang="en-US" sz="1800" dirty="0"/>
              <a:t>）</a:t>
            </a:r>
            <a:endParaRPr lang="en-US" altLang="zh-CN" sz="1800" dirty="0"/>
          </a:p>
          <a:p>
            <a:pPr lvl="1"/>
            <a:r>
              <a:rPr lang="zh-CN" altLang="en-US" sz="1800" dirty="0"/>
              <a:t>人工神经网络（</a:t>
            </a:r>
            <a:r>
              <a:rPr lang="en-US" altLang="zh-CN" sz="1800" dirty="0"/>
              <a:t>neural networks</a:t>
            </a:r>
            <a:r>
              <a:rPr lang="zh-CN" altLang="en-US" sz="1800" dirty="0"/>
              <a:t>）</a:t>
            </a:r>
            <a:endParaRPr lang="en-US" altLang="zh-CN" sz="1800" dirty="0"/>
          </a:p>
          <a:p>
            <a:pPr lvl="1"/>
            <a:r>
              <a:rPr lang="zh-CN" altLang="en-US" sz="1800" dirty="0"/>
              <a:t>粒子群优化算法（</a:t>
            </a:r>
            <a:r>
              <a:rPr lang="en-US" altLang="zh-CN" sz="1800" dirty="0"/>
              <a:t>particle swarm optimization</a:t>
            </a:r>
            <a:r>
              <a:rPr lang="zh-CN" altLang="en-US" sz="1800" dirty="0"/>
              <a:t>）</a:t>
            </a:r>
            <a:endParaRPr lang="en-US" altLang="zh-CN" sz="1800" dirty="0"/>
          </a:p>
          <a:p>
            <a:pPr lvl="1"/>
            <a:r>
              <a:rPr lang="zh-CN" altLang="en-US" sz="1800" dirty="0"/>
              <a:t>人工蜂群算法（</a:t>
            </a:r>
            <a:r>
              <a:rPr lang="en-US" altLang="zh-CN" sz="1800" dirty="0"/>
              <a:t>Artificial Bee Colony Algorithm</a:t>
            </a:r>
            <a:r>
              <a:rPr lang="zh-CN" altLang="en-US" sz="1800" dirty="0"/>
              <a:t>，</a:t>
            </a:r>
            <a:r>
              <a:rPr lang="en-US" altLang="zh-CN" sz="1800" dirty="0"/>
              <a:t>ABC</a:t>
            </a:r>
            <a:r>
              <a:rPr lang="zh-CN" altLang="en-US" sz="1800" dirty="0"/>
              <a:t>）</a:t>
            </a:r>
            <a:endParaRPr lang="en-US" altLang="zh-CN" sz="1800" dirty="0"/>
          </a:p>
          <a:p>
            <a:pPr lvl="1"/>
            <a:r>
              <a:rPr lang="zh-CN" altLang="en-US" sz="1800" dirty="0"/>
              <a:t>杜鹃搜索算法（</a:t>
            </a:r>
            <a:r>
              <a:rPr lang="en-US" altLang="zh-CN" sz="1800" dirty="0"/>
              <a:t>Cuckoo search</a:t>
            </a:r>
            <a:r>
              <a:rPr lang="zh-CN" altLang="en-US" sz="1800" dirty="0"/>
              <a:t>，</a:t>
            </a:r>
            <a:r>
              <a:rPr lang="en-US" altLang="zh-CN" sz="1800" dirty="0"/>
              <a:t>CS</a:t>
            </a:r>
            <a:r>
              <a:rPr lang="zh-CN" altLang="en-US" sz="1800" dirty="0"/>
              <a:t>）模仿杜鹃鸟寻窝产卵活动的群集智能优化算法</a:t>
            </a:r>
            <a:endParaRPr lang="en-US" altLang="zh-CN" sz="1800" dirty="0"/>
          </a:p>
          <a:p>
            <a:pPr lvl="1"/>
            <a:r>
              <a:rPr lang="zh-CN" altLang="en-US" sz="1800" dirty="0"/>
              <a:t>群搜索算法（</a:t>
            </a:r>
            <a:r>
              <a:rPr lang="en-US" altLang="zh-CN" sz="1800" dirty="0"/>
              <a:t>Group Search Optimizer</a:t>
            </a:r>
            <a:r>
              <a:rPr lang="zh-CN" altLang="en-US" sz="1800" dirty="0"/>
              <a:t>）是一种基于发现者，跟随者，游荡者模型而产生的算法</a:t>
            </a:r>
            <a:endParaRPr lang="en-US" altLang="zh-CN" sz="1800" dirty="0"/>
          </a:p>
          <a:p>
            <a:pPr lvl="1"/>
            <a:r>
              <a:rPr lang="zh-CN" altLang="en-US" sz="1800" dirty="0"/>
              <a:t>萤火虫算法</a:t>
            </a:r>
            <a:r>
              <a:rPr lang="en-US" altLang="zh-CN" sz="1800" dirty="0"/>
              <a:t>(Firefly </a:t>
            </a:r>
            <a:r>
              <a:rPr lang="en-US" altLang="zh-CN" sz="1800" dirty="0" err="1"/>
              <a:t>Algorithm,FA</a:t>
            </a:r>
            <a:r>
              <a:rPr lang="en-US" altLang="zh-CN" sz="1800" dirty="0"/>
              <a:t>)</a:t>
            </a:r>
            <a:r>
              <a:rPr lang="zh-CN" altLang="en-US" sz="1800" dirty="0"/>
              <a:t>是一种模仿萤火虫之间信息交流，相互吸引集合，警戒危险</a:t>
            </a:r>
            <a:endParaRPr lang="en-US" altLang="zh-CN" sz="1800" dirty="0"/>
          </a:p>
          <a:p>
            <a:pPr lvl="1"/>
            <a:r>
              <a:rPr lang="zh-CN" altLang="en-US" sz="1800" dirty="0"/>
              <a:t>蚁群优化算法（</a:t>
            </a:r>
            <a:r>
              <a:rPr lang="en-US" altLang="zh-CN" sz="1800" dirty="0"/>
              <a:t>Ant Colony Optimization</a:t>
            </a:r>
            <a:r>
              <a:rPr lang="zh-CN" altLang="en-US" sz="1800" dirty="0"/>
              <a:t>）</a:t>
            </a:r>
            <a:endParaRPr lang="en-US" altLang="zh-CN" sz="1800" dirty="0"/>
          </a:p>
          <a:p>
            <a:pPr lvl="1"/>
            <a:r>
              <a:rPr lang="zh-CN" altLang="en-US" sz="1800" dirty="0"/>
              <a:t>烟花优化算法（</a:t>
            </a:r>
            <a:r>
              <a:rPr lang="en-US" altLang="zh-CN" sz="1800" dirty="0"/>
              <a:t>Fireworks Algorithm</a:t>
            </a:r>
            <a:r>
              <a:rPr lang="zh-CN" altLang="en-US" sz="1800" dirty="0"/>
              <a:t>）</a:t>
            </a:r>
            <a:endParaRPr lang="en-US" altLang="zh-CN" sz="1800" dirty="0"/>
          </a:p>
          <a:p>
            <a:pPr lvl="1"/>
            <a:r>
              <a:rPr lang="zh-CN" altLang="en-US" sz="1800" dirty="0"/>
              <a:t>鲸鱼算法（</a:t>
            </a:r>
            <a:r>
              <a:rPr lang="en-US" altLang="zh-CN" sz="1800" dirty="0"/>
              <a:t>Whale Optimization Algorithm</a:t>
            </a:r>
            <a:r>
              <a:rPr lang="zh-CN" altLang="en-US" sz="1800" dirty="0"/>
              <a:t>）</a:t>
            </a:r>
            <a:endParaRPr lang="en-US" altLang="zh-CN" sz="1800" dirty="0"/>
          </a:p>
          <a:p>
            <a:pPr lvl="1"/>
            <a:r>
              <a:rPr lang="zh-CN" altLang="en-US" sz="1800" dirty="0"/>
              <a:t>水波算法（</a:t>
            </a:r>
            <a:r>
              <a:rPr lang="en-US" altLang="zh-CN" sz="1800" dirty="0"/>
              <a:t>Water wave optimization</a:t>
            </a:r>
            <a:r>
              <a:rPr lang="zh-CN" altLang="en-US" sz="1800" dirty="0"/>
              <a:t>）是根据水波理论提出的优化算法。什么是水波理论？简单来说就是水波的宽度越小，其频率越高，频率与水波宽度的平方根成反比</a:t>
            </a:r>
          </a:p>
        </p:txBody>
      </p:sp>
      <p:sp>
        <p:nvSpPr>
          <p:cNvPr id="4" name="AutoShape 2" descr="https://upload-images.jianshu.io/upload_images/18209951-fd6083214b573ae0.jpeg?imageMogr2/auto-orient/strip|imageView2/2/w/500/format/webp"/>
          <p:cNvSpPr>
            <a:spLocks noChangeAspect="1" noChangeArrowheads="1"/>
          </p:cNvSpPr>
          <p:nvPr/>
        </p:nvSpPr>
        <p:spPr bwMode="auto">
          <a:xfrm>
            <a:off x="16192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upload-images.jianshu.io/upload_images/18209951-fd6083214b573ae0.jpeg?imageMogr2/auto-orient/strip|imageView2/2/w/500/format/webp"/>
          <p:cNvSpPr>
            <a:spLocks noChangeAspect="1" noChangeArrowheads="1"/>
          </p:cNvSpPr>
          <p:nvPr/>
        </p:nvSpPr>
        <p:spPr bwMode="auto">
          <a:xfrm>
            <a:off x="17716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descr="https://upload-images.jianshu.io/upload_images/18209951-fd6083214b573ae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4907" y="1088902"/>
            <a:ext cx="23812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3414"/>
      </p:ext>
    </p:extLst>
  </p:cSld>
  <p:clrMapOvr>
    <a:masterClrMapping/>
  </p:clrMapOvr>
  <p:transition spd="med">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DBE71-3456-4435-95C4-B59242713B55}"/>
              </a:ext>
            </a:extLst>
          </p:cNvPr>
          <p:cNvSpPr>
            <a:spLocks noGrp="1"/>
          </p:cNvSpPr>
          <p:nvPr>
            <p:ph type="title"/>
          </p:nvPr>
        </p:nvSpPr>
        <p:spPr/>
        <p:txBody>
          <a:bodyPr/>
          <a:lstStyle/>
          <a:p>
            <a:r>
              <a:rPr lang="zh-CN" altLang="en-US" dirty="0"/>
              <a:t>启发式智能优化算法</a:t>
            </a:r>
          </a:p>
        </p:txBody>
      </p:sp>
      <p:sp>
        <p:nvSpPr>
          <p:cNvPr id="3" name="内容占位符 2">
            <a:extLst>
              <a:ext uri="{FF2B5EF4-FFF2-40B4-BE49-F238E27FC236}">
                <a16:creationId xmlns:a16="http://schemas.microsoft.com/office/drawing/2014/main" id="{C225FCDE-A1A3-40C0-B795-7910C9C3F118}"/>
              </a:ext>
            </a:extLst>
          </p:cNvPr>
          <p:cNvSpPr>
            <a:spLocks noGrp="1"/>
          </p:cNvSpPr>
          <p:nvPr>
            <p:ph idx="1"/>
          </p:nvPr>
        </p:nvSpPr>
        <p:spPr/>
        <p:txBody>
          <a:bodyPr/>
          <a:lstStyle/>
          <a:p>
            <a:r>
              <a:rPr lang="zh-CN" altLang="en-US" dirty="0"/>
              <a:t>神经网络</a:t>
            </a:r>
            <a:endParaRPr lang="en-US" altLang="zh-CN" dirty="0"/>
          </a:p>
          <a:p>
            <a:r>
              <a:rPr lang="zh-CN" altLang="en-US" dirty="0"/>
              <a:t>随机神经网络</a:t>
            </a:r>
            <a:endParaRPr lang="en-US" altLang="zh-CN" dirty="0"/>
          </a:p>
          <a:p>
            <a:r>
              <a:rPr lang="zh-CN" altLang="en-US" dirty="0"/>
              <a:t>模拟退火</a:t>
            </a:r>
            <a:endParaRPr lang="en-US" altLang="zh-CN" dirty="0"/>
          </a:p>
          <a:p>
            <a:r>
              <a:rPr lang="zh-CN" altLang="en-US" dirty="0"/>
              <a:t>遗传算法</a:t>
            </a:r>
            <a:endParaRPr lang="en-US" altLang="zh-CN" dirty="0"/>
          </a:p>
          <a:p>
            <a:r>
              <a:rPr lang="en-US" altLang="zh-CN" dirty="0"/>
              <a:t>…</a:t>
            </a:r>
          </a:p>
          <a:p>
            <a:r>
              <a:rPr lang="zh-CN" altLang="en-US" dirty="0"/>
              <a:t>概率算法 </a:t>
            </a:r>
          </a:p>
          <a:p>
            <a:r>
              <a:rPr lang="zh-CN" altLang="en-US" dirty="0"/>
              <a:t>墨菲定律和幸存者偏差</a:t>
            </a:r>
          </a:p>
        </p:txBody>
      </p:sp>
    </p:spTree>
    <p:extLst>
      <p:ext uri="{BB962C8B-B14F-4D97-AF65-F5344CB8AC3E}">
        <p14:creationId xmlns:p14="http://schemas.microsoft.com/office/powerpoint/2010/main" val="676575450"/>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Augmented </a:t>
            </a:r>
            <a:r>
              <a:rPr lang="en-US" altLang="zh-CN" dirty="0" err="1"/>
              <a:t>Lagrangian</a:t>
            </a:r>
            <a:r>
              <a:rPr lang="en-US" altLang="zh-CN" dirty="0"/>
              <a:t> Method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二次惩罚函数方法</a:t>
                </a:r>
                <a:r>
                  <a:rPr lang="en-US" altLang="zh-CN" sz="2200" dirty="0"/>
                  <a:t>(THE QUADRATIC PENALTY METHOD)</a:t>
                </a:r>
              </a:p>
              <a:p>
                <a:pPr lvl="1"/>
                <a:r>
                  <a:rPr lang="zh-CN" altLang="en-US" sz="1800" dirty="0"/>
                  <a:t>有约束优化问题的求解，一般通过将原问题化解为一系列无约束优化子问题</a:t>
                </a:r>
                <a:endParaRPr lang="en-US" altLang="zh-CN" sz="1800" dirty="0"/>
              </a:p>
              <a:p>
                <a:pPr lvl="1"/>
                <a:r>
                  <a:rPr lang="zh-CN" altLang="en-US" sz="1800" dirty="0"/>
                  <a:t>通过将惩罚项来代替约束项达到目的，惩罚项是约束项的平方形式，这样不会影响目标函数的光滑性</a:t>
                </a:r>
                <a:endParaRPr lang="en-US" altLang="zh-CN" sz="1800" dirty="0"/>
              </a:p>
              <a:p>
                <a:pPr lvl="1"/>
                <a:r>
                  <a:rPr lang="zh-CN" altLang="en-US" sz="1800" dirty="0"/>
                  <a:t>二次惩罚函数方法是乘子法或者增广拉格朗日方法的基础</a:t>
                </a:r>
                <a:endParaRPr lang="en-US" altLang="zh-CN" sz="1800" dirty="0"/>
              </a:p>
              <a:p>
                <a:r>
                  <a:rPr lang="zh-CN" altLang="en-US" sz="2200" dirty="0"/>
                  <a:t>考虑如下问题</a:t>
                </a:r>
                <a:endParaRPr lang="en-US" altLang="zh-CN" sz="2200" dirty="0"/>
              </a:p>
              <a:p>
                <a:pPr marL="0" indent="0" algn="ctr">
                  <a:buNone/>
                </a:pPr>
                <a14:m>
                  <m:oMath xmlns:m="http://schemas.openxmlformats.org/officeDocument/2006/math">
                    <m:r>
                      <a:rPr lang="en-US" altLang="zh-CN" sz="2200" i="1">
                        <a:latin typeface="Cambria Math"/>
                      </a:rPr>
                      <m:t>𝒎𝒊</m:t>
                    </m:r>
                    <m:sSub>
                      <m:sSubPr>
                        <m:ctrlPr>
                          <a:rPr lang="en-US" altLang="zh-CN" sz="2200" i="1">
                            <a:latin typeface="Cambria Math" panose="02040503050406030204" pitchFamily="18" charset="0"/>
                          </a:rPr>
                        </m:ctrlPr>
                      </m:sSubPr>
                      <m:e>
                        <m:r>
                          <a:rPr lang="en-US" altLang="zh-CN" sz="2200" i="1">
                            <a:latin typeface="Cambria Math"/>
                          </a:rPr>
                          <m:t>𝒏</m:t>
                        </m:r>
                      </m:e>
                      <m:sub>
                        <m:r>
                          <a:rPr lang="en-US" altLang="zh-CN" sz="2200" i="1">
                            <a:latin typeface="Cambria Math"/>
                          </a:rPr>
                          <m:t>𝒙</m:t>
                        </m:r>
                        <m:r>
                          <a:rPr lang="en-US" altLang="zh-CN" sz="2200" i="1">
                            <a:latin typeface="Cambria Math"/>
                          </a:rPr>
                          <m:t>∈</m:t>
                        </m:r>
                        <m:r>
                          <a:rPr lang="en-US" altLang="zh-CN" sz="2200" i="1">
                            <a:latin typeface="Cambria Math"/>
                          </a:rPr>
                          <m:t>𝑿</m:t>
                        </m:r>
                      </m:sub>
                    </m:sSub>
                    <m:r>
                      <a:rPr lang="en-US" altLang="zh-CN" sz="2200" i="1">
                        <a:latin typeface="Cambria Math"/>
                      </a:rPr>
                      <m:t> </m:t>
                    </m:r>
                    <m:r>
                      <a:rPr lang="en-US" altLang="zh-CN" sz="2200" i="1">
                        <a:latin typeface="Cambria Math"/>
                      </a:rPr>
                      <m:t>𝒇</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 </m:t>
                    </m:r>
                    <m:r>
                      <a:rPr lang="en-US" altLang="zh-CN" sz="2200" i="1">
                        <a:latin typeface="Cambria Math"/>
                      </a:rPr>
                      <m:t>𝒔</m:t>
                    </m:r>
                    <m:r>
                      <a:rPr lang="en-US" altLang="zh-CN" sz="2200" i="1">
                        <a:latin typeface="Cambria Math"/>
                      </a:rPr>
                      <m:t>.</m:t>
                    </m:r>
                    <m:r>
                      <a:rPr lang="en-US" altLang="zh-CN" sz="2200" i="1">
                        <a:latin typeface="Cambria Math"/>
                      </a:rPr>
                      <m:t>𝒕</m:t>
                    </m:r>
                    <m:r>
                      <a:rPr lang="en-US" altLang="zh-CN" sz="2200" i="1">
                        <a:latin typeface="Cambria Math"/>
                      </a:rPr>
                      <m:t>. </m:t>
                    </m:r>
                    <m:r>
                      <a:rPr lang="en-US" altLang="zh-CN" sz="2200" i="1">
                        <a:latin typeface="Cambria Math"/>
                      </a:rPr>
                      <m:t>𝒉</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m:t>
                    </m:r>
                    <m:r>
                      <a:rPr lang="en-US" altLang="zh-CN" sz="2200" i="1">
                        <a:latin typeface="Cambria Math"/>
                      </a:rPr>
                      <m:t>𝟎</m:t>
                    </m:r>
                    <m:r>
                      <a:rPr lang="en-US" altLang="zh-CN" sz="2200">
                        <a:latin typeface="Cambria Math"/>
                      </a:rPr>
                      <m:t>  </m:t>
                    </m:r>
                    <m:d>
                      <m:dPr>
                        <m:ctrlPr>
                          <a:rPr lang="en-US" altLang="zh-CN" sz="2200" i="1">
                            <a:solidFill>
                              <a:srgbClr val="FF0000"/>
                            </a:solidFill>
                            <a:latin typeface="Cambria Math" panose="02040503050406030204" pitchFamily="18" charset="0"/>
                          </a:rPr>
                        </m:ctrlPr>
                      </m:dPr>
                      <m:e>
                        <m:r>
                          <a:rPr lang="en-US" altLang="zh-CN" sz="2200" i="1">
                            <a:solidFill>
                              <a:srgbClr val="FF0000"/>
                            </a:solidFill>
                            <a:latin typeface="Cambria Math"/>
                          </a:rPr>
                          <m:t>𝒂</m:t>
                        </m:r>
                        <m:r>
                          <a:rPr lang="en-US" altLang="zh-CN" sz="2200" i="1">
                            <a:solidFill>
                              <a:srgbClr val="FF0000"/>
                            </a:solidFill>
                            <a:latin typeface="Cambria Math"/>
                          </a:rPr>
                          <m:t>𝟏</m:t>
                        </m:r>
                      </m:e>
                    </m:d>
                  </m:oMath>
                </a14:m>
                <a:r>
                  <a:rPr lang="en-US" altLang="zh-CN" sz="2200" dirty="0"/>
                  <a:t>, </a:t>
                </a:r>
              </a:p>
              <a:p>
                <a:r>
                  <a:rPr lang="zh-CN" altLang="en-US" sz="2200" dirty="0"/>
                  <a:t>其</a:t>
                </a:r>
                <a:r>
                  <a:rPr lang="zh-CN" altLang="en-US" sz="2400" dirty="0">
                    <a:solidFill>
                      <a:srgbClr val="FF0000"/>
                    </a:solidFill>
                  </a:rPr>
                  <a:t>二次惩罚函数</a:t>
                </a:r>
                <a:r>
                  <a:rPr lang="zh-CN" altLang="en-US" sz="2200" dirty="0"/>
                  <a:t>可写为</a:t>
                </a:r>
                <a14:m>
                  <m:oMath xmlns:m="http://schemas.openxmlformats.org/officeDocument/2006/math">
                    <m:r>
                      <a:rPr lang="en-US" altLang="zh-CN" sz="2200" i="1">
                        <a:latin typeface="Cambria Math"/>
                      </a:rPr>
                      <m:t>𝑸</m:t>
                    </m:r>
                    <m:d>
                      <m:dPr>
                        <m:ctrlPr>
                          <a:rPr lang="en-US" altLang="zh-CN" sz="2200" i="1">
                            <a:latin typeface="Cambria Math" panose="02040503050406030204" pitchFamily="18" charset="0"/>
                          </a:rPr>
                        </m:ctrlPr>
                      </m:dPr>
                      <m:e>
                        <m:r>
                          <a:rPr lang="en-US" altLang="zh-CN" sz="2200" i="1">
                            <a:latin typeface="Cambria Math"/>
                          </a:rPr>
                          <m:t>𝒙</m:t>
                        </m:r>
                        <m:r>
                          <a:rPr lang="en-US" altLang="zh-CN" sz="2200" i="1">
                            <a:latin typeface="Cambria Math"/>
                          </a:rPr>
                          <m:t>;</m:t>
                        </m:r>
                        <m:r>
                          <a:rPr lang="en-US" altLang="zh-CN" sz="2200" i="1">
                            <a:latin typeface="Cambria Math"/>
                          </a:rPr>
                          <m:t>𝝁</m:t>
                        </m:r>
                      </m:e>
                    </m:d>
                    <m:r>
                      <a:rPr lang="en-US" altLang="zh-CN" sz="2200" i="1">
                        <a:latin typeface="Cambria Math"/>
                      </a:rPr>
                      <m:t>=</m:t>
                    </m:r>
                    <m:r>
                      <a:rPr lang="en-US" altLang="zh-CN" sz="2200" i="1">
                        <a:latin typeface="Cambria Math"/>
                      </a:rPr>
                      <m:t>𝒇</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m:t>
                    </m:r>
                    <m:f>
                      <m:fPr>
                        <m:ctrlPr>
                          <a:rPr lang="en-US" altLang="zh-CN" sz="2200" i="1">
                            <a:latin typeface="Cambria Math" panose="02040503050406030204" pitchFamily="18" charset="0"/>
                          </a:rPr>
                        </m:ctrlPr>
                      </m:fPr>
                      <m:num>
                        <m:r>
                          <a:rPr lang="en-US" altLang="zh-CN" sz="2200" i="1">
                            <a:latin typeface="Cambria Math"/>
                          </a:rPr>
                          <m:t>𝟏</m:t>
                        </m:r>
                      </m:num>
                      <m:den>
                        <m:r>
                          <a:rPr lang="en-US" altLang="zh-CN" sz="2200" i="1">
                            <a:latin typeface="Cambria Math"/>
                          </a:rPr>
                          <m:t>𝟐</m:t>
                        </m:r>
                        <m:r>
                          <a:rPr lang="en-US" altLang="zh-CN" sz="2200" i="1">
                            <a:latin typeface="Cambria Math"/>
                          </a:rPr>
                          <m:t>𝝁</m:t>
                        </m:r>
                      </m:den>
                    </m:f>
                    <m:nary>
                      <m:naryPr>
                        <m:chr m:val="∑"/>
                        <m:supHide m:val="on"/>
                        <m:ctrlPr>
                          <a:rPr lang="en-US" altLang="zh-CN" sz="2200" i="1">
                            <a:latin typeface="Cambria Math" panose="02040503050406030204" pitchFamily="18" charset="0"/>
                          </a:rPr>
                        </m:ctrlPr>
                      </m:naryPr>
                      <m:sub>
                        <m:r>
                          <a:rPr lang="en-US" altLang="zh-CN" sz="2200" i="1">
                            <a:latin typeface="Cambria Math"/>
                          </a:rPr>
                          <m:t>𝒊</m:t>
                        </m:r>
                        <m:r>
                          <a:rPr lang="en-US" altLang="zh-CN" sz="2200" i="1">
                            <a:latin typeface="Cambria Math"/>
                          </a:rPr>
                          <m:t>∈</m:t>
                        </m:r>
                        <m:r>
                          <a:rPr lang="en-US" altLang="zh-CN" sz="2200" i="1">
                            <a:latin typeface="Cambria Math"/>
                          </a:rPr>
                          <m:t>𝑬</m:t>
                        </m:r>
                      </m:sub>
                      <m:sup/>
                      <m:e>
                        <m:sSubSup>
                          <m:sSubSupPr>
                            <m:ctrlPr>
                              <a:rPr lang="en-US" altLang="zh-CN" sz="2200" i="1">
                                <a:latin typeface="Cambria Math" panose="02040503050406030204" pitchFamily="18" charset="0"/>
                              </a:rPr>
                            </m:ctrlPr>
                          </m:sSubSupPr>
                          <m:e>
                            <m:r>
                              <a:rPr lang="en-US" altLang="zh-CN" sz="2200" i="1">
                                <a:latin typeface="Cambria Math"/>
                              </a:rPr>
                              <m:t>𝒉</m:t>
                            </m:r>
                          </m:e>
                          <m:sub>
                            <m:r>
                              <a:rPr lang="en-US" altLang="zh-CN" sz="2200" i="1">
                                <a:latin typeface="Cambria Math"/>
                              </a:rPr>
                              <m:t>𝒊</m:t>
                            </m:r>
                          </m:sub>
                          <m:sup>
                            <m:r>
                              <a:rPr lang="en-US" altLang="zh-CN" sz="2200" i="1">
                                <a:latin typeface="Cambria Math"/>
                              </a:rPr>
                              <m:t>𝟐</m:t>
                            </m:r>
                          </m:sup>
                        </m:sSubSup>
                        <m:r>
                          <a:rPr lang="en-US" altLang="zh-CN" sz="2200" i="1">
                            <a:latin typeface="Cambria Math"/>
                          </a:rPr>
                          <m:t>(</m:t>
                        </m:r>
                        <m:r>
                          <a:rPr lang="en-US" altLang="zh-CN" sz="2200" i="1">
                            <a:latin typeface="Cambria Math"/>
                          </a:rPr>
                          <m:t>𝒙</m:t>
                        </m:r>
                        <m:r>
                          <a:rPr lang="en-US" altLang="zh-CN" sz="2200" i="1">
                            <a:latin typeface="Cambria Math"/>
                          </a:rPr>
                          <m:t>)</m:t>
                        </m:r>
                      </m:e>
                    </m:nary>
                  </m:oMath>
                </a14:m>
                <a:r>
                  <a:rPr lang="en-US" altLang="zh-CN" sz="2200" dirty="0"/>
                  <a:t>   </a:t>
                </a:r>
                <a14:m>
                  <m:oMath xmlns:m="http://schemas.openxmlformats.org/officeDocument/2006/math">
                    <m:r>
                      <a:rPr lang="en-US" altLang="zh-CN" sz="2200" i="1" dirty="0">
                        <a:solidFill>
                          <a:srgbClr val="FF0000"/>
                        </a:solidFill>
                        <a:latin typeface="Cambria Math"/>
                      </a:rPr>
                      <m:t>(</m:t>
                    </m:r>
                    <m:r>
                      <a:rPr lang="en-US" altLang="zh-CN" sz="2200" i="1" dirty="0">
                        <a:solidFill>
                          <a:srgbClr val="FF0000"/>
                        </a:solidFill>
                        <a:latin typeface="Cambria Math"/>
                      </a:rPr>
                      <m:t>𝑎</m:t>
                    </m:r>
                    <m:r>
                      <a:rPr lang="en-US" altLang="zh-CN" sz="2200" i="1" dirty="0">
                        <a:solidFill>
                          <a:srgbClr val="FF0000"/>
                        </a:solidFill>
                        <a:latin typeface="Cambria Math"/>
                      </a:rPr>
                      <m:t>2) </m:t>
                    </m:r>
                  </m:oMath>
                </a14:m>
                <a:r>
                  <a:rPr lang="en-US" altLang="zh-CN" sz="2200" dirty="0"/>
                  <a:t>,</a:t>
                </a:r>
                <a14:m>
                  <m:oMath xmlns:m="http://schemas.openxmlformats.org/officeDocument/2006/math">
                    <m:r>
                      <a:rPr lang="en-US" altLang="zh-CN" sz="2200" i="1" dirty="0">
                        <a:latin typeface="Cambria Math"/>
                      </a:rPr>
                      <m:t>𝝁</m:t>
                    </m:r>
                    <m:r>
                      <a:rPr lang="en-US" altLang="zh-CN" sz="2200" i="1" dirty="0">
                        <a:latin typeface="Cambria Math"/>
                      </a:rPr>
                      <m:t>&gt;</m:t>
                    </m:r>
                    <m:r>
                      <a:rPr lang="en-US" altLang="zh-CN" sz="2200" i="1" dirty="0">
                        <a:latin typeface="Cambria Math"/>
                      </a:rPr>
                      <m:t>𝟎</m:t>
                    </m:r>
                  </m:oMath>
                </a14:m>
                <a:r>
                  <a:rPr lang="zh-CN" altLang="en-US" sz="2200" dirty="0"/>
                  <a:t>为惩罚参数</a:t>
                </a:r>
                <a:r>
                  <a:rPr lang="en-US" altLang="zh-CN" sz="2200" dirty="0"/>
                  <a:t>(penalty parameter),</a:t>
                </a:r>
                <a:r>
                  <a:rPr lang="zh-CN" altLang="en-US" sz="2200" dirty="0"/>
                  <a:t>随</a:t>
                </a:r>
                <a14:m>
                  <m:oMath xmlns:m="http://schemas.openxmlformats.org/officeDocument/2006/math">
                    <m:r>
                      <a:rPr lang="en-US" altLang="zh-CN" sz="2200" i="1">
                        <a:latin typeface="Cambria Math"/>
                      </a:rPr>
                      <m:t>𝝁</m:t>
                    </m:r>
                    <m:r>
                      <a:rPr lang="en-US" altLang="zh-CN" sz="2200" i="1">
                        <a:latin typeface="Cambria Math"/>
                      </a:rPr>
                      <m:t>→</m:t>
                    </m:r>
                    <m:r>
                      <a:rPr lang="en-US" altLang="zh-CN" sz="2200" i="1">
                        <a:latin typeface="Cambria Math"/>
                      </a:rPr>
                      <m:t>𝟎</m:t>
                    </m:r>
                  </m:oMath>
                </a14:m>
                <a:r>
                  <a:rPr lang="en-US" altLang="zh-CN" sz="2200" dirty="0"/>
                  <a:t>,</a:t>
                </a:r>
                <a:r>
                  <a:rPr lang="zh-CN" altLang="en-US" sz="2200" dirty="0"/>
                  <a:t>惩罚项越来越大，从而可以考虑序列</a:t>
                </a:r>
                <a14:m>
                  <m:oMath xmlns:m="http://schemas.openxmlformats.org/officeDocument/2006/math">
                    <m:d>
                      <m:dPr>
                        <m:begChr m:val="{"/>
                        <m:endChr m:val="}"/>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a:rPr>
                              <m:t>𝝁</m:t>
                            </m:r>
                          </m:e>
                          <m:sub>
                            <m:r>
                              <a:rPr lang="en-US" altLang="zh-CN" sz="2200" i="1">
                                <a:latin typeface="Cambria Math"/>
                              </a:rPr>
                              <m:t>𝒌</m:t>
                            </m:r>
                          </m:sub>
                        </m:sSub>
                      </m:e>
                    </m:d>
                    <m:r>
                      <a:rPr lang="en-US" altLang="zh-CN" sz="2200" i="1">
                        <a:latin typeface="Cambria Math"/>
                      </a:rPr>
                      <m:t>↓</m:t>
                    </m:r>
                    <m:r>
                      <a:rPr lang="en-US" altLang="zh-CN" sz="2200" i="1">
                        <a:latin typeface="Cambria Math"/>
                      </a:rPr>
                      <m:t>𝟎</m:t>
                    </m:r>
                  </m:oMath>
                </a14:m>
                <a:r>
                  <a:rPr lang="en-US" altLang="zh-CN" sz="2200" dirty="0"/>
                  <a:t>,</a:t>
                </a:r>
                <a:r>
                  <a:rPr lang="zh-CN" altLang="en-US" sz="2200" dirty="0"/>
                  <a:t>当</a:t>
                </a:r>
                <a14:m>
                  <m:oMath xmlns:m="http://schemas.openxmlformats.org/officeDocument/2006/math">
                    <m:r>
                      <a:rPr lang="en-US" altLang="zh-CN" sz="2200" i="1">
                        <a:latin typeface="Cambria Math"/>
                      </a:rPr>
                      <m:t>𝒌</m:t>
                    </m:r>
                    <m:r>
                      <a:rPr lang="en-US" altLang="zh-CN" sz="2200" i="1">
                        <a:latin typeface="Cambria Math"/>
                      </a:rPr>
                      <m:t>→∞</m:t>
                    </m:r>
                  </m:oMath>
                </a14:m>
                <a:r>
                  <a:rPr lang="en-US" altLang="zh-CN" sz="2200" dirty="0"/>
                  <a:t>, </a:t>
                </a:r>
                <a:r>
                  <a:rPr lang="zh-CN" altLang="en-US" sz="2200" dirty="0"/>
                  <a:t>寻找</a:t>
                </a:r>
                <a14:m>
                  <m:oMath xmlns:m="http://schemas.openxmlformats.org/officeDocument/2006/math">
                    <m:r>
                      <a:rPr lang="en-US" altLang="zh-CN" sz="2200" i="1">
                        <a:latin typeface="Cambria Math"/>
                      </a:rPr>
                      <m:t>𝑸</m:t>
                    </m:r>
                    <m:r>
                      <a:rPr lang="en-US" altLang="zh-CN" sz="2200" i="1">
                        <a:latin typeface="Cambria Math"/>
                      </a:rPr>
                      <m:t>(</m:t>
                    </m:r>
                    <m:r>
                      <a:rPr lang="en-US" altLang="zh-CN" sz="2200" i="1">
                        <a:latin typeface="Cambria Math"/>
                      </a:rPr>
                      <m:t>𝒙</m:t>
                    </m:r>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𝝁</m:t>
                        </m:r>
                      </m:e>
                      <m:sub>
                        <m:r>
                          <a:rPr lang="en-US" altLang="zh-CN" sz="2200" i="1">
                            <a:latin typeface="Cambria Math"/>
                          </a:rPr>
                          <m:t>𝒌</m:t>
                        </m:r>
                      </m:sub>
                    </m:sSub>
                    <m:r>
                      <a:rPr lang="en-US" altLang="zh-CN" sz="2200" i="1">
                        <a:latin typeface="Cambria Math"/>
                      </a:rPr>
                      <m:t>)</m:t>
                    </m:r>
                  </m:oMath>
                </a14:m>
                <a:r>
                  <a:rPr lang="zh-CN" altLang="en-US" sz="2200" dirty="0"/>
                  <a:t>的近似最小变量</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𝒙</m:t>
                        </m:r>
                      </m:e>
                      <m:sub>
                        <m:r>
                          <a:rPr lang="en-US" altLang="zh-CN" sz="2200" i="1">
                            <a:latin typeface="Cambria Math"/>
                          </a:rPr>
                          <m:t>𝒌</m:t>
                        </m:r>
                      </m:sub>
                    </m:sSub>
                  </m:oMath>
                </a14:m>
                <a:r>
                  <a:rPr lang="en-US" altLang="zh-CN" sz="2200" dirty="0"/>
                  <a:t>,</a:t>
                </a:r>
                <a:r>
                  <a:rPr lang="zh-CN" altLang="en-US" sz="2200" dirty="0"/>
                  <a:t>然后迭代最终获得原问题的解</a:t>
                </a:r>
                <a:endParaRPr lang="en-US" altLang="zh-CN" sz="2200" dirty="0"/>
              </a:p>
              <a:p>
                <a:r>
                  <a:rPr lang="zh-CN" altLang="en-US" sz="2200" dirty="0"/>
                  <a:t>显然，如果只有等式约束，则二次罚函数也是光滑的，从而可以用无约束方法求解，尤其可采用</a:t>
                </a:r>
                <a:r>
                  <a:rPr lang="en-US" altLang="zh-CN" sz="2200" dirty="0"/>
                  <a:t>Hessian</a:t>
                </a:r>
                <a:r>
                  <a:rPr lang="zh-CN" altLang="en-US" sz="2200" dirty="0"/>
                  <a:t>矩阵，但一般当惩罚参数特别小，这时候导致罚函数在极小点附近的</a:t>
                </a:r>
                <a:r>
                  <a:rPr lang="en-US" altLang="zh-CN" sz="2200" dirty="0"/>
                  <a:t>Hessian</a:t>
                </a:r>
                <a:r>
                  <a:rPr lang="zh-CN" altLang="en-US" sz="2200" dirty="0"/>
                  <a:t>矩阵非常病态，从而使算法效率低下，例如拟牛顿，共轭梯度方法等；牛顿法对</a:t>
                </a:r>
                <a:r>
                  <a:rPr lang="en-US" altLang="zh-CN" sz="2200" dirty="0"/>
                  <a:t>Hessian</a:t>
                </a:r>
                <a:r>
                  <a:rPr lang="zh-CN" altLang="en-US" sz="2200" dirty="0"/>
                  <a:t>矩阵的病态性不是很敏感，但对于小的惩罚参数也会导致困难</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193" r="-397" b="-80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6600481"/>
      </p:ext>
    </p:extLst>
  </p:cSld>
  <p:clrMapOvr>
    <a:masterClrMapping/>
  </p:clrMapOvr>
  <p:transition spd="med">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E5DEA-326B-43C2-844A-E18CB5900405}"/>
              </a:ext>
            </a:extLst>
          </p:cNvPr>
          <p:cNvSpPr>
            <a:spLocks noGrp="1"/>
          </p:cNvSpPr>
          <p:nvPr>
            <p:ph type="title"/>
          </p:nvPr>
        </p:nvSpPr>
        <p:spPr/>
        <p:txBody>
          <a:bodyPr/>
          <a:lstStyle/>
          <a:p>
            <a:r>
              <a:rPr lang="zh-CN" altLang="en-US" dirty="0"/>
              <a:t>优化求解</a:t>
            </a:r>
          </a:p>
        </p:txBody>
      </p:sp>
      <p:sp>
        <p:nvSpPr>
          <p:cNvPr id="3" name="内容占位符 2">
            <a:extLst>
              <a:ext uri="{FF2B5EF4-FFF2-40B4-BE49-F238E27FC236}">
                <a16:creationId xmlns:a16="http://schemas.microsoft.com/office/drawing/2014/main" id="{C524F119-982F-49A4-9CBD-3EEA5CE1614D}"/>
              </a:ext>
            </a:extLst>
          </p:cNvPr>
          <p:cNvSpPr>
            <a:spLocks noGrp="1"/>
          </p:cNvSpPr>
          <p:nvPr>
            <p:ph idx="1"/>
          </p:nvPr>
        </p:nvSpPr>
        <p:spPr/>
        <p:txBody>
          <a:bodyPr/>
          <a:lstStyle/>
          <a:p>
            <a:r>
              <a:rPr lang="zh-CN" altLang="en-US" b="0" dirty="0"/>
              <a:t>防止幸存者偏差</a:t>
            </a:r>
            <a:r>
              <a:rPr lang="en-US" altLang="zh-CN" b="0" dirty="0"/>
              <a:t>(survivorship bias)</a:t>
            </a:r>
          </a:p>
          <a:p>
            <a:pPr lvl="1"/>
            <a:r>
              <a:rPr lang="zh-CN" altLang="en-US" b="0" dirty="0"/>
              <a:t>样本不合理，基于数据的建模往往会依赖于数据本身，因而易造成这个问题</a:t>
            </a:r>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r>
              <a:rPr lang="zh-CN" altLang="en-US" b="0" dirty="0"/>
              <a:t>深度学习基本都是基于数据驱动的求解方法，是否会存在这个问题？要如何避免呢？</a:t>
            </a:r>
            <a:endParaRPr lang="en-US" altLang="zh-CN" b="0" dirty="0"/>
          </a:p>
          <a:p>
            <a:pPr lvl="1"/>
            <a:endParaRPr lang="zh-CN" altLang="en-US" dirty="0"/>
          </a:p>
        </p:txBody>
      </p:sp>
      <p:pic>
        <p:nvPicPr>
          <p:cNvPr id="5" name="图片 4">
            <a:extLst>
              <a:ext uri="{FF2B5EF4-FFF2-40B4-BE49-F238E27FC236}">
                <a16:creationId xmlns:a16="http://schemas.microsoft.com/office/drawing/2014/main" id="{B21586EC-1795-4546-A943-B6BF40217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725" y="2673078"/>
            <a:ext cx="4079982" cy="3039587"/>
          </a:xfrm>
          <a:prstGeom prst="rect">
            <a:avLst/>
          </a:prstGeom>
        </p:spPr>
      </p:pic>
      <p:pic>
        <p:nvPicPr>
          <p:cNvPr id="6" name="图片 5">
            <a:extLst>
              <a:ext uri="{FF2B5EF4-FFF2-40B4-BE49-F238E27FC236}">
                <a16:creationId xmlns:a16="http://schemas.microsoft.com/office/drawing/2014/main" id="{610001B8-B3E8-47C4-B95F-95D65DCCFD98}"/>
              </a:ext>
            </a:extLst>
          </p:cNvPr>
          <p:cNvPicPr>
            <a:picLocks noChangeAspect="1"/>
          </p:cNvPicPr>
          <p:nvPr/>
        </p:nvPicPr>
        <p:blipFill>
          <a:blip r:embed="rId3"/>
          <a:stretch>
            <a:fillRect/>
          </a:stretch>
        </p:blipFill>
        <p:spPr>
          <a:xfrm>
            <a:off x="6598173" y="2673078"/>
            <a:ext cx="3972669" cy="3039587"/>
          </a:xfrm>
          <a:prstGeom prst="rect">
            <a:avLst/>
          </a:prstGeom>
        </p:spPr>
      </p:pic>
    </p:spTree>
    <p:extLst>
      <p:ext uri="{BB962C8B-B14F-4D97-AF65-F5344CB8AC3E}">
        <p14:creationId xmlns:p14="http://schemas.microsoft.com/office/powerpoint/2010/main" val="1490135412"/>
      </p:ext>
    </p:extLst>
  </p:cSld>
  <p:clrMapOvr>
    <a:masterClrMapping/>
  </p:clrMapOvr>
  <p:transition spd="med">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6F783-2EAF-4331-832D-A79BDD37BCB0}"/>
              </a:ext>
            </a:extLst>
          </p:cNvPr>
          <p:cNvSpPr>
            <a:spLocks noGrp="1"/>
          </p:cNvSpPr>
          <p:nvPr>
            <p:ph type="title"/>
          </p:nvPr>
        </p:nvSpPr>
        <p:spPr/>
        <p:txBody>
          <a:bodyPr/>
          <a:lstStyle/>
          <a:p>
            <a:r>
              <a:rPr lang="zh-CN" altLang="en-US" dirty="0"/>
              <a:t>启发式求解</a:t>
            </a:r>
          </a:p>
        </p:txBody>
      </p:sp>
      <p:sp>
        <p:nvSpPr>
          <p:cNvPr id="3" name="内容占位符 2">
            <a:extLst>
              <a:ext uri="{FF2B5EF4-FFF2-40B4-BE49-F238E27FC236}">
                <a16:creationId xmlns:a16="http://schemas.microsoft.com/office/drawing/2014/main" id="{F3D1DA50-EA38-4F03-BD42-BE799809A139}"/>
              </a:ext>
            </a:extLst>
          </p:cNvPr>
          <p:cNvSpPr>
            <a:spLocks noGrp="1"/>
          </p:cNvSpPr>
          <p:nvPr>
            <p:ph idx="1"/>
          </p:nvPr>
        </p:nvSpPr>
        <p:spPr/>
        <p:txBody>
          <a:bodyPr/>
          <a:lstStyle/>
          <a:p>
            <a:r>
              <a:rPr lang="zh-CN" altLang="en-US" b="0" dirty="0"/>
              <a:t>“墨菲定律”</a:t>
            </a:r>
            <a:endParaRPr lang="en-US" altLang="zh-CN" b="0" dirty="0"/>
          </a:p>
          <a:p>
            <a:pPr lvl="1"/>
            <a:r>
              <a:rPr lang="zh-CN" altLang="en-US" b="0" dirty="0"/>
              <a:t>原话是这样说的：</a:t>
            </a:r>
            <a:r>
              <a:rPr lang="en-US" altLang="zh-CN" b="0" dirty="0"/>
              <a:t>If there are two or more ways to do something, and one of those ways can result in a catastrophe, then someone will do it.</a:t>
            </a:r>
            <a:r>
              <a:rPr lang="zh-CN" altLang="en-US" b="0" dirty="0"/>
              <a:t>（如果有两种或两种以上的方式去做某件事情，而其中一种选择方式将导致灾难，则必定有人会作出这种选择。）</a:t>
            </a:r>
            <a:endParaRPr lang="en-US" altLang="zh-CN" b="0" dirty="0"/>
          </a:p>
          <a:p>
            <a:pPr lvl="1"/>
            <a:r>
              <a:rPr lang="zh-CN" altLang="en-US" b="0" dirty="0"/>
              <a:t>概率优化算法，启发式优化算法</a:t>
            </a:r>
            <a:endParaRPr lang="en-US" altLang="zh-CN" b="0" dirty="0"/>
          </a:p>
          <a:p>
            <a:pPr lvl="2"/>
            <a:r>
              <a:rPr lang="zh-CN" altLang="en-US" b="0" dirty="0"/>
              <a:t>有概率跳出局部最优点，则一定会有这种可能！</a:t>
            </a:r>
            <a:endParaRPr lang="en-US" altLang="zh-CN" b="0" dirty="0"/>
          </a:p>
          <a:p>
            <a:pPr lvl="2"/>
            <a:r>
              <a:rPr lang="zh-CN" altLang="en-US" b="0" dirty="0"/>
              <a:t>当然，你得尝试的次数足够多！</a:t>
            </a:r>
            <a:endParaRPr lang="en-US" altLang="zh-CN" b="0" dirty="0"/>
          </a:p>
          <a:p>
            <a:pPr lvl="1"/>
            <a:r>
              <a:rPr lang="zh-CN" altLang="en-US" b="0" dirty="0"/>
              <a:t>软件测试</a:t>
            </a:r>
            <a:endParaRPr lang="en-US" altLang="zh-CN" b="0" dirty="0"/>
          </a:p>
          <a:p>
            <a:pPr lvl="2"/>
            <a:r>
              <a:rPr lang="zh-CN" altLang="en-US" b="0" dirty="0"/>
              <a:t>充分的测试，一旦有</a:t>
            </a:r>
            <a:r>
              <a:rPr lang="en-US" altLang="zh-CN" b="0" dirty="0"/>
              <a:t>BUG</a:t>
            </a:r>
            <a:r>
              <a:rPr lang="zh-CN" altLang="en-US" b="0" dirty="0"/>
              <a:t>，迟早有人会碰到！</a:t>
            </a:r>
            <a:endParaRPr lang="en-US" altLang="zh-CN" b="0" dirty="0"/>
          </a:p>
          <a:p>
            <a:r>
              <a:rPr lang="zh-CN" altLang="en-US" b="0" dirty="0"/>
              <a:t>优化问题如果是</a:t>
            </a:r>
            <a:r>
              <a:rPr lang="en-US" altLang="zh-CN" b="0" dirty="0"/>
              <a:t>NP-hard</a:t>
            </a:r>
            <a:r>
              <a:rPr lang="zh-CN" altLang="en-US" b="0" dirty="0"/>
              <a:t>的问题</a:t>
            </a:r>
            <a:endParaRPr lang="en-US" altLang="zh-CN" b="0" dirty="0"/>
          </a:p>
          <a:p>
            <a:pPr lvl="1"/>
            <a:r>
              <a:rPr lang="zh-CN" altLang="en-US" b="0" dirty="0"/>
              <a:t>必须采用启发式求解</a:t>
            </a:r>
            <a:r>
              <a:rPr lang="en-US" altLang="zh-CN" b="0" dirty="0"/>
              <a:t>,</a:t>
            </a:r>
            <a:r>
              <a:rPr lang="zh-CN" altLang="en-US" b="0" dirty="0"/>
              <a:t>一般称为近似算法</a:t>
            </a:r>
            <a:endParaRPr lang="en-US" altLang="zh-CN" b="0" dirty="0"/>
          </a:p>
          <a:p>
            <a:pPr lvl="1"/>
            <a:endParaRPr lang="zh-CN" altLang="en-US" dirty="0"/>
          </a:p>
        </p:txBody>
      </p:sp>
      <p:sp>
        <p:nvSpPr>
          <p:cNvPr id="4" name="矩形 3">
            <a:extLst>
              <a:ext uri="{FF2B5EF4-FFF2-40B4-BE49-F238E27FC236}">
                <a16:creationId xmlns:a16="http://schemas.microsoft.com/office/drawing/2014/main" id="{82F64331-9BC8-4817-B62D-9EBEDFD6D23D}"/>
              </a:ext>
            </a:extLst>
          </p:cNvPr>
          <p:cNvSpPr/>
          <p:nvPr/>
        </p:nvSpPr>
        <p:spPr>
          <a:xfrm>
            <a:off x="4616476" y="85716"/>
            <a:ext cx="5976913" cy="954107"/>
          </a:xfrm>
          <a:prstGeom prst="rect">
            <a:avLst/>
          </a:prstGeom>
        </p:spPr>
        <p:txBody>
          <a:bodyPr wrap="square">
            <a:spAutoFit/>
          </a:bodyPr>
          <a:lstStyle/>
          <a:p>
            <a:r>
              <a:rPr lang="en-US" altLang="zh-CN" sz="2800" i="1" dirty="0">
                <a:solidFill>
                  <a:srgbClr val="FF0000"/>
                </a:solidFill>
                <a:latin typeface="Georgia" panose="02040502050405020303" pitchFamily="18" charset="0"/>
              </a:rPr>
              <a:t>"If something can go wrong, it will."</a:t>
            </a:r>
            <a:endParaRPr lang="zh-CN" altLang="en-US" sz="2800" dirty="0">
              <a:solidFill>
                <a:srgbClr val="FF0000"/>
              </a:solidFill>
            </a:endParaRPr>
          </a:p>
        </p:txBody>
      </p:sp>
    </p:spTree>
    <p:extLst>
      <p:ext uri="{BB962C8B-B14F-4D97-AF65-F5344CB8AC3E}">
        <p14:creationId xmlns:p14="http://schemas.microsoft.com/office/powerpoint/2010/main" val="1298351924"/>
      </p:ext>
    </p:extLst>
  </p:cSld>
  <p:clrMapOvr>
    <a:masterClrMapping/>
  </p:clrMapOvr>
  <p:transition spd="med">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F652B-FBEE-4A8D-A1C9-979ADA4D5793}"/>
              </a:ext>
            </a:extLst>
          </p:cNvPr>
          <p:cNvSpPr>
            <a:spLocks noGrp="1"/>
          </p:cNvSpPr>
          <p:nvPr>
            <p:ph type="title"/>
          </p:nvPr>
        </p:nvSpPr>
        <p:spPr/>
        <p:txBody>
          <a:bodyPr/>
          <a:lstStyle/>
          <a:p>
            <a:r>
              <a:rPr lang="zh-CN" altLang="en-US" sz="3200" dirty="0"/>
              <a:t>组合优化问题</a:t>
            </a:r>
            <a:r>
              <a:rPr lang="en-US" altLang="zh-CN" sz="3200" dirty="0"/>
              <a:t>(Combinatorial Optimization)</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87B591-1480-472E-8747-0EFC5B396FCA}"/>
                  </a:ext>
                </a:extLst>
              </p:cNvPr>
              <p:cNvSpPr>
                <a:spLocks noGrp="1"/>
              </p:cNvSpPr>
              <p:nvPr>
                <p:ph idx="1"/>
              </p:nvPr>
            </p:nvSpPr>
            <p:spPr/>
            <p:txBody>
              <a:bodyPr/>
              <a:lstStyle/>
              <a:p>
                <a:r>
                  <a:rPr lang="zh-CN" altLang="en-US" sz="2800" dirty="0"/>
                  <a:t>无论如何，组合优化问题一般都以线性规划、整数规划为基础</a:t>
                </a:r>
                <a:endParaRPr lang="en-US" altLang="zh-CN" sz="2800" dirty="0"/>
              </a:p>
              <a:p>
                <a:r>
                  <a:rPr lang="zh-CN" altLang="en-US" sz="2800" dirty="0"/>
                  <a:t>常见的经典组合优化问题</a:t>
                </a:r>
                <a:endParaRPr lang="en-US" altLang="zh-CN" sz="2800" dirty="0"/>
              </a:p>
              <a:p>
                <a:pPr lvl="1"/>
                <a:r>
                  <a:rPr lang="zh-CN" altLang="en-US" sz="2400" dirty="0"/>
                  <a:t>划分问题</a:t>
                </a:r>
                <a:r>
                  <a:rPr lang="en-US" altLang="zh-CN" sz="2400" dirty="0"/>
                  <a:t>(Partitioning);</a:t>
                </a:r>
                <a:r>
                  <a:rPr lang="zh-CN" altLang="en-US" sz="2400" dirty="0"/>
                  <a:t>调度问题</a:t>
                </a:r>
                <a:r>
                  <a:rPr lang="en-US" altLang="zh-CN" sz="2400" dirty="0"/>
                  <a:t>(Scheduling);</a:t>
                </a:r>
                <a:r>
                  <a:rPr lang="zh-CN" altLang="en-US" sz="2400" dirty="0"/>
                  <a:t>装箱问题（</a:t>
                </a:r>
                <a:r>
                  <a:rPr lang="en-US" altLang="zh-CN" sz="2400" dirty="0"/>
                  <a:t>Bin Packing);</a:t>
                </a:r>
                <a:r>
                  <a:rPr lang="zh-CN" altLang="en-US" sz="2400" dirty="0"/>
                  <a:t>背包问题（</a:t>
                </a:r>
                <a:r>
                  <a:rPr lang="en-US" altLang="zh-CN" sz="2400" dirty="0"/>
                  <a:t>Knapsack</a:t>
                </a:r>
                <a:r>
                  <a:rPr lang="zh-CN" altLang="en-US" sz="2400" dirty="0"/>
                  <a:t>）</a:t>
                </a:r>
                <a:r>
                  <a:rPr lang="en-US" altLang="zh-CN" sz="2400" dirty="0"/>
                  <a:t>;</a:t>
                </a:r>
                <a:r>
                  <a:rPr lang="zh-CN" altLang="en-US" sz="2400" dirty="0"/>
                  <a:t>指派问题（</a:t>
                </a:r>
                <a:r>
                  <a:rPr lang="en-US" altLang="zh-CN" sz="2400" dirty="0"/>
                  <a:t>Assignment</a:t>
                </a:r>
                <a:r>
                  <a:rPr lang="zh-CN" altLang="en-US" sz="2400" dirty="0"/>
                  <a:t>）</a:t>
                </a:r>
                <a:r>
                  <a:rPr lang="en-US" altLang="zh-CN" sz="2400" dirty="0"/>
                  <a:t>;</a:t>
                </a:r>
                <a:r>
                  <a:rPr lang="zh-CN" altLang="en-US" sz="2400" dirty="0"/>
                  <a:t>旅行商问题（</a:t>
                </a:r>
                <a:r>
                  <a:rPr lang="en-US" altLang="zh-CN" sz="2400" dirty="0"/>
                  <a:t>Travelling Salesman Problem);</a:t>
                </a:r>
                <a:r>
                  <a:rPr lang="zh-CN" altLang="en-US" sz="2400" dirty="0"/>
                  <a:t>斯坦纳最小树问题</a:t>
                </a:r>
                <a:r>
                  <a:rPr lang="en-US" altLang="zh-CN" sz="2400" dirty="0"/>
                  <a:t>(Steiner Minimal Tree);</a:t>
                </a:r>
                <a:r>
                  <a:rPr lang="zh-CN" altLang="en-US" sz="2400" dirty="0"/>
                  <a:t>网络中的组合优化问题、最小生成树</a:t>
                </a:r>
                <a:r>
                  <a:rPr lang="en-US" altLang="zh-CN" sz="2400" dirty="0"/>
                  <a:t>(Minimal Spanning Tree);</a:t>
                </a:r>
                <a:r>
                  <a:rPr lang="zh-CN" altLang="en-US" sz="2400" dirty="0"/>
                  <a:t>最大流问题（</a:t>
                </a:r>
                <a:r>
                  <a:rPr lang="en-US" altLang="zh-CN" sz="2400" dirty="0"/>
                  <a:t>Max-flow Problem);</a:t>
                </a:r>
                <a:r>
                  <a:rPr lang="zh-CN" altLang="en-US" sz="2400" dirty="0"/>
                  <a:t>最小费用流问题</a:t>
                </a:r>
                <a:r>
                  <a:rPr lang="en-US" altLang="zh-CN" sz="2400" dirty="0"/>
                  <a:t>(Min-cost flow Problem)</a:t>
                </a:r>
              </a:p>
              <a:p>
                <a:r>
                  <a:rPr lang="zh-CN" altLang="en-US" sz="2800" dirty="0"/>
                  <a:t>组合优化</a:t>
                </a:r>
                <a:endParaRPr lang="en-US" altLang="zh-CN" sz="2800" dirty="0"/>
              </a:p>
              <a:p>
                <a:pPr lvl="1"/>
                <a:r>
                  <a:rPr lang="zh-CN" altLang="en-US" sz="2400" dirty="0"/>
                  <a:t>实例集合中的每个实例</a:t>
                </a:r>
                <a14:m>
                  <m:oMath xmlns:m="http://schemas.openxmlformats.org/officeDocument/2006/math">
                    <m:r>
                      <a:rPr lang="en-US" altLang="zh-CN" sz="2400" i="1">
                        <a:latin typeface="Cambria Math" panose="02040503050406030204" pitchFamily="18" charset="0"/>
                      </a:rPr>
                      <m:t>𝑰</m:t>
                    </m:r>
                  </m:oMath>
                </a14:m>
                <a:r>
                  <a:rPr lang="en-US" altLang="zh-CN" sz="2400" dirty="0"/>
                  <a:t>,</a:t>
                </a:r>
                <a:r>
                  <a:rPr lang="zh-CN" altLang="en-US" sz="2400" dirty="0"/>
                  <a:t>有一个有穷的可行解集合</a:t>
                </a:r>
                <a14:m>
                  <m:oMath xmlns:m="http://schemas.openxmlformats.org/officeDocument/2006/math">
                    <m:r>
                      <a:rPr lang="en-US" altLang="zh-CN" sz="2400" i="1">
                        <a:latin typeface="Cambria Math" panose="02040503050406030204" pitchFamily="18" charset="0"/>
                      </a:rPr>
                      <m:t>𝑺</m:t>
                    </m:r>
                    <m:r>
                      <a:rPr lang="en-US" altLang="zh-CN" sz="2400" i="1">
                        <a:latin typeface="Cambria Math" panose="02040503050406030204" pitchFamily="18" charset="0"/>
                      </a:rPr>
                      <m:t>(</m:t>
                    </m:r>
                    <m:r>
                      <a:rPr lang="en-US" altLang="zh-CN" sz="2400" i="1">
                        <a:latin typeface="Cambria Math" panose="02040503050406030204" pitchFamily="18" charset="0"/>
                      </a:rPr>
                      <m:t>𝑰</m:t>
                    </m:r>
                    <m:r>
                      <a:rPr lang="en-US" altLang="zh-CN" sz="2400" i="1">
                        <a:latin typeface="Cambria Math" panose="02040503050406030204" pitchFamily="18" charset="0"/>
                      </a:rPr>
                      <m:t>)</m:t>
                    </m:r>
                  </m:oMath>
                </a14:m>
                <a:r>
                  <a:rPr lang="en-US" altLang="zh-CN" sz="2400" dirty="0"/>
                  <a:t>,</a:t>
                </a:r>
                <a:r>
                  <a:rPr lang="zh-CN" altLang="en-US" sz="2400" dirty="0"/>
                  <a:t>目标函数</a:t>
                </a:r>
                <a14:m>
                  <m:oMath xmlns:m="http://schemas.openxmlformats.org/officeDocument/2006/math">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r>
                      <a:rPr lang="en-US" altLang="zh-CN" sz="2400" i="1" dirty="0">
                        <a:latin typeface="Cambria Math" panose="02040503050406030204" pitchFamily="18" charset="0"/>
                      </a:rPr>
                      <m:t>∈</m:t>
                    </m:r>
                    <m:r>
                      <a:rPr lang="en-US" altLang="zh-CN" sz="2400" i="1" dirty="0">
                        <a:latin typeface="Cambria Math" panose="02040503050406030204" pitchFamily="18" charset="0"/>
                      </a:rPr>
                      <m:t>𝑺</m:t>
                    </m:r>
                    <m:r>
                      <a:rPr lang="en-US" altLang="zh-CN" sz="2400" i="1" dirty="0">
                        <a:latin typeface="Cambria Math" panose="02040503050406030204" pitchFamily="18" charset="0"/>
                      </a:rPr>
                      <m:t>(</m:t>
                    </m:r>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oMath>
                </a14:m>
                <a:r>
                  <a:rPr lang="en-US" altLang="zh-CN" sz="2400" dirty="0"/>
                  <a:t>:</a:t>
                </a:r>
                <a:r>
                  <a:rPr lang="zh-CN" altLang="en-US" sz="2400" dirty="0"/>
                  <a:t>最优解</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𝝈</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𝝈</m:t>
                            </m:r>
                          </m:e>
                          <m:sup>
                            <m:r>
                              <a:rPr lang="en-US" altLang="zh-CN" sz="2400" i="1" dirty="0">
                                <a:latin typeface="Cambria Math" panose="02040503050406030204" pitchFamily="18" charset="0"/>
                              </a:rPr>
                              <m:t>∗</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r>
                      <a:rPr lang="en-US" altLang="zh-CN" sz="2400" i="1" dirty="0">
                        <a:latin typeface="Cambria Math" panose="02040503050406030204" pitchFamily="18" charset="0"/>
                      </a:rPr>
                      <m:t>∈</m:t>
                    </m:r>
                    <m:r>
                      <a:rPr lang="en-US" altLang="zh-CN" sz="2400" i="1" dirty="0">
                        <a:latin typeface="Cambria Math" panose="02040503050406030204" pitchFamily="18" charset="0"/>
                      </a:rPr>
                      <m:t>𝑺</m:t>
                    </m:r>
                    <m:r>
                      <a:rPr lang="en-US" altLang="zh-CN" sz="2400" i="1" dirty="0">
                        <a:latin typeface="Cambria Math" panose="02040503050406030204" pitchFamily="18" charset="0"/>
                      </a:rPr>
                      <m:t>(</m:t>
                    </m:r>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oMath>
                </a14:m>
                <a:r>
                  <a:rPr lang="en-US" altLang="zh-CN" sz="2400" dirty="0"/>
                  <a:t>,</a:t>
                </a:r>
                <a:r>
                  <a:rPr lang="zh-CN" altLang="en-US" sz="2400" dirty="0"/>
                  <a:t>或者</a:t>
                </a:r>
                <a14:m>
                  <m:oMath xmlns:m="http://schemas.openxmlformats.org/officeDocument/2006/math">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𝝈</m:t>
                            </m:r>
                          </m:e>
                          <m:sup>
                            <m:r>
                              <a:rPr lang="en-US" altLang="zh-CN" sz="2400" i="1" dirty="0">
                                <a:latin typeface="Cambria Math" panose="02040503050406030204" pitchFamily="18" charset="0"/>
                              </a:rPr>
                              <m:t>∗</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r>
                      <a:rPr lang="en-US" altLang="zh-CN" sz="2400" i="1" dirty="0">
                        <a:latin typeface="Cambria Math" panose="02040503050406030204" pitchFamily="18" charset="0"/>
                      </a:rPr>
                      <m:t>∈</m:t>
                    </m:r>
                    <m:r>
                      <a:rPr lang="en-US" altLang="zh-CN" sz="2400" i="1" dirty="0">
                        <a:latin typeface="Cambria Math" panose="02040503050406030204" pitchFamily="18" charset="0"/>
                      </a:rPr>
                      <m:t>𝑺</m:t>
                    </m:r>
                    <m:r>
                      <a:rPr lang="en-US" altLang="zh-CN" sz="2400" i="1" dirty="0">
                        <a:latin typeface="Cambria Math" panose="02040503050406030204" pitchFamily="18" charset="0"/>
                      </a:rPr>
                      <m:t>(</m:t>
                    </m:r>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1D87B591-1480-472E-8747-0EFC5B396FCA}"/>
                  </a:ext>
                </a:extLst>
              </p:cNvPr>
              <p:cNvSpPr>
                <a:spLocks noGrp="1" noRot="1" noChangeAspect="1" noMove="1" noResize="1" noEditPoints="1" noAdjustHandles="1" noChangeArrowheads="1" noChangeShapeType="1" noTextEdit="1"/>
              </p:cNvSpPr>
              <p:nvPr>
                <p:ph idx="1"/>
              </p:nvPr>
            </p:nvSpPr>
            <p:spPr>
              <a:blipFill>
                <a:blip r:embed="rId2"/>
                <a:stretch>
                  <a:fillRect l="-1190" t="-1085"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6056387"/>
      </p:ext>
    </p:extLst>
  </p:cSld>
  <p:clrMapOvr>
    <a:masterClrMapping/>
  </p:clrMapOvr>
  <p:transition spd="med">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BED48-B1E4-4BA9-8803-F31BBCAE5949}"/>
              </a:ext>
            </a:extLst>
          </p:cNvPr>
          <p:cNvSpPr>
            <a:spLocks noGrp="1"/>
          </p:cNvSpPr>
          <p:nvPr>
            <p:ph type="title"/>
          </p:nvPr>
        </p:nvSpPr>
        <p:spPr/>
        <p:txBody>
          <a:bodyPr/>
          <a:lstStyle/>
          <a:p>
            <a:r>
              <a:rPr lang="zh-CN" altLang="en-US" dirty="0"/>
              <a:t>组合优化问题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40B4CA-6A4B-4B67-ACE6-2FD7D0C6651E}"/>
                  </a:ext>
                </a:extLst>
              </p:cNvPr>
              <p:cNvSpPr>
                <a:spLocks noGrp="1"/>
              </p:cNvSpPr>
              <p:nvPr>
                <p:ph idx="1"/>
              </p:nvPr>
            </p:nvSpPr>
            <p:spPr/>
            <p:txBody>
              <a:bodyPr/>
              <a:lstStyle/>
              <a:p>
                <a:r>
                  <a:rPr lang="zh-CN" altLang="en-US" sz="2800" dirty="0"/>
                  <a:t>许多组合优化问题可以用拟阵</a:t>
                </a:r>
                <a:r>
                  <a:rPr lang="en-US" altLang="zh-CN" sz="2800" dirty="0"/>
                  <a:t>(Matroid)</a:t>
                </a:r>
                <a:r>
                  <a:rPr lang="zh-CN" altLang="en-US" sz="2800" dirty="0"/>
                  <a:t>来进行抽象的形式化表达</a:t>
                </a:r>
                <a:endParaRPr lang="en-US" altLang="zh-CN" sz="2800" dirty="0"/>
              </a:p>
              <a:p>
                <a:pPr lvl="1"/>
                <a:r>
                  <a:rPr lang="zh-CN" altLang="en-US" sz="2400" dirty="0"/>
                  <a:t>给定系统</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𝑬</m:t>
                        </m:r>
                        <m:r>
                          <a:rPr lang="en-US" altLang="zh-CN" sz="2400" i="1">
                            <a:latin typeface="Cambria Math" panose="02040503050406030204" pitchFamily="18" charset="0"/>
                          </a:rPr>
                          <m:t>,</m:t>
                        </m:r>
                        <m:r>
                          <a:rPr lang="en-US" altLang="zh-CN" sz="2400" i="1">
                            <a:latin typeface="Cambria Math" panose="02040503050406030204" pitchFamily="18" charset="0"/>
                          </a:rPr>
                          <m:t>ℱ</m:t>
                        </m:r>
                      </m:e>
                    </m:d>
                  </m:oMath>
                </a14:m>
                <a:r>
                  <a:rPr lang="en-US" altLang="zh-CN" sz="2400" dirty="0"/>
                  <a:t>,</a:t>
                </a:r>
                <a:r>
                  <a:rPr lang="zh-CN" altLang="en-US" sz="2400" dirty="0"/>
                  <a:t>其中</a:t>
                </a:r>
                <a14:m>
                  <m:oMath xmlns:m="http://schemas.openxmlformats.org/officeDocument/2006/math">
                    <m:r>
                      <a:rPr lang="en-US" altLang="zh-CN" sz="2400" i="1">
                        <a:latin typeface="Cambria Math" panose="02040503050406030204" pitchFamily="18" charset="0"/>
                      </a:rPr>
                      <m:t>𝑬</m:t>
                    </m:r>
                  </m:oMath>
                </a14:m>
                <a:r>
                  <a:rPr lang="zh-CN" altLang="en-US" sz="2400" dirty="0"/>
                  <a:t>是有限集合，</a:t>
                </a:r>
                <a14:m>
                  <m:oMath xmlns:m="http://schemas.openxmlformats.org/officeDocument/2006/math">
                    <m:r>
                      <a:rPr lang="en-US" altLang="zh-CN" sz="2400" i="1">
                        <a:latin typeface="Cambria Math" panose="02040503050406030204" pitchFamily="18" charset="0"/>
                      </a:rPr>
                      <m:t>ℱ</m:t>
                    </m:r>
                  </m:oMath>
                </a14:m>
                <a:r>
                  <a:rPr lang="zh-CN" altLang="en-US" sz="2400" dirty="0"/>
                  <a:t>是集合</a:t>
                </a:r>
                <a14:m>
                  <m:oMath xmlns:m="http://schemas.openxmlformats.org/officeDocument/2006/math">
                    <m:r>
                      <a:rPr lang="en-US" altLang="zh-CN" sz="2400" i="1">
                        <a:latin typeface="Cambria Math" panose="02040503050406030204" pitchFamily="18" charset="0"/>
                      </a:rPr>
                      <m:t>𝑬</m:t>
                    </m:r>
                  </m:oMath>
                </a14:m>
                <a:r>
                  <a:rPr lang="zh-CN" altLang="en-US" sz="2400" dirty="0"/>
                  <a:t>上的幂集合，也就是</a:t>
                </a:r>
                <a14:m>
                  <m:oMath xmlns:m="http://schemas.openxmlformats.org/officeDocument/2006/math">
                    <m:r>
                      <a:rPr lang="en-US" altLang="zh-CN" sz="2400" i="1">
                        <a:latin typeface="Cambria Math" panose="02040503050406030204" pitchFamily="18" charset="0"/>
                      </a:rPr>
                      <m:t>ℱ</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𝑬</m:t>
                        </m:r>
                      </m:sup>
                    </m:sSup>
                  </m:oMath>
                </a14:m>
                <a:r>
                  <a:rPr lang="en-US" altLang="zh-CN" sz="2400" dirty="0"/>
                  <a:t>,</a:t>
                </a:r>
                <a:r>
                  <a:rPr lang="zh-CN" altLang="en-US" sz="2400" dirty="0"/>
                  <a:t>代价函数</a:t>
                </a:r>
                <a14:m>
                  <m:oMath xmlns:m="http://schemas.openxmlformats.org/officeDocument/2006/math">
                    <m:r>
                      <a:rPr lang="en-US" altLang="zh-CN" sz="2400" i="1">
                        <a:latin typeface="Cambria Math" panose="02040503050406030204" pitchFamily="18" charset="0"/>
                      </a:rPr>
                      <m:t>𝒄</m:t>
                    </m:r>
                    <m:r>
                      <a:rPr lang="en-US" altLang="zh-CN" sz="2400" i="1">
                        <a:latin typeface="Cambria Math" panose="02040503050406030204" pitchFamily="18" charset="0"/>
                      </a:rPr>
                      <m:t>:</m:t>
                    </m:r>
                    <m:r>
                      <a:rPr lang="en-US" altLang="zh-CN" sz="2400" i="1">
                        <a:latin typeface="Cambria Math" panose="02040503050406030204" pitchFamily="18" charset="0"/>
                      </a:rPr>
                      <m:t>ℱ</m:t>
                    </m:r>
                    <m:r>
                      <a:rPr lang="en-US" altLang="zh-CN" sz="2400" i="1">
                        <a:latin typeface="Cambria Math" panose="02040503050406030204" pitchFamily="18" charset="0"/>
                      </a:rPr>
                      <m:t>→</m:t>
                    </m:r>
                    <m:r>
                      <a:rPr lang="en-US" altLang="zh-CN" sz="2400" i="1">
                        <a:latin typeface="Cambria Math" panose="02040503050406030204" pitchFamily="18" charset="0"/>
                      </a:rPr>
                      <m:t>𝑹</m:t>
                    </m:r>
                  </m:oMath>
                </a14:m>
                <a:r>
                  <a:rPr lang="en-US" altLang="zh-CN" sz="2400" dirty="0"/>
                  <a:t>,</a:t>
                </a:r>
                <a:r>
                  <a:rPr lang="zh-CN" altLang="en-US" sz="2400" dirty="0"/>
                  <a:t>寻找代价最小或最大的幂集中的元素</a:t>
                </a:r>
                <a:endParaRPr lang="en-US" altLang="zh-CN" sz="2400" dirty="0"/>
              </a:p>
              <a:p>
                <a:pPr lvl="1"/>
                <a:r>
                  <a:rPr lang="zh-CN" altLang="en-US" sz="2400" dirty="0"/>
                  <a:t>模函数</a:t>
                </a:r>
                <a14:m>
                  <m:oMath xmlns:m="http://schemas.openxmlformats.org/officeDocument/2006/math">
                    <m:r>
                      <a:rPr lang="en-US" altLang="zh-CN" sz="2400" i="1">
                        <a:latin typeface="Cambria Math" panose="02040503050406030204" pitchFamily="18" charset="0"/>
                      </a:rPr>
                      <m:t>𝒄</m:t>
                    </m:r>
                  </m:oMath>
                </a14:m>
                <a:r>
                  <a:rPr lang="zh-CN" altLang="en-US" sz="2400" dirty="0"/>
                  <a:t>可定义为：</a:t>
                </a:r>
                <a14:m>
                  <m:oMath xmlns:m="http://schemas.openxmlformats.org/officeDocument/2006/math">
                    <m:r>
                      <a:rPr lang="en-US" altLang="zh-CN" sz="2400" i="1">
                        <a:latin typeface="Cambria Math" panose="02040503050406030204" pitchFamily="18" charset="0"/>
                      </a:rPr>
                      <m:t>𝒄</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𝑿</m:t>
                        </m:r>
                      </m:e>
                    </m:d>
                    <m:r>
                      <a:rPr lang="en-US" altLang="zh-CN" sz="2400" i="1">
                        <a:latin typeface="Cambria Math" panose="02040503050406030204" pitchFamily="18" charset="0"/>
                      </a:rPr>
                      <m:t>=</m:t>
                    </m:r>
                    <m:r>
                      <a:rPr lang="en-US" altLang="zh-CN" sz="2400" i="1">
                        <a:latin typeface="Cambria Math" panose="02040503050406030204" pitchFamily="18" charset="0"/>
                      </a:rPr>
                      <m:t>𝒄</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𝑿</m:t>
                        </m:r>
                      </m:sub>
                      <m:sup/>
                      <m:e>
                        <m:r>
                          <a:rPr lang="en-US" altLang="zh-CN" sz="2400" i="1">
                            <a:latin typeface="Cambria Math" panose="02040503050406030204" pitchFamily="18" charset="0"/>
                          </a:rPr>
                          <m:t>(</m:t>
                        </m:r>
                        <m:r>
                          <a:rPr lang="en-US" altLang="zh-CN" sz="2400" i="1">
                            <a:latin typeface="Cambria Math" panose="02040503050406030204" pitchFamily="18" charset="0"/>
                          </a:rPr>
                          <m:t>𝒄</m:t>
                        </m:r>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𝒄</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e>
                            </m:d>
                          </m:e>
                        </m:d>
                        <m:r>
                          <a:rPr lang="en-US" altLang="zh-CN" sz="2400" i="1">
                            <a:latin typeface="Cambria Math" panose="02040503050406030204" pitchFamily="18" charset="0"/>
                          </a:rPr>
                          <m:t>,∀</m:t>
                        </m:r>
                        <m:r>
                          <a:rPr lang="en-US" altLang="zh-CN" sz="2400" i="1">
                            <a:latin typeface="Cambria Math" panose="02040503050406030204" pitchFamily="18" charset="0"/>
                          </a:rPr>
                          <m:t>𝑿</m:t>
                        </m:r>
                        <m:r>
                          <a:rPr lang="en-US" altLang="zh-CN" sz="2400" i="1">
                            <a:latin typeface="Cambria Math" panose="02040503050406030204" pitchFamily="18" charset="0"/>
                          </a:rPr>
                          <m:t>⊆</m:t>
                        </m:r>
                        <m:r>
                          <a:rPr lang="en-US" altLang="zh-CN" sz="2400" i="1">
                            <a:latin typeface="Cambria Math" panose="02040503050406030204" pitchFamily="18" charset="0"/>
                          </a:rPr>
                          <m:t>𝑬</m:t>
                        </m:r>
                      </m:e>
                    </m:nary>
                  </m:oMath>
                </a14:m>
                <a:r>
                  <a:rPr lang="en-US" altLang="zh-CN" sz="2400" dirty="0"/>
                  <a:t>,</a:t>
                </a:r>
                <a:r>
                  <a:rPr lang="zh-CN" altLang="en-US" sz="2400" dirty="0"/>
                  <a:t>或者等价于：</a:t>
                </a:r>
                <a14:m>
                  <m:oMath xmlns:m="http://schemas.openxmlformats.org/officeDocument/2006/math">
                    <m:r>
                      <a:rPr lang="en-US" altLang="zh-CN" sz="2400" i="1">
                        <a:latin typeface="Cambria Math" panose="02040503050406030204" pitchFamily="18" charset="0"/>
                      </a:rPr>
                      <m:t>𝒄</m:t>
                    </m:r>
                    <m:r>
                      <a:rPr lang="en-US" altLang="zh-CN" sz="2400" i="1">
                        <a:latin typeface="Cambria Math" panose="02040503050406030204" pitchFamily="18" charset="0"/>
                      </a:rPr>
                      <m:t>:</m:t>
                    </m:r>
                    <m:r>
                      <a:rPr lang="en-US" altLang="zh-CN" sz="2400" i="1">
                        <a:latin typeface="Cambria Math" panose="02040503050406030204" pitchFamily="18" charset="0"/>
                      </a:rPr>
                      <m:t>𝑬</m:t>
                    </m:r>
                    <m:r>
                      <a:rPr lang="en-US" altLang="zh-CN" sz="2400" i="1">
                        <a:latin typeface="Cambria Math" panose="02040503050406030204" pitchFamily="18" charset="0"/>
                      </a:rPr>
                      <m:t>→</m:t>
                    </m:r>
                    <m:r>
                      <a:rPr lang="en-US" altLang="zh-CN" sz="2400" i="1">
                        <a:latin typeface="Cambria Math" panose="02040503050406030204" pitchFamily="18" charset="0"/>
                      </a:rPr>
                      <m:t>𝑹</m:t>
                    </m:r>
                    <m:r>
                      <a:rPr lang="en-US" altLang="zh-CN" sz="2400" i="1">
                        <a:latin typeface="Cambria Math" panose="02040503050406030204" pitchFamily="18" charset="0"/>
                      </a:rPr>
                      <m:t>, </m:t>
                    </m:r>
                    <m:r>
                      <a:rPr lang="en-US" altLang="zh-CN" sz="2400" i="1">
                        <a:latin typeface="Cambria Math" panose="02040503050406030204" pitchFamily="18" charset="0"/>
                      </a:rPr>
                      <m:t>𝒄</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𝑿</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𝒆</m:t>
                        </m:r>
                        <m:r>
                          <a:rPr lang="en-US" altLang="zh-CN" sz="2400" i="1">
                            <a:latin typeface="Cambria Math" panose="02040503050406030204" pitchFamily="18" charset="0"/>
                          </a:rPr>
                          <m:t>∈</m:t>
                        </m:r>
                        <m:r>
                          <a:rPr lang="en-US" altLang="zh-CN" sz="2400" i="1">
                            <a:latin typeface="Cambria Math" panose="02040503050406030204" pitchFamily="18" charset="0"/>
                          </a:rPr>
                          <m:t>𝑿</m:t>
                        </m:r>
                      </m:sub>
                      <m:sup/>
                      <m:e>
                        <m:r>
                          <a:rPr lang="en-US" altLang="zh-CN" sz="2400" i="1">
                            <a:latin typeface="Cambria Math" panose="02040503050406030204" pitchFamily="18" charset="0"/>
                          </a:rPr>
                          <m:t>𝒄</m:t>
                        </m:r>
                        <m:r>
                          <a:rPr lang="en-US" altLang="zh-CN" sz="2400" i="1">
                            <a:latin typeface="Cambria Math" panose="02040503050406030204" pitchFamily="18" charset="0"/>
                          </a:rPr>
                          <m:t>(</m:t>
                        </m:r>
                        <m:r>
                          <a:rPr lang="en-US" altLang="zh-CN" sz="2400" i="1">
                            <a:latin typeface="Cambria Math" panose="02040503050406030204" pitchFamily="18" charset="0"/>
                          </a:rPr>
                          <m:t>𝒆</m:t>
                        </m:r>
                        <m:r>
                          <a:rPr lang="en-US" altLang="zh-CN" sz="2400" i="1">
                            <a:latin typeface="Cambria Math" panose="02040503050406030204" pitchFamily="18" charset="0"/>
                          </a:rPr>
                          <m:t>)</m:t>
                        </m:r>
                      </m:e>
                    </m:nary>
                  </m:oMath>
                </a14:m>
                <a:endParaRPr lang="en-US" altLang="zh-CN" sz="2400" dirty="0"/>
              </a:p>
              <a:p>
                <a:r>
                  <a:rPr lang="zh-CN" altLang="en-US" sz="2800" dirty="0"/>
                  <a:t>其中</a:t>
                </a:r>
                <a14:m>
                  <m:oMath xmlns:m="http://schemas.openxmlformats.org/officeDocument/2006/math">
                    <m:r>
                      <a:rPr lang="en-US" altLang="zh-CN" sz="2800" i="1">
                        <a:latin typeface="Cambria Math" panose="02040503050406030204" pitchFamily="18" charset="0"/>
                      </a:rPr>
                      <m:t>ℱ</m:t>
                    </m:r>
                  </m:oMath>
                </a14:m>
                <a:r>
                  <a:rPr lang="zh-CN" altLang="en-US" sz="2800" dirty="0"/>
                  <a:t>一般描述了一个独立系统或者拟阵，这与线性代数中的线性无关性类似</a:t>
                </a:r>
                <a:endParaRPr lang="en-US" altLang="zh-CN" sz="2800" dirty="0"/>
              </a:p>
              <a:p>
                <a:pPr lvl="1"/>
                <a:r>
                  <a:rPr lang="zh-CN" altLang="en-US" sz="2400" dirty="0"/>
                  <a:t>回忆线性规划中的基向量，线性无关，则任何基向量的子集列也线性无关</a:t>
                </a:r>
                <a:endParaRPr lang="en-US" altLang="zh-CN" sz="2400" dirty="0"/>
              </a:p>
              <a:p>
                <a:pPr lvl="1"/>
                <a:r>
                  <a:rPr lang="zh-CN" altLang="en-US" sz="2400" dirty="0"/>
                  <a:t>回忆线性规划中的基向量不唯一，但等价；如果一个基向量的维数小于列向量空间的维数，则必定可以从一个基向量空间中取出一个向量加入来形成完整的基向量</a:t>
                </a:r>
              </a:p>
            </p:txBody>
          </p:sp>
        </mc:Choice>
        <mc:Fallback xmlns="">
          <p:sp>
            <p:nvSpPr>
              <p:cNvPr id="3" name="内容占位符 2">
                <a:extLst>
                  <a:ext uri="{FF2B5EF4-FFF2-40B4-BE49-F238E27FC236}">
                    <a16:creationId xmlns:a16="http://schemas.microsoft.com/office/drawing/2014/main" id="{D540B4CA-6A4B-4B67-ACE6-2FD7D0C6651E}"/>
                  </a:ext>
                </a:extLst>
              </p:cNvPr>
              <p:cNvSpPr>
                <a:spLocks noGrp="1" noRot="1" noChangeAspect="1" noMove="1" noResize="1" noEditPoints="1" noAdjustHandles="1" noChangeArrowheads="1" noChangeShapeType="1" noTextEdit="1"/>
              </p:cNvSpPr>
              <p:nvPr>
                <p:ph idx="1"/>
              </p:nvPr>
            </p:nvSpPr>
            <p:spPr>
              <a:blipFill>
                <a:blip r:embed="rId2"/>
                <a:stretch>
                  <a:fillRect l="-1190" t="-1410" r="-1124" b="-7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6633423"/>
      </p:ext>
    </p:extLst>
  </p:cSld>
  <p:clrMapOvr>
    <a:masterClrMapping/>
  </p:clrMapOvr>
  <p:transition spd="med">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567CA-4811-4617-9359-8976EFBA46DA}"/>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7CB256-9DEE-4804-BDA3-EF479043D8DC}"/>
                  </a:ext>
                </a:extLst>
              </p:cNvPr>
              <p:cNvSpPr>
                <a:spLocks noGrp="1"/>
              </p:cNvSpPr>
              <p:nvPr>
                <p:ph idx="1"/>
              </p:nvPr>
            </p:nvSpPr>
            <p:spPr/>
            <p:txBody>
              <a:bodyPr/>
              <a:lstStyle/>
              <a:p>
                <a:r>
                  <a:rPr lang="zh-CN" altLang="en-US" dirty="0"/>
                  <a:t>一个集合系统</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zh-CN" altLang="en-US" dirty="0"/>
                  <a:t>称为独立系统：</a:t>
                </a:r>
                <a:endParaRPr lang="en-US" altLang="zh-CN" dirty="0"/>
              </a:p>
              <a:p>
                <a:pPr lvl="1"/>
                <a:r>
                  <a:rPr lang="zh-CN" altLang="en-US" dirty="0"/>
                  <a:t>空集</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ℱ</m:t>
                    </m:r>
                    <m:r>
                      <a:rPr lang="en-US" altLang="zh-CN" b="1" i="1" smtClean="0">
                        <a:latin typeface="Cambria Math" panose="02040503050406030204" pitchFamily="18" charset="0"/>
                        <a:ea typeface="Cambria Math" panose="02040503050406030204" pitchFamily="18" charset="0"/>
                      </a:rPr>
                      <m:t>;</m:t>
                    </m:r>
                  </m:oMath>
                </a14:m>
                <a:endParaRPr lang="en-US" altLang="zh-CN" b="1" dirty="0">
                  <a:ea typeface="Cambria Math" panose="02040503050406030204" pitchFamily="18" charset="0"/>
                </a:endParaRPr>
              </a:p>
              <a:p>
                <a:pPr lvl="1"/>
                <a:r>
                  <a:rPr lang="zh-CN" altLang="en-US" dirty="0"/>
                  <a:t>继承性：</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oMath>
                </a14:m>
                <a:endParaRPr lang="en-US" altLang="zh-CN" dirty="0"/>
              </a:p>
              <a:p>
                <a:r>
                  <a:rPr lang="zh-CN" altLang="en-US" dirty="0"/>
                  <a:t>集合</a:t>
                </a:r>
                <a14:m>
                  <m:oMath xmlns:m="http://schemas.openxmlformats.org/officeDocument/2006/math">
                    <m:r>
                      <a:rPr lang="en-US" altLang="zh-CN" b="1" i="1" smtClean="0">
                        <a:latin typeface="Cambria Math" panose="02040503050406030204" pitchFamily="18" charset="0"/>
                      </a:rPr>
                      <m:t>ℱ</m:t>
                    </m:r>
                  </m:oMath>
                </a14:m>
                <a:r>
                  <a:rPr lang="zh-CN" altLang="en-US" dirty="0"/>
                  <a:t>的元素称为独立的，而</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𝑬</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 </m:t>
                    </m:r>
                  </m:oMath>
                </a14:m>
                <a:r>
                  <a:rPr lang="zh-CN" altLang="en-US" dirty="0"/>
                  <a:t>的元素称为相关的</a:t>
                </a:r>
                <a:endParaRPr lang="en-US" altLang="zh-CN" dirty="0"/>
              </a:p>
              <a:p>
                <a:pPr lvl="1"/>
                <a:r>
                  <a:rPr lang="zh-CN" altLang="en-US" dirty="0"/>
                  <a:t>最小相关集合称为环</a:t>
                </a:r>
                <a:r>
                  <a:rPr lang="en-US" altLang="zh-CN" dirty="0"/>
                  <a:t>(circuits)</a:t>
                </a:r>
              </a:p>
              <a:p>
                <a:pPr lvl="1"/>
                <a:r>
                  <a:rPr lang="zh-CN" altLang="en-US" dirty="0"/>
                  <a:t>最大独立集合称为基</a:t>
                </a:r>
                <a:r>
                  <a:rPr lang="en-US" altLang="zh-CN" dirty="0"/>
                  <a:t>(bases)</a:t>
                </a:r>
              </a:p>
              <a:p>
                <a:pPr lvl="1"/>
                <a14:m>
                  <m:oMath xmlns:m="http://schemas.openxmlformats.org/officeDocument/2006/math">
                    <m:r>
                      <m:rPr>
                        <m:sty m:val="p"/>
                      </m:rPr>
                      <a:rPr lang="en-US" altLang="zh-CN" i="1" dirty="0">
                        <a:latin typeface="Cambria Math" panose="02040503050406030204" pitchFamily="18" charset="0"/>
                      </a:rPr>
                      <m:t>X</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𝑬</m:t>
                    </m:r>
                  </m:oMath>
                </a14:m>
                <a:r>
                  <a:rPr lang="en-US" altLang="zh-CN" dirty="0"/>
                  <a:t>,</a:t>
                </a:r>
                <a14:m>
                  <m:oMath xmlns:m="http://schemas.openxmlformats.org/officeDocument/2006/math">
                    <m:r>
                      <a:rPr lang="en-US" altLang="zh-CN" b="1" i="1" dirty="0" smtClean="0">
                        <a:latin typeface="Cambria Math" panose="02040503050406030204" pitchFamily="18" charset="0"/>
                      </a:rPr>
                      <m:t>𝑿</m:t>
                    </m:r>
                  </m:oMath>
                </a14:m>
                <a:r>
                  <a:rPr lang="zh-CN" altLang="en-US" dirty="0"/>
                  <a:t>的最大独立子集称为</a:t>
                </a:r>
                <a14:m>
                  <m:oMath xmlns:m="http://schemas.openxmlformats.org/officeDocument/2006/math">
                    <m:r>
                      <a:rPr lang="en-US" altLang="zh-CN" b="1" i="1" smtClean="0">
                        <a:latin typeface="Cambria Math" panose="02040503050406030204" pitchFamily="18" charset="0"/>
                      </a:rPr>
                      <m:t>𝑿</m:t>
                    </m:r>
                  </m:oMath>
                </a14:m>
                <a:r>
                  <a:rPr lang="zh-CN" altLang="en-US" dirty="0"/>
                  <a:t>的基</a:t>
                </a:r>
                <a:endParaRPr lang="en-US" altLang="zh-CN" dirty="0"/>
              </a:p>
              <a:p>
                <a:r>
                  <a:rPr lang="zh-CN" altLang="en-US" dirty="0"/>
                  <a:t>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oMath>
                </a14:m>
                <a:r>
                  <a:rPr lang="zh-CN" altLang="en-US" dirty="0"/>
                  <a:t>为独立系统，则定义</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oMath>
                </a14:m>
                <a:r>
                  <a:rPr lang="zh-CN" altLang="en-US" dirty="0"/>
                  <a:t>的秩</a:t>
                </a:r>
                <a14:m>
                  <m:oMath xmlns:m="http://schemas.openxmlformats.org/officeDocument/2006/math">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r>
                      <a:rPr lang="en-US" altLang="zh-CN" b="1" i="1" smtClean="0">
                        <a:latin typeface="Cambria Math" panose="02040503050406030204" pitchFamily="18" charset="0"/>
                      </a:rPr>
                      <m:t>{</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𝒀</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en-US" altLang="zh-CN" dirty="0"/>
                  <a:t>;</a:t>
                </a:r>
                <a:r>
                  <a:rPr lang="zh-CN" altLang="en-US" dirty="0"/>
                  <a:t>定义</a:t>
                </a:r>
                <a14:m>
                  <m:oMath xmlns:m="http://schemas.openxmlformats.org/officeDocument/2006/math">
                    <m:r>
                      <a:rPr lang="en-US" altLang="zh-CN" b="1" i="1" smtClean="0">
                        <a:latin typeface="Cambria Math" panose="02040503050406030204" pitchFamily="18" charset="0"/>
                      </a:rPr>
                      <m:t>𝑿</m:t>
                    </m:r>
                  </m:oMath>
                </a14:m>
                <a:r>
                  <a:rPr lang="zh-CN" altLang="en-US" dirty="0"/>
                  <a:t>的闭包</a:t>
                </a:r>
                <a14:m>
                  <m:oMath xmlns:m="http://schemas.openxmlformats.org/officeDocument/2006/math">
                    <m:r>
                      <a:rPr lang="en-US" altLang="zh-CN" b="1" i="1" smtClean="0">
                        <a:latin typeface="Cambria Math" panose="02040503050406030204" pitchFamily="18" charset="0"/>
                      </a:rPr>
                      <m:t>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r>
                          <a:rPr lang="en-US" altLang="zh-CN" b="1" i="1" smtClean="0">
                            <a:latin typeface="Cambria Math" panose="02040503050406030204" pitchFamily="18" charset="0"/>
                          </a:rPr>
                          <m:t>=</m:t>
                        </m:r>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e>
                    </m:d>
                  </m:oMath>
                </a14:m>
                <a:endParaRPr lang="zh-CN" altLang="en-US" dirty="0"/>
              </a:p>
            </p:txBody>
          </p:sp>
        </mc:Choice>
        <mc:Fallback xmlns="">
          <p:sp>
            <p:nvSpPr>
              <p:cNvPr id="3" name="内容占位符 2">
                <a:extLst>
                  <a:ext uri="{FF2B5EF4-FFF2-40B4-BE49-F238E27FC236}">
                    <a16:creationId xmlns:a16="http://schemas.microsoft.com/office/drawing/2014/main" id="{967CB256-9DEE-4804-BDA3-EF479043D8DC}"/>
                  </a:ext>
                </a:extLst>
              </p:cNvPr>
              <p:cNvSpPr>
                <a:spLocks noGrp="1" noRot="1" noChangeAspect="1" noMove="1" noResize="1" noEditPoints="1" noAdjustHandles="1" noChangeArrowheads="1" noChangeShapeType="1" noTextEdit="1"/>
              </p:cNvSpPr>
              <p:nvPr>
                <p:ph idx="1"/>
              </p:nvPr>
            </p:nvSpPr>
            <p:spPr>
              <a:blipFill>
                <a:blip r:embed="rId2"/>
                <a:stretch>
                  <a:fillRect l="-1389" t="-1735"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543994"/>
      </p:ext>
    </p:extLst>
  </p:cSld>
  <p:clrMapOvr>
    <a:masterClrMapping/>
  </p:clrMapOvr>
  <p:transition spd="med">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D643B-3CA7-498D-A041-EF807C1AD508}"/>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4F3BCC-B318-432C-A80D-0153D2427C74}"/>
                  </a:ext>
                </a:extLst>
              </p:cNvPr>
              <p:cNvSpPr>
                <a:spLocks noGrp="1"/>
              </p:cNvSpPr>
              <p:nvPr>
                <p:ph idx="1"/>
              </p:nvPr>
            </p:nvSpPr>
            <p:spPr/>
            <p:txBody>
              <a:bodyPr/>
              <a:lstStyle/>
              <a:p>
                <a:r>
                  <a:rPr lang="zh-CN" altLang="en-US" dirty="0"/>
                  <a:t>此时很多组合优化问题可形式化为如下两个问题</a:t>
                </a:r>
                <a:endParaRPr lang="en-US" altLang="zh-CN" dirty="0"/>
              </a:p>
              <a:p>
                <a:pPr lvl="1"/>
                <a:r>
                  <a:rPr lang="zh-CN" altLang="en-US" dirty="0">
                    <a:solidFill>
                      <a:srgbClr val="FF0000"/>
                    </a:solidFill>
                  </a:rPr>
                  <a:t>独立系统的最大化问题</a:t>
                </a:r>
                <a:r>
                  <a:rPr lang="zh-CN" altLang="en-US" dirty="0"/>
                  <a:t>：</a:t>
                </a:r>
                <a:endParaRPr lang="en-US" altLang="zh-CN" dirty="0"/>
              </a:p>
              <a:p>
                <a:pPr lvl="2"/>
                <a:r>
                  <a:rPr lang="zh-CN" altLang="en-US" dirty="0"/>
                  <a:t>实例：</a:t>
                </a:r>
                <a14:m>
                  <m:oMath xmlns:m="http://schemas.openxmlformats.org/officeDocument/2006/math">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𝒄</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endParaRPr lang="en-US" altLang="zh-CN" dirty="0"/>
              </a:p>
              <a:p>
                <a:pPr lvl="2"/>
                <a:r>
                  <a:rPr lang="zh-CN" altLang="en-US" dirty="0"/>
                  <a:t>任务：找到</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zh-CN" altLang="en-US" dirty="0"/>
                  <a:t>使得</a:t>
                </a:r>
                <a14:m>
                  <m:oMath xmlns:m="http://schemas.openxmlformats.org/officeDocument/2006/math">
                    <m:r>
                      <a:rPr lang="en-US" altLang="zh-CN" b="1" i="1" dirty="0" smtClean="0">
                        <a:latin typeface="Cambria Math" panose="02040503050406030204" pitchFamily="18" charset="0"/>
                      </a:rPr>
                      <m:t>𝒄</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𝑿</m:t>
                        </m:r>
                      </m:e>
                    </m:d>
                    <m:r>
                      <a:rPr lang="en-US" altLang="zh-CN" b="1" i="1" dirty="0" smtClean="0">
                        <a:latin typeface="Cambria Math" panose="02040503050406030204" pitchFamily="18" charset="0"/>
                      </a:rPr>
                      <m:t>=</m:t>
                    </m:r>
                    <m:nary>
                      <m:naryPr>
                        <m:chr m:val="∑"/>
                        <m:supHide m:val="on"/>
                        <m:ctrlPr>
                          <a:rPr lang="en-US" altLang="zh-CN" b="1" i="1" dirty="0" smtClean="0">
                            <a:latin typeface="Cambria Math" panose="02040503050406030204" pitchFamily="18" charset="0"/>
                          </a:rPr>
                        </m:ctrlPr>
                      </m:naryPr>
                      <m:sub>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𝒆</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e>
                        </m:d>
                      </m:sub>
                      <m:sup/>
                      <m:e>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𝒆</m:t>
                        </m:r>
                        <m:r>
                          <a:rPr lang="en-US" altLang="zh-CN" b="1" i="1" dirty="0" smtClean="0">
                            <a:latin typeface="Cambria Math" panose="02040503050406030204" pitchFamily="18" charset="0"/>
                          </a:rPr>
                          <m:t>)</m:t>
                        </m:r>
                      </m:e>
                    </m:nary>
                  </m:oMath>
                </a14:m>
                <a:r>
                  <a:rPr lang="zh-CN" altLang="en-US" dirty="0"/>
                  <a:t>最小</a:t>
                </a:r>
                <a:endParaRPr lang="en-US" altLang="zh-CN" dirty="0"/>
              </a:p>
              <a:p>
                <a:pPr lvl="1"/>
                <a:r>
                  <a:rPr lang="zh-CN" altLang="en-US" dirty="0">
                    <a:solidFill>
                      <a:srgbClr val="FF0000"/>
                    </a:solidFill>
                  </a:rPr>
                  <a:t>独立系统的最小化问题</a:t>
                </a:r>
                <a:r>
                  <a:rPr lang="zh-CN" altLang="en-US" dirty="0"/>
                  <a:t>：</a:t>
                </a:r>
                <a:endParaRPr lang="en-US" altLang="zh-CN" dirty="0"/>
              </a:p>
              <a:p>
                <a:pPr lvl="2"/>
                <a:r>
                  <a:rPr lang="zh-CN" altLang="en-US" dirty="0"/>
                  <a:t>实例：</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ℱ</m:t>
                        </m:r>
                      </m:e>
                    </m:d>
                    <m:r>
                      <a:rPr lang="en-US" altLang="zh-CN" i="1">
                        <a:latin typeface="Cambria Math" panose="02040503050406030204" pitchFamily="18" charset="0"/>
                      </a:rPr>
                      <m:t>,</m:t>
                    </m:r>
                    <m:r>
                      <a:rPr lang="en-US" altLang="zh-CN" i="1">
                        <a:latin typeface="Cambria Math" panose="02040503050406030204" pitchFamily="18" charset="0"/>
                      </a:rPr>
                      <m:t>𝒄</m:t>
                    </m:r>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𝑹</m:t>
                    </m:r>
                  </m:oMath>
                </a14:m>
                <a:endParaRPr lang="en-US" altLang="zh-CN" dirty="0"/>
              </a:p>
              <a:p>
                <a:pPr lvl="2"/>
                <a:r>
                  <a:rPr lang="zh-CN" altLang="en-US" dirty="0"/>
                  <a:t>任务：找到基</a:t>
                </a:r>
                <a:r>
                  <a:rPr lang="en-US" altLang="zh-CN" i="1" dirty="0"/>
                  <a:t>B</a:t>
                </a:r>
                <a14:m>
                  <m:oMath xmlns:m="http://schemas.openxmlformats.org/officeDocument/2006/math">
                    <m:r>
                      <a:rPr lang="en-US" altLang="zh-CN" i="1">
                        <a:latin typeface="Cambria Math" panose="02040503050406030204" pitchFamily="18" charset="0"/>
                      </a:rPr>
                      <m:t>,</m:t>
                    </m:r>
                  </m:oMath>
                </a14:m>
                <a:r>
                  <a:rPr lang="zh-CN" altLang="en-US" dirty="0"/>
                  <a:t>使得</a:t>
                </a:r>
                <a14:m>
                  <m:oMath xmlns:m="http://schemas.openxmlformats.org/officeDocument/2006/math">
                    <m:r>
                      <a:rPr lang="en-US" altLang="zh-CN" i="1" dirty="0">
                        <a:latin typeface="Cambria Math" panose="02040503050406030204" pitchFamily="18" charset="0"/>
                      </a:rPr>
                      <m:t>𝒄</m:t>
                    </m:r>
                    <m:d>
                      <m:dPr>
                        <m:ctrlPr>
                          <a:rPr lang="en-US" altLang="zh-CN" i="1" dirty="0">
                            <a:latin typeface="Cambria Math" panose="02040503050406030204" pitchFamily="18" charset="0"/>
                          </a:rPr>
                        </m:ctrlPr>
                      </m:dPr>
                      <m:e>
                        <m:r>
                          <a:rPr lang="en-US" altLang="zh-CN" b="1" i="1" dirty="0" smtClean="0">
                            <a:latin typeface="Cambria Math" panose="02040503050406030204" pitchFamily="18" charset="0"/>
                          </a:rPr>
                          <m:t>𝑩</m:t>
                        </m:r>
                      </m:e>
                    </m:d>
                  </m:oMath>
                </a14:m>
                <a:r>
                  <a:rPr lang="zh-CN" altLang="en-US" dirty="0"/>
                  <a:t>最小</a:t>
                </a:r>
                <a:endParaRPr lang="en-US" altLang="zh-CN" dirty="0"/>
              </a:p>
              <a:p>
                <a:r>
                  <a:rPr lang="zh-CN" altLang="en-US" dirty="0"/>
                  <a:t>例如：最大加权稳定集问题</a:t>
                </a:r>
              </a:p>
            </p:txBody>
          </p:sp>
        </mc:Choice>
        <mc:Fallback xmlns="">
          <p:sp>
            <p:nvSpPr>
              <p:cNvPr id="3" name="内容占位符 2">
                <a:extLst>
                  <a:ext uri="{FF2B5EF4-FFF2-40B4-BE49-F238E27FC236}">
                    <a16:creationId xmlns:a16="http://schemas.microsoft.com/office/drawing/2014/main" id="{484F3BCC-B318-432C-A80D-0153D2427C74}"/>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266498"/>
      </p:ext>
    </p:extLst>
  </p:cSld>
  <p:clrMapOvr>
    <a:masterClrMapping/>
  </p:clrMapOvr>
  <p:transition spd="med">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1B68F-5419-4169-9CF9-E0BC083F94F8}"/>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027753-1E36-4B69-88A9-D5611C052443}"/>
                  </a:ext>
                </a:extLst>
              </p:cNvPr>
              <p:cNvSpPr>
                <a:spLocks noGrp="1"/>
              </p:cNvSpPr>
              <p:nvPr>
                <p:ph idx="1"/>
              </p:nvPr>
            </p:nvSpPr>
            <p:spPr/>
            <p:txBody>
              <a:bodyPr/>
              <a:lstStyle/>
              <a:p>
                <a:r>
                  <a:rPr lang="en-US" altLang="zh-CN" dirty="0"/>
                  <a:t>TSP</a:t>
                </a:r>
                <a:r>
                  <a:rPr lang="zh-CN" altLang="en-US" dirty="0"/>
                  <a:t>问题</a:t>
                </a:r>
                <a:endParaRPr lang="en-US" altLang="zh-CN" dirty="0"/>
              </a:p>
              <a:p>
                <a:pPr lvl="1"/>
                <a:r>
                  <a:rPr lang="zh-CN" altLang="en-US" dirty="0"/>
                  <a:t>给定完全无向图</a:t>
                </a:r>
                <a14:m>
                  <m:oMath xmlns:m="http://schemas.openxmlformats.org/officeDocument/2006/math">
                    <m:r>
                      <a:rPr lang="en-US" altLang="zh-CN" i="1">
                        <a:latin typeface="Cambria Math" panose="02040503050406030204" pitchFamily="18" charset="0"/>
                      </a:rPr>
                      <m:t>𝑮</m:t>
                    </m:r>
                  </m:oMath>
                </a14:m>
                <a:r>
                  <a:rPr lang="zh-CN" altLang="en-US" dirty="0"/>
                  <a:t>和权重</a:t>
                </a:r>
                <a14:m>
                  <m:oMath xmlns:m="http://schemas.openxmlformats.org/officeDocument/2006/math">
                    <m:r>
                      <a:rPr lang="en-US" altLang="zh-CN" i="1">
                        <a:latin typeface="Cambria Math" panose="02040503050406030204" pitchFamily="18" charset="0"/>
                      </a:rPr>
                      <m:t>𝒄</m:t>
                    </m:r>
                    <m:r>
                      <a:rPr lang="en-US" altLang="zh-CN" i="1">
                        <a:latin typeface="Cambria Math" panose="02040503050406030204" pitchFamily="18" charset="0"/>
                      </a:rPr>
                      <m:t>:</m:t>
                    </m:r>
                    <m:r>
                      <a:rPr lang="en-US" altLang="zh-CN" i="1">
                        <a:latin typeface="Cambria Math" panose="02040503050406030204" pitchFamily="18" charset="0"/>
                      </a:rPr>
                      <m:t>𝑬</m:t>
                    </m:r>
                    <m:d>
                      <m:dPr>
                        <m:ctrlPr>
                          <a:rPr lang="en-US" altLang="zh-CN" i="1">
                            <a:latin typeface="Cambria Math" panose="02040503050406030204" pitchFamily="18" charset="0"/>
                          </a:rPr>
                        </m:ctrlPr>
                      </m:dPr>
                      <m:e>
                        <m:r>
                          <a:rPr lang="en-US" altLang="zh-CN" i="1">
                            <a:latin typeface="Cambria Math" panose="02040503050406030204" pitchFamily="18" charset="0"/>
                          </a:rPr>
                          <m:t>𝑮</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m:t>
                        </m:r>
                      </m:sup>
                    </m:sSup>
                  </m:oMath>
                </a14:m>
                <a:r>
                  <a:rPr lang="en-US" altLang="zh-CN" dirty="0"/>
                  <a:t>,</a:t>
                </a:r>
                <a:r>
                  <a:rPr lang="zh-CN" altLang="en-US" dirty="0"/>
                  <a:t>在</a:t>
                </a:r>
                <a14:m>
                  <m:oMath xmlns:m="http://schemas.openxmlformats.org/officeDocument/2006/math">
                    <m:r>
                      <a:rPr lang="en-US" altLang="zh-CN" i="1">
                        <a:latin typeface="Cambria Math" panose="02040503050406030204" pitchFamily="18" charset="0"/>
                      </a:rPr>
                      <m:t>𝑮</m:t>
                    </m:r>
                  </m:oMath>
                </a14:m>
                <a:r>
                  <a:rPr lang="zh-CN" altLang="en-US" dirty="0"/>
                  <a:t>中找一个最小权</a:t>
                </a:r>
                <a:r>
                  <a:rPr lang="en-US" altLang="zh-CN" dirty="0"/>
                  <a:t>Hamiltonian</a:t>
                </a:r>
                <a:r>
                  <a:rPr lang="zh-CN" altLang="en-US" dirty="0"/>
                  <a:t>环</a:t>
                </a:r>
                <a:endParaRPr lang="en-US" altLang="zh-CN" dirty="0"/>
              </a:p>
              <a:p>
                <a:pPr lvl="1"/>
                <a:r>
                  <a:rPr lang="zh-CN" altLang="en-US" dirty="0"/>
                  <a:t>这里：</a:t>
                </a:r>
                <a14:m>
                  <m:oMath xmlns:m="http://schemas.openxmlformats.org/officeDocument/2006/math">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𝑬</m:t>
                    </m:r>
                    <m:d>
                      <m:dPr>
                        <m:ctrlPr>
                          <a:rPr lang="en-US" altLang="zh-CN" i="1">
                            <a:latin typeface="Cambria Math" panose="02040503050406030204" pitchFamily="18" charset="0"/>
                          </a:rPr>
                        </m:ctrlPr>
                      </m:dPr>
                      <m:e>
                        <m:r>
                          <a:rPr lang="en-US" altLang="zh-CN" i="1">
                            <a:latin typeface="Cambria Math" panose="02040503050406030204" pitchFamily="18" charset="0"/>
                          </a:rPr>
                          <m:t>𝑮</m:t>
                        </m:r>
                      </m:e>
                    </m:d>
                    <m:r>
                      <a:rPr lang="en-US" altLang="zh-CN" i="1">
                        <a:latin typeface="Cambria Math" panose="02040503050406030204" pitchFamily="18" charset="0"/>
                      </a:rPr>
                      <m:t>, </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𝑭</m:t>
                    </m:r>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𝑭</m:t>
                    </m:r>
                    <m:r>
                      <a:rPr lang="zh-CN" altLang="en-US" i="1">
                        <a:latin typeface="Cambria Math" panose="02040503050406030204" pitchFamily="18" charset="0"/>
                      </a:rPr>
                      <m:t>是</m:t>
                    </m:r>
                    <m:r>
                      <a:rPr lang="en-US" altLang="zh-CN" i="1">
                        <a:latin typeface="Cambria Math" panose="02040503050406030204" pitchFamily="18" charset="0"/>
                      </a:rPr>
                      <m:t>𝑮</m:t>
                    </m:r>
                    <m:r>
                      <a:rPr lang="zh-CN" altLang="en-US" i="1">
                        <a:latin typeface="Cambria Math" panose="02040503050406030204" pitchFamily="18" charset="0"/>
                      </a:rPr>
                      <m:t>中</m:t>
                    </m:r>
                  </m:oMath>
                </a14:m>
                <a:r>
                  <a:rPr lang="zh-CN" altLang="en-US" dirty="0"/>
                  <a:t>汉密尔顿环的边的子集</a:t>
                </a:r>
                <a:r>
                  <a:rPr lang="en-US" altLang="zh-CN" dirty="0"/>
                  <a:t>}</a:t>
                </a:r>
              </a:p>
              <a:p>
                <a:endParaRPr lang="en-US" altLang="zh-CN" dirty="0"/>
              </a:p>
              <a:p>
                <a:r>
                  <a:rPr lang="zh-CN" altLang="en-US" dirty="0"/>
                  <a:t>最短路径问题</a:t>
                </a:r>
                <a:endParaRPr lang="en-US" altLang="zh-CN" dirty="0"/>
              </a:p>
              <a:p>
                <a:pPr lvl="1"/>
                <a:r>
                  <a:rPr lang="zh-CN" altLang="en-US" dirty="0"/>
                  <a:t>给定图</a:t>
                </a:r>
                <a14:m>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zh-CN" altLang="en-US" i="1">
                        <a:latin typeface="Cambria Math" panose="02040503050406030204" pitchFamily="18" charset="0"/>
                      </a:rPr>
                      <m:t>有向</m:t>
                    </m:r>
                  </m:oMath>
                </a14:m>
                <a:r>
                  <a:rPr lang="zh-CN" altLang="en-US" dirty="0"/>
                  <a:t>或无向</a:t>
                </a:r>
                <a:r>
                  <a:rPr lang="en-US" altLang="zh-CN" dirty="0"/>
                  <a:t>),</a:t>
                </a:r>
                <a14:m>
                  <m:oMath xmlns:m="http://schemas.openxmlformats.org/officeDocument/2006/math">
                    <m:r>
                      <a:rPr lang="en-US" altLang="zh-CN" b="1" i="1" smtClean="0">
                        <a:latin typeface="Cambria Math" panose="02040503050406030204" pitchFamily="18" charset="0"/>
                      </a:rPr>
                      <m:t>𝒄</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𝑮</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𝑹</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r>
                      <a:rPr lang="en-US" altLang="zh-CN" b="1" i="1" smtClean="0">
                        <a:latin typeface="Cambria Math" panose="02040503050406030204" pitchFamily="18" charset="0"/>
                      </a:rPr>
                      <m:t>𝑮</m:t>
                    </m:r>
                    <m:r>
                      <a:rPr lang="en-US" altLang="zh-CN" b="1" i="1" smtClean="0">
                        <a:latin typeface="Cambria Math" panose="02040503050406030204" pitchFamily="18" charset="0"/>
                      </a:rPr>
                      <m:t>)</m:t>
                    </m:r>
                  </m:oMath>
                </a14:m>
                <a:r>
                  <a:rPr lang="zh-CN" altLang="en-US" dirty="0"/>
                  <a:t>使得</a:t>
                </a:r>
                <a14:m>
                  <m:oMath xmlns:m="http://schemas.openxmlformats.org/officeDocument/2006/math">
                    <m:r>
                      <a:rPr lang="en-US" altLang="zh-CN" b="1" i="1" dirty="0" smtClean="0">
                        <a:latin typeface="Cambria Math" panose="02040503050406030204" pitchFamily="18" charset="0"/>
                      </a:rPr>
                      <m:t>𝒕</m:t>
                    </m:r>
                  </m:oMath>
                </a14:m>
                <a:r>
                  <a:rPr lang="zh-CN" altLang="en-US" dirty="0"/>
                  <a:t>从</a:t>
                </a:r>
                <a14:m>
                  <m:oMath xmlns:m="http://schemas.openxmlformats.org/officeDocument/2006/math">
                    <m:r>
                      <a:rPr lang="en-US" altLang="zh-CN" b="1" i="1" dirty="0" smtClean="0">
                        <a:latin typeface="Cambria Math" panose="02040503050406030204" pitchFamily="18" charset="0"/>
                      </a:rPr>
                      <m:t>𝒔</m:t>
                    </m:r>
                  </m:oMath>
                </a14:m>
                <a:r>
                  <a:rPr lang="zh-CN" altLang="en-US" dirty="0"/>
                  <a:t>可达，在</a:t>
                </a:r>
                <a14:m>
                  <m:oMath xmlns:m="http://schemas.openxmlformats.org/officeDocument/2006/math">
                    <m:r>
                      <a:rPr lang="en-US" altLang="zh-CN" b="1" i="1" smtClean="0">
                        <a:latin typeface="Cambria Math" panose="02040503050406030204" pitchFamily="18" charset="0"/>
                      </a:rPr>
                      <m:t>𝑮</m:t>
                    </m:r>
                  </m:oMath>
                </a14:m>
                <a:r>
                  <a:rPr lang="zh-CN" altLang="en-US" dirty="0"/>
                  <a:t>中找关于</a:t>
                </a:r>
                <a14:m>
                  <m:oMath xmlns:m="http://schemas.openxmlformats.org/officeDocument/2006/math">
                    <m:r>
                      <a:rPr lang="en-US" altLang="zh-CN" b="1" i="1" smtClean="0">
                        <a:latin typeface="Cambria Math" panose="02040503050406030204" pitchFamily="18" charset="0"/>
                      </a:rPr>
                      <m:t>𝒄</m:t>
                    </m:r>
                  </m:oMath>
                </a14:m>
                <a:r>
                  <a:rPr lang="zh-CN" altLang="en-US" dirty="0"/>
                  <a:t>的最短</a:t>
                </a:r>
                <a14:m>
                  <m:oMath xmlns:m="http://schemas.openxmlformats.org/officeDocument/2006/math">
                    <m:r>
                      <m:rPr>
                        <m:sty m:val="p"/>
                      </m:rPr>
                      <a:rPr lang="en-US" altLang="zh-CN" i="1" dirty="0">
                        <a:latin typeface="Cambria Math" panose="02040503050406030204" pitchFamily="18" charset="0"/>
                      </a:rPr>
                      <m:t>s</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oMath>
                </a14:m>
                <a:r>
                  <a:rPr lang="zh-CN" altLang="en-US" dirty="0"/>
                  <a:t>路径</a:t>
                </a:r>
                <a:endParaRPr lang="en-US" altLang="zh-CN" dirty="0"/>
              </a:p>
              <a:p>
                <a:pPr lvl="1"/>
                <a:r>
                  <a:rPr lang="zh-CN" altLang="en-US" dirty="0"/>
                  <a:t>这里：</a:t>
                </a:r>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𝑮</m:t>
                        </m:r>
                      </m:e>
                    </m:d>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r>
                      <a:rPr lang="en-US" altLang="zh-CN" b="1" i="1" smtClean="0">
                        <a:latin typeface="Cambria Math" panose="02040503050406030204" pitchFamily="18" charset="0"/>
                      </a:rPr>
                      <m:t>𝑭</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𝑭</m:t>
                    </m:r>
                    <m:r>
                      <a:rPr lang="zh-CN" altLang="en-US" i="1">
                        <a:latin typeface="Cambria Math" panose="02040503050406030204" pitchFamily="18" charset="0"/>
                      </a:rPr>
                      <m:t>是</m:t>
                    </m:r>
                  </m:oMath>
                </a14:m>
                <a:r>
                  <a:rPr lang="zh-CN" altLang="en-US" dirty="0"/>
                  <a:t>一个</a:t>
                </a:r>
                <a14:m>
                  <m:oMath xmlns:m="http://schemas.openxmlformats.org/officeDocument/2006/math">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zh-CN" altLang="en-US" i="1">
                        <a:latin typeface="Cambria Math" panose="02040503050406030204" pitchFamily="18" charset="0"/>
                      </a:rPr>
                      <m:t>路径</m:t>
                    </m:r>
                  </m:oMath>
                </a14:m>
                <a:r>
                  <a:rPr lang="zh-CN" altLang="en-US" dirty="0"/>
                  <a:t>的边的子集</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A0027753-1E36-4B69-88A9-D5611C052443}"/>
                  </a:ext>
                </a:extLst>
              </p:cNvPr>
              <p:cNvSpPr>
                <a:spLocks noGrp="1" noRot="1" noChangeAspect="1" noMove="1" noResize="1" noEditPoints="1" noAdjustHandles="1" noChangeArrowheads="1" noChangeShapeType="1" noTextEdit="1"/>
              </p:cNvSpPr>
              <p:nvPr>
                <p:ph idx="1"/>
              </p:nvPr>
            </p:nvSpPr>
            <p:spPr>
              <a:blipFill>
                <a:blip r:embed="rId2"/>
                <a:stretch>
                  <a:fillRect l="-1389" t="-1735"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4147184"/>
      </p:ext>
    </p:extLst>
  </p:cSld>
  <p:clrMapOvr>
    <a:masterClrMapping/>
  </p:clrMapOvr>
  <p:transition spd="med">
    <p:rand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致谢</a:t>
            </a:r>
          </a:p>
        </p:txBody>
      </p:sp>
      <p:sp>
        <p:nvSpPr>
          <p:cNvPr id="3" name="Content Placeholder 2"/>
          <p:cNvSpPr>
            <a:spLocks noGrp="1"/>
          </p:cNvSpPr>
          <p:nvPr>
            <p:ph idx="1"/>
          </p:nvPr>
        </p:nvSpPr>
        <p:spPr/>
        <p:txBody>
          <a:bodyPr/>
          <a:lstStyle/>
          <a:p>
            <a:r>
              <a:rPr lang="zh-CN" altLang="en-US" sz="1600" dirty="0"/>
              <a:t>本</a:t>
            </a:r>
            <a:r>
              <a:rPr lang="en-US" altLang="zh-CN" sz="1600" dirty="0"/>
              <a:t>PPT</a:t>
            </a:r>
            <a:r>
              <a:rPr lang="zh-CN" altLang="en-US" sz="1600" dirty="0"/>
              <a:t>思想主要来自于</a:t>
            </a:r>
            <a:r>
              <a:rPr lang="en-US" altLang="zh-CN" sz="1600" dirty="0"/>
              <a:t>Jonathan Eckstein</a:t>
            </a:r>
            <a:r>
              <a:rPr lang="zh-CN" altLang="en-US" sz="1600" dirty="0"/>
              <a:t>的技术报告论文：</a:t>
            </a:r>
            <a:r>
              <a:rPr lang="en-US" altLang="zh-CN" sz="1600" dirty="0"/>
              <a:t>Jonathan Eckstein </a:t>
            </a:r>
            <a:r>
              <a:rPr lang="zh-CN" altLang="en-US" sz="1600" dirty="0"/>
              <a:t>，</a:t>
            </a:r>
            <a:r>
              <a:rPr lang="en-US" altLang="zh-CN" sz="1600" dirty="0"/>
              <a:t>Augmented </a:t>
            </a:r>
            <a:r>
              <a:rPr lang="en-US" altLang="zh-CN" sz="1600" dirty="0" err="1"/>
              <a:t>Lagrangian</a:t>
            </a:r>
            <a:r>
              <a:rPr lang="en-US" altLang="zh-CN" sz="1600" dirty="0"/>
              <a:t> and alternating direction methods for convex optimization a tutorial and some illustrative computational results</a:t>
            </a:r>
            <a:r>
              <a:rPr lang="zh-CN" altLang="en-US" sz="1600" dirty="0"/>
              <a:t>，</a:t>
            </a:r>
            <a:r>
              <a:rPr lang="en-US" altLang="zh-CN" sz="1600" dirty="0"/>
              <a:t>2012</a:t>
            </a:r>
          </a:p>
          <a:p>
            <a:r>
              <a:rPr lang="zh-CN" altLang="en-US" sz="1600" dirty="0"/>
              <a:t>和南京大学，何炳生教授的相关报告和论文以及课件特此致谢！</a:t>
            </a:r>
          </a:p>
        </p:txBody>
      </p:sp>
    </p:spTree>
    <p:extLst>
      <p:ext uri="{BB962C8B-B14F-4D97-AF65-F5344CB8AC3E}">
        <p14:creationId xmlns:p14="http://schemas.microsoft.com/office/powerpoint/2010/main" val="822258629"/>
      </p:ext>
    </p:extLst>
  </p:cSld>
  <p:clrMapOvr>
    <a:masterClrMapping/>
  </p:clrMapOvr>
  <p:transition spd="med">
    <p:random/>
  </p:transition>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itchFamily="34" charset="0"/>
          <a:buNone/>
          <a:tabLst/>
          <a:defRPr kumimoji="0" lang="en-US" sz="2400" b="1" i="0" u="none" strike="noStrike" cap="none" normalizeH="0" baseline="0" smtClean="0">
            <a:ln>
              <a:noFill/>
            </a:ln>
            <a:solidFill>
              <a:schemeClr val="tx1"/>
            </a:solidFill>
            <a:effectLst/>
            <a:latin typeface="宋体" pitchFamily="2" charset="-122"/>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29927</TotalTime>
  <Pages>0</Pages>
  <Words>20145</Words>
  <Characters>0</Characters>
  <Application>Microsoft Office PowerPoint</Application>
  <DocSecurity>0</DocSecurity>
  <PresentationFormat>自定义</PresentationFormat>
  <Lines>0</Lines>
  <Paragraphs>819</Paragraphs>
  <Slides>97</Slides>
  <Notes>1</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97</vt:i4>
      </vt:variant>
    </vt:vector>
  </HeadingPairs>
  <TitlesOfParts>
    <vt:vector size="110" baseType="lpstr">
      <vt:lpstr>隶书</vt:lpstr>
      <vt:lpstr>宋体</vt:lpstr>
      <vt:lpstr>Arial</vt:lpstr>
      <vt:lpstr>Bookman Old Style</vt:lpstr>
      <vt:lpstr>Cambria Math</vt:lpstr>
      <vt:lpstr>Georgia</vt:lpstr>
      <vt:lpstr>Tahoma</vt:lpstr>
      <vt:lpstr>Times New Roman</vt:lpstr>
      <vt:lpstr>Wingdings</vt:lpstr>
      <vt:lpstr>Motorola</vt:lpstr>
      <vt:lpstr>自定义设计方案</vt:lpstr>
      <vt:lpstr>1_Motorola</vt:lpstr>
      <vt:lpstr>1_自定义设计方案</vt:lpstr>
      <vt:lpstr>组合优化与凸优化 第8章 向量范数与矩阵范数、Bregman迭代、ADMM</vt:lpstr>
      <vt:lpstr>内容 </vt:lpstr>
      <vt:lpstr>Vector Norms and Matrix Norms</vt:lpstr>
      <vt:lpstr>Vector Norms and Matrix Norms</vt:lpstr>
      <vt:lpstr>Vector Norms and Matrix Norms</vt:lpstr>
      <vt:lpstr>Vector Norms and Matrix Norms</vt:lpstr>
      <vt:lpstr>Constrained Optimization and its dual problem</vt:lpstr>
      <vt:lpstr>Constrained Optimization and its dual problem</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Augmented Lagrangian Method</vt:lpstr>
      <vt:lpstr>Sequential Linearly Constrained Methods</vt:lpstr>
      <vt:lpstr>变分不等式(Variational Inequalities)</vt:lpstr>
      <vt:lpstr>变分不等式(Variational Inequalities)</vt:lpstr>
      <vt:lpstr>变分不等式(Variational Inequalities)</vt:lpstr>
      <vt:lpstr>变分不等式(Variational Inequalities)</vt:lpstr>
      <vt:lpstr>Proximal Point Algorithms(PPA)算法</vt:lpstr>
      <vt:lpstr>Bregman</vt:lpstr>
      <vt:lpstr>Bregman(注)</vt:lpstr>
      <vt:lpstr>Bregman(注)</vt:lpstr>
      <vt:lpstr>Bregman</vt:lpstr>
      <vt:lpstr>Bregman</vt:lpstr>
      <vt:lpstr>Bregman</vt:lpstr>
      <vt:lpstr>Constrained Optimization Problems</vt:lpstr>
      <vt:lpstr>Bregman Iteration</vt:lpstr>
      <vt:lpstr>Bregman Iteration</vt:lpstr>
      <vt:lpstr>Bregman iteration</vt:lpstr>
      <vt:lpstr>Bregman iteration</vt:lpstr>
      <vt:lpstr>Bregman iteration</vt:lpstr>
      <vt:lpstr>Bregman iteration</vt:lpstr>
      <vt:lpstr>Bregman iteration</vt:lpstr>
      <vt:lpstr>Bregman iteration</vt:lpstr>
      <vt:lpstr>Bregman iteration</vt:lpstr>
      <vt:lpstr>Split Bregman</vt:lpstr>
      <vt:lpstr>Split Bregman</vt:lpstr>
      <vt:lpstr>Split Bregman Iteration</vt:lpstr>
      <vt:lpstr>Alternating Direction Methods(ADM)</vt:lpstr>
      <vt:lpstr>Alternating Direction Methods(ADM)</vt:lpstr>
      <vt:lpstr>Alternating Direction Methods(ADM)</vt:lpstr>
      <vt:lpstr>Alternating Direction Methods(ADM)</vt:lpstr>
      <vt:lpstr>Alternating Direction Methods(ADM)</vt:lpstr>
      <vt:lpstr>凸函数和非扩张映射之间的关系</vt:lpstr>
      <vt:lpstr>凸函数和非扩张映射之间的关系</vt:lpstr>
      <vt:lpstr>凸函数和非扩张映射之间的关系</vt:lpstr>
      <vt:lpstr>凸函数和非扩张映射之间的关系</vt:lpstr>
      <vt:lpstr>凸函数和非扩张映射之间的关系</vt:lpstr>
      <vt:lpstr>经典的增广拉格朗日方法和不可扩张性</vt:lpstr>
      <vt:lpstr>经典的增广拉格朗日方法和不可扩张性</vt:lpstr>
      <vt:lpstr>经典的增广拉格朗日方法和不可扩张性</vt:lpstr>
      <vt:lpstr>经典的增广拉格朗日方法和不可扩张性</vt:lpstr>
      <vt:lpstr>经典的增广拉格朗日方法和不可扩张性</vt:lpstr>
      <vt:lpstr>经典的增广拉格朗日方法和不可扩张性</vt:lpstr>
      <vt:lpstr>通过非扩张映射成份来分析ADMM</vt:lpstr>
      <vt:lpstr>通过非扩张映射成份来分析ADMM</vt:lpstr>
      <vt:lpstr>通过非扩张映射成份来分析ADMM</vt:lpstr>
      <vt:lpstr>通过非扩张映射成份来分析ADMM</vt:lpstr>
      <vt:lpstr>通过非扩张映射成份来分析ADMM</vt:lpstr>
      <vt:lpstr>通过非扩张映射成份来分析ADMM</vt:lpstr>
      <vt:lpstr>通过非扩张映射成份来分析ADMM</vt:lpstr>
      <vt:lpstr>通过非扩张映射成份来分析ADMM</vt:lpstr>
      <vt:lpstr>ADMM和近似ALM方法的比较</vt:lpstr>
      <vt:lpstr>ADMM和近似ALM方法的比较</vt:lpstr>
      <vt:lpstr>ADMM和近似ALM方法的比较</vt:lpstr>
      <vt:lpstr>ADMM和近似ALM方法的比较</vt:lpstr>
      <vt:lpstr>启发式智能优化算法 </vt:lpstr>
      <vt:lpstr>启发式智能优化算法</vt:lpstr>
      <vt:lpstr>启发式智能优化算法</vt:lpstr>
      <vt:lpstr>启发式智能优化算法</vt:lpstr>
      <vt:lpstr>启发式智能优化算法</vt:lpstr>
      <vt:lpstr>优化求解</vt:lpstr>
      <vt:lpstr>启发式求解</vt:lpstr>
      <vt:lpstr>组合优化问题(Combinatorial Optimization)</vt:lpstr>
      <vt:lpstr>组合优化问题</vt:lpstr>
      <vt:lpstr>组合优化问题-独立系统</vt:lpstr>
      <vt:lpstr>组合优化问题-独立系统</vt:lpstr>
      <vt:lpstr>组合优化问题-独立系统</vt:lpstr>
      <vt:lpstr>致谢</vt:lpstr>
    </vt:vector>
  </TitlesOfParts>
  <Company>Simon Fraser University</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组合优化与凸优化-第八章</dc:title>
  <dc:subject>Introduction</dc:subject>
  <dc:creator>刘绍辉</dc:creator>
  <cp:lastModifiedBy>绍辉 刘</cp:lastModifiedBy>
  <cp:revision>2590</cp:revision>
  <cp:lastPrinted>2015-06-17T00:59:28Z</cp:lastPrinted>
  <dcterms:created xsi:type="dcterms:W3CDTF">2001-03-12T06:47:33Z</dcterms:created>
  <dcterms:modified xsi:type="dcterms:W3CDTF">2024-04-22T23:40:10Z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